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757" r:id="rId5"/>
    <p:sldMasterId id="2147483768" r:id="rId6"/>
    <p:sldMasterId id="2147483746" r:id="rId7"/>
    <p:sldMasterId id="2147483778" r:id="rId8"/>
    <p:sldMasterId id="2147483788" r:id="rId9"/>
    <p:sldMasterId id="2147483799" r:id="rId10"/>
    <p:sldMasterId id="2147483816" r:id="rId11"/>
    <p:sldMasterId id="2147483836" r:id="rId12"/>
    <p:sldMasterId id="2147483853" r:id="rId13"/>
  </p:sldMasterIdLst>
  <p:notesMasterIdLst>
    <p:notesMasterId r:id="rId46"/>
  </p:notesMasterIdLst>
  <p:sldIdLst>
    <p:sldId id="585" r:id="rId14"/>
    <p:sldId id="388" r:id="rId15"/>
    <p:sldId id="652" r:id="rId16"/>
    <p:sldId id="407" r:id="rId17"/>
    <p:sldId id="697" r:id="rId18"/>
    <p:sldId id="698" r:id="rId19"/>
    <p:sldId id="493" r:id="rId20"/>
    <p:sldId id="498" r:id="rId21"/>
    <p:sldId id="705" r:id="rId22"/>
    <p:sldId id="509" r:id="rId23"/>
    <p:sldId id="702" r:id="rId24"/>
    <p:sldId id="496" r:id="rId25"/>
    <p:sldId id="497" r:id="rId26"/>
    <p:sldId id="499" r:id="rId27"/>
    <p:sldId id="502" r:id="rId28"/>
    <p:sldId id="500" r:id="rId29"/>
    <p:sldId id="513" r:id="rId30"/>
    <p:sldId id="503" r:id="rId31"/>
    <p:sldId id="586" r:id="rId32"/>
    <p:sldId id="504" r:id="rId33"/>
    <p:sldId id="506" r:id="rId34"/>
    <p:sldId id="491" r:id="rId35"/>
    <p:sldId id="706" r:id="rId36"/>
    <p:sldId id="704" r:id="rId37"/>
    <p:sldId id="703" r:id="rId38"/>
    <p:sldId id="501" r:id="rId39"/>
    <p:sldId id="510" r:id="rId40"/>
    <p:sldId id="511" r:id="rId41"/>
    <p:sldId id="514" r:id="rId42"/>
    <p:sldId id="414" r:id="rId43"/>
    <p:sldId id="512" r:id="rId44"/>
    <p:sldId id="587" r:id="rId45"/>
  </p:sldIdLst>
  <p:sldSz cx="12192000" cy="6858000"/>
  <p:notesSz cx="7010400" cy="9236075"/>
  <p:custDataLst>
    <p:tags r:id="rId47"/>
  </p:custDataLst>
  <p:defaultTextStyle>
    <a:defPPr>
      <a:defRPr lang="en-US"/>
    </a:defPPr>
    <a:lvl1pPr algn="l" rtl="0" fontAlgn="base">
      <a:spcBef>
        <a:spcPct val="0"/>
      </a:spcBef>
      <a:spcAft>
        <a:spcPct val="0"/>
      </a:spcAft>
      <a:defRPr kern="1200">
        <a:solidFill>
          <a:schemeClr val="tx1"/>
        </a:solidFill>
        <a:latin typeface="Arial" charset="0"/>
        <a:ea typeface="ヒラギノ角ゴ Pro W3" charset="0"/>
        <a:cs typeface="Arial" charset="0"/>
      </a:defRPr>
    </a:lvl1pPr>
    <a:lvl2pPr marL="457200" algn="l" rtl="0" fontAlgn="base">
      <a:spcBef>
        <a:spcPct val="0"/>
      </a:spcBef>
      <a:spcAft>
        <a:spcPct val="0"/>
      </a:spcAft>
      <a:defRPr kern="1200">
        <a:solidFill>
          <a:schemeClr val="tx1"/>
        </a:solidFill>
        <a:latin typeface="Arial" charset="0"/>
        <a:ea typeface="ヒラギノ角ゴ Pro W3" charset="0"/>
        <a:cs typeface="Arial" charset="0"/>
      </a:defRPr>
    </a:lvl2pPr>
    <a:lvl3pPr marL="914400" algn="l" rtl="0" fontAlgn="base">
      <a:spcBef>
        <a:spcPct val="0"/>
      </a:spcBef>
      <a:spcAft>
        <a:spcPct val="0"/>
      </a:spcAft>
      <a:defRPr kern="1200">
        <a:solidFill>
          <a:schemeClr val="tx1"/>
        </a:solidFill>
        <a:latin typeface="Arial" charset="0"/>
        <a:ea typeface="ヒラギノ角ゴ Pro W3" charset="0"/>
        <a:cs typeface="Arial" charset="0"/>
      </a:defRPr>
    </a:lvl3pPr>
    <a:lvl4pPr marL="1371600" algn="l" rtl="0" fontAlgn="base">
      <a:spcBef>
        <a:spcPct val="0"/>
      </a:spcBef>
      <a:spcAft>
        <a:spcPct val="0"/>
      </a:spcAft>
      <a:defRPr kern="1200">
        <a:solidFill>
          <a:schemeClr val="tx1"/>
        </a:solidFill>
        <a:latin typeface="Arial" charset="0"/>
        <a:ea typeface="ヒラギノ角ゴ Pro W3" charset="0"/>
        <a:cs typeface="Arial" charset="0"/>
      </a:defRPr>
    </a:lvl4pPr>
    <a:lvl5pPr marL="1828800" algn="l" rtl="0" fontAlgn="base">
      <a:spcBef>
        <a:spcPct val="0"/>
      </a:spcBef>
      <a:spcAft>
        <a:spcPct val="0"/>
      </a:spcAft>
      <a:defRPr kern="1200">
        <a:solidFill>
          <a:schemeClr val="tx1"/>
        </a:solidFill>
        <a:latin typeface="Arial" charset="0"/>
        <a:ea typeface="ヒラギノ角ゴ Pro W3" charset="0"/>
        <a:cs typeface="Arial" charset="0"/>
      </a:defRPr>
    </a:lvl5pPr>
    <a:lvl6pPr marL="2286000" algn="l" defTabSz="457200" rtl="0" eaLnBrk="1" latinLnBrk="0" hangingPunct="1">
      <a:defRPr kern="1200">
        <a:solidFill>
          <a:schemeClr val="tx1"/>
        </a:solidFill>
        <a:latin typeface="Arial" charset="0"/>
        <a:ea typeface="ヒラギノ角ゴ Pro W3" charset="0"/>
        <a:cs typeface="Arial" charset="0"/>
      </a:defRPr>
    </a:lvl6pPr>
    <a:lvl7pPr marL="2743200" algn="l" defTabSz="457200" rtl="0" eaLnBrk="1" latinLnBrk="0" hangingPunct="1">
      <a:defRPr kern="1200">
        <a:solidFill>
          <a:schemeClr val="tx1"/>
        </a:solidFill>
        <a:latin typeface="Arial" charset="0"/>
        <a:ea typeface="ヒラギノ角ゴ Pro W3" charset="0"/>
        <a:cs typeface="Arial" charset="0"/>
      </a:defRPr>
    </a:lvl7pPr>
    <a:lvl8pPr marL="3200400" algn="l" defTabSz="457200" rtl="0" eaLnBrk="1" latinLnBrk="0" hangingPunct="1">
      <a:defRPr kern="1200">
        <a:solidFill>
          <a:schemeClr val="tx1"/>
        </a:solidFill>
        <a:latin typeface="Arial" charset="0"/>
        <a:ea typeface="ヒラギノ角ゴ Pro W3" charset="0"/>
        <a:cs typeface="Arial" charset="0"/>
      </a:defRPr>
    </a:lvl8pPr>
    <a:lvl9pPr marL="3657600" algn="l" defTabSz="457200" rtl="0" eaLnBrk="1" latinLnBrk="0" hangingPunct="1">
      <a:defRPr kern="1200">
        <a:solidFill>
          <a:schemeClr val="tx1"/>
        </a:solidFill>
        <a:latin typeface="Arial" charset="0"/>
        <a:ea typeface="ヒラギノ角ゴ Pro W3" charset="0"/>
        <a:cs typeface="Arial" charset="0"/>
      </a:defRPr>
    </a:lvl9pPr>
  </p:defaultTextStyle>
  <p:extLst>
    <p:ext uri="{EFAFB233-063F-42B5-8137-9DF3F51BA10A}">
      <p15:sldGuideLst xmlns:p15="http://schemas.microsoft.com/office/powerpoint/2012/main">
        <p15:guide id="1" orient="horz" pos="1008" userDrawn="1">
          <p15:clr>
            <a:srgbClr val="A4A3A4"/>
          </p15:clr>
        </p15:guide>
        <p15:guide id="2" pos="256" userDrawn="1">
          <p15:clr>
            <a:srgbClr val="A4A3A4"/>
          </p15:clr>
        </p15:guide>
        <p15:guide id="3" pos="38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6B820E-2399-6304-567A-8CB9C4F7EB67}" name="Florian Bay" initials="FB" userId="b3b30a8acd43d25e" providerId="Windows Live"/>
  <p188:author id="{CA8FA588-C844-1C7D-F858-F22A611F345E}" name="Lark Doley" initials="LD" userId="S::ldoley@toastmasters.org::3d2c292d-ac12-4ea4-9afc-58466ba56703" providerId="AD"/>
  <p188:author id="{C74630A5-13FE-A518-35A0-E81384111944}" name="Pamela McCown" initials="PM" userId="7e4aed9c38ad7d73" providerId="Windows Live"/>
  <p188:author id="{91E36FC0-5E87-5573-9B2F-B489E2EB54EE}" name="Diane Richardson" initials="DR" userId="8edbcf7cefa010b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01344E"/>
    <a:srgbClr val="013047"/>
    <a:srgbClr val="004063"/>
    <a:srgbClr val="003C5C"/>
    <a:srgbClr val="003A59"/>
    <a:srgbClr val="004165"/>
    <a:srgbClr val="751C28"/>
    <a:srgbClr val="FFF0A0"/>
    <a:srgbClr val="F6F7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99" autoAdjust="0"/>
    <p:restoredTop sz="28936" autoAdjust="0"/>
  </p:normalViewPr>
  <p:slideViewPr>
    <p:cSldViewPr snapToGrid="0">
      <p:cViewPr varScale="1">
        <p:scale>
          <a:sx n="32" d="100"/>
          <a:sy n="32" d="100"/>
        </p:scale>
        <p:origin x="3378" y="33"/>
      </p:cViewPr>
      <p:guideLst>
        <p:guide orient="horz" pos="1008"/>
        <p:guide pos="256"/>
        <p:guide pos="384"/>
      </p:guideLst>
    </p:cSldViewPr>
  </p:slideViewPr>
  <p:notesTextViewPr>
    <p:cViewPr>
      <p:scale>
        <a:sx n="100" d="100"/>
        <a:sy n="100" d="100"/>
      </p:scale>
      <p:origin x="0" y="0"/>
    </p:cViewPr>
  </p:notesTextViewPr>
  <p:notesViewPr>
    <p:cSldViewPr snapToGrid="0">
      <p:cViewPr varScale="1">
        <p:scale>
          <a:sx n="92" d="100"/>
          <a:sy n="92" d="100"/>
        </p:scale>
        <p:origin x="3736"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notesMaster" Target="notesMasters/notesMaster1.xml"/><Relationship Id="rId20" Type="http://schemas.openxmlformats.org/officeDocument/2006/relationships/slide" Target="slides/slide7.xml"/><Relationship Id="rId41" Type="http://schemas.openxmlformats.org/officeDocument/2006/relationships/slide" Target="slides/slide28.xml"/><Relationship Id="rId1" Type="http://schemas.openxmlformats.org/officeDocument/2006/relationships/customXml" Target="../customXml/item1.xml"/><Relationship Id="rId6"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16E6FB2C-DA94-C541-9E89-F92525DB3B64}" type="datetimeFigureOut">
              <a:rPr lang="en-US" smtClean="0"/>
              <a:t>6/26/2026</a:t>
            </a:fld>
            <a:endParaRPr lang="en-US" dirty="0"/>
          </a:p>
        </p:txBody>
      </p:sp>
      <p:sp>
        <p:nvSpPr>
          <p:cNvPr id="4" name="Slide Image Placeholder 3"/>
          <p:cNvSpPr>
            <a:spLocks noGrp="1" noRot="1" noChangeAspect="1"/>
          </p:cNvSpPr>
          <p:nvPr>
            <p:ph type="sldImg" idx="2"/>
          </p:nvPr>
        </p:nvSpPr>
        <p:spPr>
          <a:xfrm>
            <a:off x="735012" y="635908"/>
            <a:ext cx="5540375" cy="3117850"/>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3926259"/>
            <a:ext cx="5608320" cy="4673908"/>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1C54B805-CDAB-3A40-8111-AB777D1FAB7A}" type="slidenum">
              <a:rPr lang="en-US" smtClean="0"/>
              <a:t>‹#›</a:t>
            </a:fld>
            <a:endParaRPr lang="en-US" dirty="0"/>
          </a:p>
        </p:txBody>
      </p:sp>
    </p:spTree>
    <p:extLst>
      <p:ext uri="{BB962C8B-B14F-4D97-AF65-F5344CB8AC3E}">
        <p14:creationId xmlns:p14="http://schemas.microsoft.com/office/powerpoint/2010/main" val="465603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toastmasters.org/membership/how-to-joi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oastmasters.org/Membership/Leadership/general-finance/use-of-club-funds/"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toastmasters.org/Membership/Leadership/governing-documents/" TargetMode="External"/><Relationship Id="rId4" Type="http://schemas.openxmlformats.org/officeDocument/2006/relationships/hyperlink" Target="https://www.toastmasters.org/about/smedley-fund"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toastmasters.org/Membership/Leadership/general-finance/use-of-club-fund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toastmasters.org/about/smedley-fund"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oastmasters.org/Membership/Leadership/general-finance/use-of-club-fund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760A7-CA58-8AE0-9C81-A47DE10669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9E3272-AFA5-352A-2C54-4F6EA81784A4}"/>
              </a:ext>
            </a:extLst>
          </p:cNvPr>
          <p:cNvSpPr>
            <a:spLocks noGrp="1" noRot="1" noChangeAspect="1"/>
          </p:cNvSpPr>
          <p:nvPr>
            <p:ph type="sldImg"/>
          </p:nvPr>
        </p:nvSpPr>
        <p:spPr>
          <a:xfrm>
            <a:off x="735013" y="655638"/>
            <a:ext cx="5540375" cy="3117850"/>
          </a:xfrm>
        </p:spPr>
      </p:sp>
      <p:sp>
        <p:nvSpPr>
          <p:cNvPr id="3" name="Notes Placeholder 2">
            <a:extLst>
              <a:ext uri="{FF2B5EF4-FFF2-40B4-BE49-F238E27FC236}">
                <a16:creationId xmlns:a16="http://schemas.microsoft.com/office/drawing/2014/main" id="{0C56181F-568D-01CB-274D-5D9D55FA513A}"/>
              </a:ext>
            </a:extLst>
          </p:cNvPr>
          <p:cNvSpPr>
            <a:spLocks noGrp="1"/>
          </p:cNvSpPr>
          <p:nvPr>
            <p:ph type="body" idx="1"/>
          </p:nvPr>
        </p:nvSpPr>
        <p:spPr/>
        <p:txBody>
          <a:bodyPr/>
          <a:lstStyle/>
          <a:p>
            <a:r>
              <a:rPr lang="en-GB" sz="1200" b="1" dirty="0"/>
              <a:t>Time on slide</a:t>
            </a:r>
            <a:r>
              <a:rPr lang="en-US" b="1" dirty="0"/>
              <a:t>: 1 minute</a:t>
            </a:r>
          </a:p>
          <a:p>
            <a:r>
              <a:rPr lang="en-US" b="1" dirty="0"/>
              <a:t>Elapsed time: 15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dirty="0"/>
              <a:t>(</a:t>
            </a:r>
            <a:r>
              <a:rPr lang="en-GB" b="1" dirty="0"/>
              <a:t>Ask</a:t>
            </a:r>
            <a:r>
              <a:rPr lang="en-GB" dirty="0"/>
              <a:t> the club treasurers which are members of community clubs and which are affiliated with organizational clubs, like corporate, government, association, university clubs.)</a:t>
            </a:r>
          </a:p>
          <a:p>
            <a:endParaRPr lang="en-GB" dirty="0"/>
          </a:p>
          <a:p>
            <a:r>
              <a:rPr lang="en-GB" dirty="0"/>
              <a:t>Are you a member of a community club or a club affiliated with a corporation, government agency, university, or other organization?</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Toastmasters clubs are often called “community clubs” when they have no organizational affiliations or membership restrictions. When a Toastmasters club is affiliated with an organization (e.g. corporations, government agencies, associations, universities, etc.), the club may restrict membership to employees of the organization, and the organization may pay all, part, or none of the Toastmasters membership fees.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a:p>
            <a:endParaRPr lang="en-US" dirty="0"/>
          </a:p>
        </p:txBody>
      </p:sp>
      <p:sp>
        <p:nvSpPr>
          <p:cNvPr id="4" name="Slide Number Placeholder 3">
            <a:extLst>
              <a:ext uri="{FF2B5EF4-FFF2-40B4-BE49-F238E27FC236}">
                <a16:creationId xmlns:a16="http://schemas.microsoft.com/office/drawing/2014/main" id="{CF590F28-E47A-279B-7262-D8E73A5D8958}"/>
              </a:ext>
            </a:extLst>
          </p:cNvPr>
          <p:cNvSpPr>
            <a:spLocks noGrp="1"/>
          </p:cNvSpPr>
          <p:nvPr>
            <p:ph type="sldNum" sz="quarter" idx="10"/>
          </p:nvPr>
        </p:nvSpPr>
        <p:spPr/>
        <p:txBody>
          <a:bodyPr/>
          <a:lstStyle/>
          <a:p>
            <a:fld id="{1C54B805-CDAB-3A40-8111-AB777D1FAB7A}" type="slidenum">
              <a:rPr lang="en-US" smtClean="0"/>
              <a:t>10</a:t>
            </a:fld>
            <a:endParaRPr lang="en-US" dirty="0"/>
          </a:p>
        </p:txBody>
      </p:sp>
    </p:spTree>
    <p:extLst>
      <p:ext uri="{BB962C8B-B14F-4D97-AF65-F5344CB8AC3E}">
        <p14:creationId xmlns:p14="http://schemas.microsoft.com/office/powerpoint/2010/main" val="1730071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3 minutes</a:t>
            </a:r>
          </a:p>
          <a:p>
            <a:r>
              <a:rPr lang="en-US" b="1" dirty="0"/>
              <a:t>Elapsed time: 18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endParaRPr lang="en-GB" dirty="0"/>
          </a:p>
          <a:p>
            <a:r>
              <a:rPr lang="en-GB" b="1" dirty="0"/>
              <a:t>(Review </a:t>
            </a:r>
            <a:r>
              <a:rPr lang="en-GB" b="0" dirty="0"/>
              <a:t>this flowchart for understanding. Then </a:t>
            </a:r>
            <a:r>
              <a:rPr lang="en-GB" b="1" dirty="0"/>
              <a:t>Introduce </a:t>
            </a:r>
            <a:r>
              <a:rPr lang="en-GB" dirty="0"/>
              <a:t>the flowchart to club treasurers and answer any questions.)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Important Note:  </a:t>
            </a:r>
            <a:r>
              <a:rPr lang="en-US" sz="1200" kern="1200" dirty="0">
                <a:solidFill>
                  <a:schemeClr val="tx1"/>
                </a:solidFill>
                <a:effectLst/>
                <a:latin typeface="Arial" panose="020B0604020202020204" pitchFamily="34" charset="0"/>
                <a:ea typeface="+mn-ea"/>
                <a:cs typeface="Arial" panose="020B0604020202020204" pitchFamily="34" charset="0"/>
              </a:rPr>
              <a:t>If a company/organization pays for the Toastmasters member dues and renewals, the club may send an email to membership@toastmasters.org, requesting Corporate Liaison access to the club’s Club Central portal for submitting the club dues. In the email, simply state the name, phone number, and email of the person being assigned as Corporate Liaison and once the person is approved, they will be given access to Club Central. A Corporate Liaison does </a:t>
            </a:r>
            <a:r>
              <a:rPr lang="en-US" sz="1200" b="1" kern="1200" dirty="0">
                <a:solidFill>
                  <a:schemeClr val="tx1"/>
                </a:solidFill>
                <a:effectLst/>
                <a:latin typeface="Arial" panose="020B0604020202020204" pitchFamily="34" charset="0"/>
                <a:ea typeface="+mn-ea"/>
                <a:cs typeface="Arial" panose="020B0604020202020204" pitchFamily="34" charset="0"/>
              </a:rPr>
              <a:t>NOT</a:t>
            </a:r>
            <a:r>
              <a:rPr lang="en-US" sz="1200" kern="1200" dirty="0">
                <a:solidFill>
                  <a:schemeClr val="tx1"/>
                </a:solidFill>
                <a:effectLst/>
                <a:latin typeface="Arial" panose="020B0604020202020204" pitchFamily="34" charset="0"/>
                <a:ea typeface="+mn-ea"/>
                <a:cs typeface="Arial" panose="020B0604020202020204" pitchFamily="34" charset="0"/>
              </a:rPr>
              <a:t> have to be a member or officer of the club.</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11</a:t>
            </a:fld>
            <a:endParaRPr lang="en-US" dirty="0"/>
          </a:p>
        </p:txBody>
      </p:sp>
    </p:spTree>
    <p:extLst>
      <p:ext uri="{BB962C8B-B14F-4D97-AF65-F5344CB8AC3E}">
        <p14:creationId xmlns:p14="http://schemas.microsoft.com/office/powerpoint/2010/main" val="3536104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20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endParaRPr lang="en-GB" dirty="0"/>
          </a:p>
          <a:p>
            <a:r>
              <a:rPr lang="en-GB" b="1" dirty="0"/>
              <a:t>(Explain)</a:t>
            </a:r>
            <a:r>
              <a:rPr lang="en-GB" dirty="0"/>
              <a:t> Your club can opt to allow members to pay their Toastmasters dues directly online via toastmasters.org if you enable the “Self-Pay” option in Club Central. The Self-Pay option can be enabled and/or disabled for the entire club as well as by individual member under the Membership Management tab in Club Central.</a:t>
            </a:r>
          </a:p>
          <a:p>
            <a:endParaRPr lang="en-GB" dirty="0"/>
          </a:p>
          <a:p>
            <a:r>
              <a:rPr lang="en-GB" b="1" dirty="0"/>
              <a:t>(Time permitting – Show </a:t>
            </a:r>
            <a:r>
              <a:rPr lang="en-GB" b="0" dirty="0"/>
              <a:t>the Self-Pay option </a:t>
            </a:r>
            <a:r>
              <a:rPr lang="en-GB" dirty="0"/>
              <a:t>by going into Club Central directly at https://www.toastmasters.org/membership/how-to-join.</a:t>
            </a:r>
          </a:p>
          <a:p>
            <a:r>
              <a:rPr lang="en-GB" dirty="0"/>
              <a:t>Club Central &gt; Membership Management &gt; Green bar at the top &gt; Club Contact and Meeting Information &gt; Club Setting (disable or enable Self-Pay))</a:t>
            </a:r>
          </a:p>
          <a:p>
            <a:endParaRPr lang="en-GB" b="1" dirty="0"/>
          </a:p>
          <a:p>
            <a:r>
              <a:rPr lang="en-GB" b="1" dirty="0"/>
              <a:t>(Emphasize)</a:t>
            </a:r>
            <a:r>
              <a:rPr lang="en-GB" dirty="0"/>
              <a:t> The decision to allow members to self-pay should be carefully considered by the Executive Committee because it may not be suitable for your club. (Transition to a </a:t>
            </a:r>
            <a:r>
              <a:rPr lang="en-GB" b="1" dirty="0">
                <a:solidFill>
                  <a:srgbClr val="C00000"/>
                </a:solidFill>
                <a:highlight>
                  <a:srgbClr val="FFFF00"/>
                </a:highlight>
              </a:rPr>
              <a:t>PROS vs CONS </a:t>
            </a:r>
            <a:r>
              <a:rPr lang="en-GB" dirty="0"/>
              <a:t>discussion on the next slide.)</a:t>
            </a:r>
          </a:p>
        </p:txBody>
      </p:sp>
      <p:sp>
        <p:nvSpPr>
          <p:cNvPr id="4" name="Slide Number Placeholder 3"/>
          <p:cNvSpPr>
            <a:spLocks noGrp="1"/>
          </p:cNvSpPr>
          <p:nvPr>
            <p:ph type="sldNum" sz="quarter" idx="5"/>
          </p:nvPr>
        </p:nvSpPr>
        <p:spPr/>
        <p:txBody>
          <a:bodyPr/>
          <a:lstStyle/>
          <a:p>
            <a:fld id="{1C54B805-CDAB-3A40-8111-AB777D1FAB7A}" type="slidenum">
              <a:rPr lang="en-US" smtClean="0"/>
              <a:t>12</a:t>
            </a:fld>
            <a:endParaRPr lang="en-US" dirty="0"/>
          </a:p>
        </p:txBody>
      </p:sp>
    </p:spTree>
    <p:extLst>
      <p:ext uri="{BB962C8B-B14F-4D97-AF65-F5344CB8AC3E}">
        <p14:creationId xmlns:p14="http://schemas.microsoft.com/office/powerpoint/2010/main" val="4206213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sz="1200" b="1" dirty="0"/>
              <a:t>: 2 minutes</a:t>
            </a:r>
          </a:p>
          <a:p>
            <a:r>
              <a:rPr lang="en-US" sz="1200" b="1" dirty="0"/>
              <a:t>Elapsed time: 22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Notes:</a:t>
            </a:r>
            <a:endParaRPr lang="en-GB" sz="1200" dirty="0"/>
          </a:p>
          <a:p>
            <a:r>
              <a:rPr lang="en-GB" sz="1200" b="1" dirty="0"/>
              <a:t>(Ask</a:t>
            </a:r>
            <a:r>
              <a:rPr lang="en-GB" sz="1200" dirty="0"/>
              <a:t> attendees for perceived “pros and cons” of both options for 1 minute. Then share the list of pros and cons from this slide, explaining each point clearly.)</a:t>
            </a:r>
          </a:p>
          <a:p>
            <a:endParaRPr lang="en-GB" sz="1200" dirty="0"/>
          </a:p>
          <a:p>
            <a:r>
              <a:rPr lang="en-GB" sz="1200" b="1" dirty="0"/>
              <a:t>Treasurer Tips:</a:t>
            </a:r>
          </a:p>
          <a:p>
            <a:r>
              <a:rPr lang="en-GB" sz="1200" dirty="0"/>
              <a:t>Since Self-Pay can be enabled or disabled for the entire membership or by individual member, a best practice may be to disable self-pay until the local club dues are received from the member.</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Members who self-pay can select the option to pay more than one period, e.g. paying October to March and April to September dues in August.</a:t>
            </a:r>
            <a:endParaRPr lang="en-GB" sz="1200" dirty="0"/>
          </a:p>
          <a:p>
            <a:endParaRPr lang="en-GB" sz="1200" dirty="0"/>
          </a:p>
          <a:p>
            <a:pPr lvl="0">
              <a:defRPr/>
            </a:pPr>
            <a:r>
              <a:rPr lang="en-GB" b="1" dirty="0"/>
              <a:t>Note</a:t>
            </a:r>
            <a:r>
              <a:rPr lang="en-GB" dirty="0"/>
              <a:t>: From the TI website home page, click on </a:t>
            </a:r>
            <a:r>
              <a:rPr lang="en-GB" b="1" dirty="0"/>
              <a:t>Membership</a:t>
            </a:r>
            <a:r>
              <a:rPr lang="en-GB" dirty="0"/>
              <a:t> and </a:t>
            </a:r>
            <a:r>
              <a:rPr lang="en-GB" b="1" dirty="0"/>
              <a:t>How to Renew </a:t>
            </a:r>
            <a:r>
              <a:rPr lang="en-GB" dirty="0"/>
              <a:t>to access the </a:t>
            </a:r>
            <a:r>
              <a:rPr lang="en-GB" b="1" dirty="0"/>
              <a:t>Renew membership </a:t>
            </a:r>
            <a:r>
              <a:rPr lang="en-GB" dirty="0"/>
              <a:t>button (</a:t>
            </a:r>
            <a:r>
              <a:rPr lang="en-GB" dirty="0">
                <a:hlinkClick r:id="rId3"/>
              </a:rPr>
              <a:t>https://www.toastmasters.org/membership/how-to-join</a:t>
            </a:r>
            <a:r>
              <a:rPr lang="en-GB" dirty="0"/>
              <a:t>).  If you are unable to self-pay, then your club has not enabled this feature for you or for your club.</a:t>
            </a:r>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13</a:t>
            </a:fld>
            <a:endParaRPr lang="en-US" dirty="0"/>
          </a:p>
        </p:txBody>
      </p:sp>
    </p:spTree>
    <p:extLst>
      <p:ext uri="{BB962C8B-B14F-4D97-AF65-F5344CB8AC3E}">
        <p14:creationId xmlns:p14="http://schemas.microsoft.com/office/powerpoint/2010/main" val="113778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24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(Explain) </a:t>
            </a:r>
            <a:r>
              <a:rPr lang="en-GB" sz="1200" b="0" dirty="0"/>
              <a:t>T</a:t>
            </a:r>
            <a:r>
              <a:rPr lang="en-GB" sz="1200" dirty="0"/>
              <a:t>he Treasurer is responsible for ensuring that payments made to the club are deposited and invoices paid timely. Actual payments made by clubs will vary, so the list given in the slide is non-exhaustive. Instead focus on the mechanics of making these payments, as well as best practices for these.)</a:t>
            </a:r>
          </a:p>
          <a:p>
            <a:endParaRPr lang="en-GB" sz="1200" dirty="0"/>
          </a:p>
          <a:p>
            <a:pPr marL="0" indent="0">
              <a:buFont typeface="Arial" panose="020B0604020202020204" pitchFamily="34" charset="0"/>
              <a:buNone/>
            </a:pPr>
            <a:r>
              <a:rPr lang="en-GB" sz="1200" kern="1200" dirty="0">
                <a:solidFill>
                  <a:schemeClr val="tx1"/>
                </a:solidFill>
              </a:rPr>
              <a:t>The Treasurer must ensure that the club is always up-to-date with these.</a:t>
            </a:r>
          </a:p>
          <a:p>
            <a:pPr marL="171450" marR="0" lvl="0" indent="-171450" algn="l" defTabSz="914400" rtl="0" eaLnBrk="1" fontAlgn="auto" latinLnBrk="0" hangingPunct="1">
              <a:lnSpc>
                <a:spcPct val="100000"/>
              </a:lnSpc>
              <a:spcBef>
                <a:spcPts val="1200"/>
              </a:spcBef>
              <a:spcAft>
                <a:spcPts val="1200"/>
              </a:spcAft>
              <a:buClrTx/>
              <a:buSzTx/>
              <a:buFont typeface="Arial" panose="020B0604020202020204" pitchFamily="34" charset="0"/>
              <a:buChar char="•"/>
              <a:tabLst/>
              <a:defRPr/>
            </a:pPr>
            <a:r>
              <a:rPr lang="en-GB" sz="1200" kern="1200" dirty="0">
                <a:solidFill>
                  <a:schemeClr val="tx1"/>
                </a:solidFill>
              </a:rPr>
              <a:t>Membership payments and renewals </a:t>
            </a:r>
            <a:r>
              <a:rPr lang="en-GB" sz="1200" b="1" kern="1200" dirty="0">
                <a:solidFill>
                  <a:schemeClr val="tx1"/>
                </a:solidFill>
              </a:rPr>
              <a:t>– Enter these into Club Central within 24 hours of receipt</a:t>
            </a:r>
            <a:r>
              <a:rPr lang="en-GB" sz="1200" kern="1200" dirty="0">
                <a:solidFill>
                  <a:schemeClr val="tx1"/>
                </a:solidFill>
              </a:rPr>
              <a:t>. </a:t>
            </a:r>
            <a:r>
              <a:rPr lang="en-US" dirty="0"/>
              <a:t>For new members who join less than 8 weeks before renewal time, </a:t>
            </a:r>
            <a:r>
              <a:rPr lang="en-US" b="1" dirty="0"/>
              <a:t>we suggest that you ask them to pay for both the current dues period and the next six months period</a:t>
            </a:r>
            <a:r>
              <a:rPr lang="en-US" dirty="0"/>
              <a:t>, so they are not asked to pay twice in a short period of time.</a:t>
            </a:r>
            <a:endParaRPr lang="en-GB" sz="1200" kern="1200" dirty="0">
              <a:solidFill>
                <a:schemeClr val="tx1"/>
              </a:solidFill>
            </a:endParaRPr>
          </a:p>
          <a:p>
            <a:pPr marL="171450" indent="-171450">
              <a:buFont typeface="Arial" panose="020B0604020202020204" pitchFamily="34" charset="0"/>
              <a:buChar char="•"/>
            </a:pPr>
            <a:r>
              <a:rPr lang="en-GB" sz="1200" kern="1200" dirty="0">
                <a:solidFill>
                  <a:schemeClr val="tx1"/>
                </a:solidFill>
              </a:rPr>
              <a:t>Venue and refreshment costs</a:t>
            </a:r>
          </a:p>
          <a:p>
            <a:pPr marL="171450" indent="-171450">
              <a:buFont typeface="Arial" panose="020B0604020202020204" pitchFamily="34" charset="0"/>
              <a:buChar char="•"/>
            </a:pPr>
            <a:r>
              <a:rPr lang="en-GB" sz="1200" kern="1200" dirty="0">
                <a:solidFill>
                  <a:schemeClr val="tx1"/>
                </a:solidFill>
              </a:rPr>
              <a:t>Website and technology subscriptions</a:t>
            </a:r>
          </a:p>
          <a:p>
            <a:pPr marL="171450" indent="-171450">
              <a:buFont typeface="Arial" panose="020B0604020202020204" pitchFamily="34" charset="0"/>
              <a:buChar char="•"/>
            </a:pPr>
            <a:r>
              <a:rPr lang="en-GB" sz="1200" kern="1200" dirty="0">
                <a:solidFill>
                  <a:schemeClr val="tx1"/>
                </a:solidFill>
              </a:rPr>
              <a:t>Expenses made by members with prior approval by the club</a:t>
            </a:r>
          </a:p>
          <a:p>
            <a:pPr marL="171450" indent="-171450" algn="l">
              <a:buFont typeface="Arial" panose="020B0604020202020204" pitchFamily="34" charset="0"/>
              <a:buChar char="•"/>
            </a:pPr>
            <a:r>
              <a:rPr lang="en-GB" sz="1200" kern="1200" dirty="0">
                <a:solidFill>
                  <a:schemeClr val="tx1"/>
                </a:solidFill>
              </a:rPr>
              <a:t>Regular payments – If it doesn’t exist, create a list of regular payments made by the club</a:t>
            </a:r>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14</a:t>
            </a:fld>
            <a:endParaRPr lang="en-US" dirty="0"/>
          </a:p>
        </p:txBody>
      </p:sp>
    </p:spTree>
    <p:extLst>
      <p:ext uri="{BB962C8B-B14F-4D97-AF65-F5344CB8AC3E}">
        <p14:creationId xmlns:p14="http://schemas.microsoft.com/office/powerpoint/2010/main" val="674793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26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b="1" dirty="0"/>
              <a:t>(Emphasize</a:t>
            </a:r>
            <a:r>
              <a:rPr lang="en-GB" dirty="0"/>
              <a:t> that the Treasurer should know how much money the club has in its bank account at all times.)</a:t>
            </a:r>
          </a:p>
          <a:p>
            <a:endParaRPr lang="en-GB" dirty="0"/>
          </a:p>
          <a:p>
            <a:r>
              <a:rPr lang="en-GB" dirty="0"/>
              <a:t>Reporting the finances to the Executive Committee at monthly meetings will help to keep club spending within the approved budget.</a:t>
            </a:r>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15</a:t>
            </a:fld>
            <a:endParaRPr lang="en-US" dirty="0"/>
          </a:p>
        </p:txBody>
      </p:sp>
    </p:spTree>
    <p:extLst>
      <p:ext uri="{BB962C8B-B14F-4D97-AF65-F5344CB8AC3E}">
        <p14:creationId xmlns:p14="http://schemas.microsoft.com/office/powerpoint/2010/main" val="3093780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28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b="1" dirty="0"/>
              <a:t>(Explain</a:t>
            </a:r>
            <a:r>
              <a:rPr lang="en-GB" dirty="0"/>
              <a:t> that it may not be possible for a club to have access to a bank account in its name everywhere, so highlight that alternatives will be covered later on in the session. Some corporate clubs do not open a club bank account because dues are submitted through the Accounts Payable department at the company.</a:t>
            </a:r>
          </a:p>
          <a:p>
            <a:endParaRPr lang="en-GB" dirty="0"/>
          </a:p>
          <a:p>
            <a:r>
              <a:rPr lang="en-GB" dirty="0"/>
              <a:t>Nevertheless, if a club is allowed to have a bank account, one should be opened. The Treasurer and President are signatories on it with authority to make deposits and pay expenses, as needed.) </a:t>
            </a:r>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16</a:t>
            </a:fld>
            <a:endParaRPr lang="en-US" dirty="0"/>
          </a:p>
        </p:txBody>
      </p:sp>
    </p:spTree>
    <p:extLst>
      <p:ext uri="{BB962C8B-B14F-4D97-AF65-F5344CB8AC3E}">
        <p14:creationId xmlns:p14="http://schemas.microsoft.com/office/powerpoint/2010/main" val="2775667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2BE4C-CBD3-06D7-1252-8A0EC6E355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594997-B3AC-BDD7-EC85-34829AFE6AB6}"/>
              </a:ext>
            </a:extLst>
          </p:cNvPr>
          <p:cNvSpPr>
            <a:spLocks noGrp="1" noRot="1" noChangeAspect="1"/>
          </p:cNvSpPr>
          <p:nvPr>
            <p:ph type="sldImg"/>
          </p:nvPr>
        </p:nvSpPr>
        <p:spPr>
          <a:xfrm>
            <a:off x="735013" y="636588"/>
            <a:ext cx="5540375" cy="3117850"/>
          </a:xfrm>
        </p:spPr>
      </p:sp>
      <p:sp>
        <p:nvSpPr>
          <p:cNvPr id="3" name="Notes Placeholder 2">
            <a:extLst>
              <a:ext uri="{FF2B5EF4-FFF2-40B4-BE49-F238E27FC236}">
                <a16:creationId xmlns:a16="http://schemas.microsoft.com/office/drawing/2014/main" id="{CFC89BD3-8B9F-E7A6-4BAF-C73515A006A6}"/>
              </a:ext>
            </a:extLst>
          </p:cNvPr>
          <p:cNvSpPr>
            <a:spLocks noGrp="1"/>
          </p:cNvSpPr>
          <p:nvPr>
            <p:ph type="body" idx="1"/>
          </p:nvPr>
        </p:nvSpPr>
        <p:spPr/>
        <p:txBody>
          <a:bodyPr/>
          <a:lstStyle/>
          <a:p>
            <a:r>
              <a:rPr lang="en-GB" sz="1200" b="1" dirty="0"/>
              <a:t>Time on slide</a:t>
            </a:r>
            <a:r>
              <a:rPr lang="en-US" b="1" dirty="0"/>
              <a:t>: 2 minutes</a:t>
            </a:r>
          </a:p>
          <a:p>
            <a:r>
              <a:rPr lang="en-US" b="1" dirty="0"/>
              <a:t>Elapsed time: 30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(Present </a:t>
            </a:r>
            <a:r>
              <a:rPr lang="en-GB" sz="1200" b="0" dirty="0"/>
              <a:t>these platforms as an alternative to having a dedicated club bank account. Explain that the following criteria must be met by any platform to ensure smooth operations.)</a:t>
            </a:r>
          </a:p>
          <a:p>
            <a:endParaRPr lang="en-GB" sz="1200" b="0" dirty="0"/>
          </a:p>
          <a:p>
            <a:pPr marL="228600" indent="-228600">
              <a:buAutoNum type="arabicPeriod"/>
            </a:pPr>
            <a:r>
              <a:rPr lang="en-GB" sz="1200" b="0" dirty="0"/>
              <a:t>Ability to receive member payments in the desired currency</a:t>
            </a:r>
          </a:p>
          <a:p>
            <a:pPr marL="228600" indent="-228600">
              <a:buAutoNum type="arabicPeriod"/>
            </a:pPr>
            <a:r>
              <a:rPr lang="en-GB" dirty="0"/>
              <a:t>Ability to settle invoices from a third-party</a:t>
            </a:r>
          </a:p>
          <a:p>
            <a:pPr marL="228600" indent="-228600">
              <a:buAutoNum type="arabicPeriod"/>
            </a:pPr>
            <a:r>
              <a:rPr lang="en-GB" dirty="0"/>
              <a:t>Having access to a linked debit card (VISA, Mastercard …) to make payments to Toastmasters International or another party</a:t>
            </a:r>
          </a:p>
        </p:txBody>
      </p:sp>
      <p:sp>
        <p:nvSpPr>
          <p:cNvPr id="4" name="Slide Number Placeholder 3">
            <a:extLst>
              <a:ext uri="{FF2B5EF4-FFF2-40B4-BE49-F238E27FC236}">
                <a16:creationId xmlns:a16="http://schemas.microsoft.com/office/drawing/2014/main" id="{FA4E2761-CE4F-4AA4-3CDF-3D99BC6820C3}"/>
              </a:ext>
            </a:extLst>
          </p:cNvPr>
          <p:cNvSpPr>
            <a:spLocks noGrp="1"/>
          </p:cNvSpPr>
          <p:nvPr>
            <p:ph type="sldNum" sz="quarter" idx="5"/>
          </p:nvPr>
        </p:nvSpPr>
        <p:spPr/>
        <p:txBody>
          <a:bodyPr/>
          <a:lstStyle/>
          <a:p>
            <a:fld id="{1C54B805-CDAB-3A40-8111-AB777D1FAB7A}" type="slidenum">
              <a:rPr lang="en-US" smtClean="0"/>
              <a:t>17</a:t>
            </a:fld>
            <a:endParaRPr lang="en-US" dirty="0"/>
          </a:p>
        </p:txBody>
      </p:sp>
    </p:spTree>
    <p:extLst>
      <p:ext uri="{BB962C8B-B14F-4D97-AF65-F5344CB8AC3E}">
        <p14:creationId xmlns:p14="http://schemas.microsoft.com/office/powerpoint/2010/main" val="1627145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8075" y="636588"/>
            <a:ext cx="4752975" cy="2674937"/>
          </a:xfrm>
        </p:spPr>
      </p:sp>
      <p:sp>
        <p:nvSpPr>
          <p:cNvPr id="3" name="Notes Placeholder 2"/>
          <p:cNvSpPr>
            <a:spLocks noGrp="1"/>
          </p:cNvSpPr>
          <p:nvPr>
            <p:ph type="body" idx="1"/>
          </p:nvPr>
        </p:nvSpPr>
        <p:spPr>
          <a:xfrm>
            <a:off x="554181" y="3311525"/>
            <a:ext cx="5874327" cy="5461144"/>
          </a:xfrm>
        </p:spPr>
        <p:txBody>
          <a:bodyPr/>
          <a:lstStyle/>
          <a:p>
            <a:r>
              <a:rPr lang="en-GB" sz="1200" b="1" dirty="0"/>
              <a:t>Time on slide</a:t>
            </a:r>
            <a:r>
              <a:rPr lang="en-US" b="1" dirty="0"/>
              <a:t>: 2 minutes</a:t>
            </a:r>
          </a:p>
          <a:p>
            <a:r>
              <a:rPr lang="en-US" b="1" dirty="0"/>
              <a:t>Elapsed time: 32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100" b="1" dirty="0"/>
              <a:t>(READ</a:t>
            </a:r>
            <a:r>
              <a:rPr lang="en-GB" sz="1100" dirty="0"/>
              <a:t> the excerpt from the Club Constitution and ask the club treasurers what the implications of this extract are.)</a:t>
            </a:r>
          </a:p>
          <a:p>
            <a:endParaRPr lang="en-GB" dirty="0"/>
          </a:p>
          <a:p>
            <a:r>
              <a:rPr lang="en-GB" sz="1100" dirty="0"/>
              <a:t>A useful guide on how clubs can spend funds, can be found at - </a:t>
            </a:r>
            <a:r>
              <a:rPr lang="en-GB" sz="1100" dirty="0">
                <a:hlinkClick r:id="rId3"/>
              </a:rPr>
              <a:t>https://www.toastmasters.org/Membership/Leadership/general-finance/use-of-club-funds/</a:t>
            </a:r>
            <a:r>
              <a:rPr lang="en-GB" sz="1100" dirty="0"/>
              <a:t> </a:t>
            </a:r>
          </a:p>
          <a:p>
            <a:endParaRPr lang="en-GB" sz="800" dirty="0"/>
          </a:p>
          <a:p>
            <a:pPr algn="l">
              <a:buNone/>
            </a:pPr>
            <a:r>
              <a:rPr lang="en-US" b="1" i="0" dirty="0">
                <a:solidFill>
                  <a:srgbClr val="1D252C"/>
                </a:solidFill>
                <a:effectLst/>
                <a:latin typeface="arial" panose="020B0604020202020204" pitchFamily="34" charset="0"/>
              </a:rPr>
              <a:t>Background:</a:t>
            </a:r>
          </a:p>
          <a:p>
            <a:pPr algn="l">
              <a:buNone/>
            </a:pPr>
            <a:r>
              <a:rPr lang="en-US" b="1" i="0" dirty="0">
                <a:solidFill>
                  <a:srgbClr val="1D252C"/>
                </a:solidFill>
                <a:effectLst/>
                <a:latin typeface="arial" panose="020B0604020202020204" pitchFamily="34" charset="0"/>
              </a:rPr>
              <a:t>Club Constitution: Article XI</a:t>
            </a:r>
            <a:endParaRPr lang="en-US" b="0" i="0" dirty="0">
              <a:solidFill>
                <a:srgbClr val="1D252C"/>
              </a:solidFill>
              <a:effectLst/>
              <a:latin typeface="arial" panose="020B0604020202020204" pitchFamily="34" charset="0"/>
            </a:endParaRP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Most clubs have a treasury in which they keep funds for club use. The Toastmasters program is designed to be supported by members through club dues. Clubs may also raise funds on a limited basis.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Each club should prepare a budget at the beginning of the year to designate income and expenses. A majority of the club members should approve the budget, as well as any unanticipated expenses throughout the year.</a:t>
            </a:r>
            <a:endParaRPr lang="en-US" sz="1100" b="1" i="0" dirty="0">
              <a:solidFill>
                <a:srgbClr val="1D252C"/>
              </a:solidFill>
              <a:effectLst/>
              <a:latin typeface="arial" panose="020B0604020202020204" pitchFamily="34" charset="0"/>
            </a:endParaRPr>
          </a:p>
          <a:p>
            <a:pPr algn="l">
              <a:buNone/>
            </a:pPr>
            <a:endParaRPr lang="en-US" sz="800" b="1" i="0" dirty="0">
              <a:solidFill>
                <a:srgbClr val="1D252C"/>
              </a:solidFill>
              <a:effectLst/>
              <a:latin typeface="arial" panose="020B0604020202020204" pitchFamily="34" charset="0"/>
            </a:endParaRPr>
          </a:p>
          <a:p>
            <a:pPr algn="l">
              <a:buNone/>
            </a:pPr>
            <a:r>
              <a:rPr lang="en-US" b="1" i="0" dirty="0">
                <a:solidFill>
                  <a:srgbClr val="1D252C"/>
                </a:solidFill>
                <a:effectLst/>
                <a:latin typeface="arial" panose="020B0604020202020204" pitchFamily="34" charset="0"/>
              </a:rPr>
              <a:t>Authorized uses include:</a:t>
            </a:r>
            <a:endParaRPr lang="en-US" b="0" i="0" dirty="0">
              <a:solidFill>
                <a:srgbClr val="1D252C"/>
              </a:solidFill>
              <a:effectLst/>
              <a:latin typeface="arial" panose="020B0604020202020204" pitchFamily="34" charset="0"/>
            </a:endParaRP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Educational/administrative materials for club/member use</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Meeting place rental fees (if applicable)</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Refreshments for club meetings (must be approved by the club)</a:t>
            </a:r>
          </a:p>
          <a:p>
            <a:pPr marL="171450" indent="-171450">
              <a:buFont typeface="Arial" panose="020B0604020202020204" pitchFamily="34" charset="0"/>
              <a:buChar char="•"/>
            </a:pPr>
            <a:r>
              <a:rPr lang="en-US" sz="1100" b="0" i="0" dirty="0">
                <a:solidFill>
                  <a:srgbClr val="1D252C"/>
                </a:solidFill>
                <a:effectLst/>
                <a:latin typeface="arial" panose="020B0604020202020204" pitchFamily="34" charset="0"/>
              </a:rPr>
              <a:t>Donations to the Ralph c. Smedley Memorial Fund can be made via</a:t>
            </a:r>
            <a:r>
              <a:rPr lang="en-US" sz="1100" b="0" i="0" u="none" strike="noStrike" dirty="0">
                <a:solidFill>
                  <a:srgbClr val="035FC2"/>
                </a:solidFill>
                <a:effectLst/>
                <a:latin typeface="arial" panose="020B0604020202020204" pitchFamily="34" charset="0"/>
              </a:rPr>
              <a:t> - </a:t>
            </a:r>
            <a:r>
              <a:rPr lang="en-US" sz="1100" dirty="0">
                <a:solidFill>
                  <a:srgbClr val="035FC2"/>
                </a:solidFill>
                <a:latin typeface="arial" panose="020B0604020202020204" pitchFamily="34" charset="0"/>
                <a:hlinkClick r:id="rId4"/>
              </a:rPr>
              <a:t>https://www.toastmasters.org/about/smedley-fund</a:t>
            </a:r>
            <a:r>
              <a:rPr lang="en-US" sz="1100" dirty="0">
                <a:solidFill>
                  <a:srgbClr val="035FC2"/>
                </a:solidFill>
                <a:latin typeface="arial" panose="020B0604020202020204" pitchFamily="34" charset="0"/>
              </a:rPr>
              <a:t> </a:t>
            </a:r>
            <a:endParaRPr lang="en-US" sz="1100" b="0" i="0" dirty="0">
              <a:solidFill>
                <a:srgbClr val="1D252C"/>
              </a:solidFill>
              <a:effectLst/>
              <a:latin typeface="arial" panose="020B0604020202020204" pitchFamily="34" charset="0"/>
            </a:endParaRPr>
          </a:p>
          <a:p>
            <a:pPr algn="l">
              <a:buNone/>
            </a:pPr>
            <a:endParaRPr lang="en-US" sz="800" b="1" i="0" dirty="0">
              <a:solidFill>
                <a:srgbClr val="1D252C"/>
              </a:solidFill>
              <a:effectLst/>
              <a:latin typeface="arial" panose="020B0604020202020204" pitchFamily="34" charset="0"/>
            </a:endParaRPr>
          </a:p>
          <a:p>
            <a:pPr algn="l">
              <a:buNone/>
            </a:pPr>
            <a:r>
              <a:rPr lang="en-US" b="1" i="0" dirty="0">
                <a:solidFill>
                  <a:srgbClr val="1D252C"/>
                </a:solidFill>
                <a:effectLst/>
                <a:latin typeface="arial" panose="020B0604020202020204" pitchFamily="34" charset="0"/>
              </a:rPr>
              <a:t>Unauthorized uses include:</a:t>
            </a:r>
            <a:endParaRPr lang="en-US" b="0" i="0" dirty="0">
              <a:solidFill>
                <a:srgbClr val="1D252C"/>
              </a:solidFill>
              <a:effectLst/>
              <a:latin typeface="arial" panose="020B0604020202020204" pitchFamily="34" charset="0"/>
            </a:endParaRP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Pathways educational materials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Parties and social gatherings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Scholarships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Payment of dues for individuals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Donation of money or goods:</a:t>
            </a:r>
          </a:p>
          <a:p>
            <a:pPr marL="742950" lvl="1" indent="-285750" algn="l">
              <a:buFont typeface="Arial" panose="020B0604020202020204" pitchFamily="34" charset="0"/>
              <a:buChar char="•"/>
            </a:pPr>
            <a:r>
              <a:rPr lang="en-US" sz="1100" b="0" i="0" dirty="0">
                <a:solidFill>
                  <a:srgbClr val="1D252C"/>
                </a:solidFill>
                <a:effectLst/>
                <a:latin typeface="arial" panose="020B0604020202020204" pitchFamily="34" charset="0"/>
              </a:rPr>
              <a:t>to outside causes or individuals</a:t>
            </a:r>
          </a:p>
          <a:p>
            <a:pPr marL="742950" lvl="1" indent="-285750" algn="l">
              <a:buFont typeface="Arial" panose="020B0604020202020204" pitchFamily="34" charset="0"/>
              <a:buChar char="•"/>
            </a:pPr>
            <a:r>
              <a:rPr lang="en-US" sz="1100" b="0" i="0" dirty="0">
                <a:solidFill>
                  <a:srgbClr val="1D252C"/>
                </a:solidFill>
                <a:effectLst/>
                <a:latin typeface="arial" panose="020B0604020202020204" pitchFamily="34" charset="0"/>
              </a:rPr>
              <a:t>to individuals at any level of the Toastmasters organization</a:t>
            </a:r>
          </a:p>
          <a:p>
            <a:pPr algn="l"/>
            <a:r>
              <a:rPr lang="en-US" sz="1100" b="1" i="1" dirty="0">
                <a:solidFill>
                  <a:srgbClr val="1D252C"/>
                </a:solidFill>
                <a:effectLst/>
                <a:latin typeface="arial" panose="020B0604020202020204" pitchFamily="34" charset="0"/>
              </a:rPr>
              <a:t>The authorized and unauthorized uses shown above are NOT intended to be all inclusive</a:t>
            </a:r>
            <a:r>
              <a:rPr lang="en-US" sz="1100" b="1" i="0" dirty="0">
                <a:solidFill>
                  <a:srgbClr val="1D252C"/>
                </a:solidFill>
                <a:effectLst/>
                <a:latin typeface="arial" panose="020B0604020202020204" pitchFamily="34" charset="0"/>
              </a:rPr>
              <a:t>.</a:t>
            </a:r>
          </a:p>
          <a:p>
            <a:pPr algn="l"/>
            <a:endParaRPr lang="en-US" sz="800" b="0" i="0" dirty="0">
              <a:solidFill>
                <a:srgbClr val="1D252C"/>
              </a:solidFill>
              <a:effectLst/>
              <a:latin typeface="arial" panose="020B0604020202020204" pitchFamily="34" charset="0"/>
            </a:endParaRPr>
          </a:p>
          <a:p>
            <a:pPr algn="l">
              <a:buNone/>
            </a:pPr>
            <a:r>
              <a:rPr lang="en-US" b="1" i="0" dirty="0">
                <a:solidFill>
                  <a:srgbClr val="1D252C"/>
                </a:solidFill>
                <a:effectLst/>
                <a:latin typeface="arial" panose="020B0604020202020204" pitchFamily="34" charset="0"/>
              </a:rPr>
              <a:t>Fundraising: Protocol 8.2</a:t>
            </a:r>
            <a:r>
              <a:rPr lang="en-US" b="0" i="0" dirty="0">
                <a:solidFill>
                  <a:srgbClr val="1D252C"/>
                </a:solidFill>
                <a:effectLst/>
                <a:latin typeface="arial" panose="020B0604020202020204" pitchFamily="34" charset="0"/>
              </a:rPr>
              <a:t> </a:t>
            </a:r>
          </a:p>
          <a:p>
            <a:pPr marL="171450" indent="-171450" algn="l">
              <a:buFont typeface="Arial" panose="020B0604020202020204" pitchFamily="34" charset="0"/>
              <a:buChar char="•"/>
            </a:pPr>
            <a:r>
              <a:rPr lang="en-US" b="0" i="0" dirty="0">
                <a:solidFill>
                  <a:srgbClr val="1D252C"/>
                </a:solidFill>
                <a:effectLst/>
                <a:latin typeface="arial" panose="020B0604020202020204" pitchFamily="34" charset="0"/>
              </a:rPr>
              <a:t>It is important that fundraising activities be conducted within the above guidelines. Toastmasters International is a 501(c)(3) corporation, which means that clubs and districts are allowed to raise funds- from time to time but not on a regular basis. To do so would jeopardize the organization’s tax status; this could result in increased taxes and a substantial dues increase.</a:t>
            </a:r>
          </a:p>
          <a:p>
            <a:pPr marL="171450" indent="-171450" algn="l">
              <a:buFont typeface="Arial" panose="020B0604020202020204" pitchFamily="34" charset="0"/>
              <a:buChar char="•"/>
            </a:pPr>
            <a:r>
              <a:rPr lang="en-US" b="0" i="0" dirty="0">
                <a:solidFill>
                  <a:srgbClr val="1D252C"/>
                </a:solidFill>
                <a:effectLst/>
                <a:latin typeface="arial" panose="020B0604020202020204" pitchFamily="34" charset="0"/>
              </a:rPr>
              <a:t>The Toastmasters program is designed to be self-supporting through club dues. However, it may be necessary for clubs, areas, divisions or districts to raise funds to offset costs for education sessions and to further the purpose of Toastmasters International.</a:t>
            </a:r>
          </a:p>
          <a:p>
            <a:pPr marL="171450" indent="-171450" algn="l">
              <a:buFont typeface="Arial" panose="020B0604020202020204" pitchFamily="34" charset="0"/>
              <a:buChar char="•"/>
            </a:pPr>
            <a:r>
              <a:rPr lang="en-US" b="0" i="0" dirty="0">
                <a:solidFill>
                  <a:srgbClr val="1D252C"/>
                </a:solidFill>
                <a:effectLst/>
                <a:latin typeface="arial" panose="020B0604020202020204" pitchFamily="34" charset="0"/>
              </a:rPr>
              <a:t>Toastmasters International is an education organization and not a service club such as Lions, Kiwanis and Rotary, whose main focus is to raise funds for community or charitable causes.</a:t>
            </a:r>
          </a:p>
          <a:p>
            <a:pPr marL="171450" indent="-171450">
              <a:buFont typeface="Arial" panose="020B0604020202020204" pitchFamily="34" charset="0"/>
              <a:buChar char="•"/>
            </a:pPr>
            <a:r>
              <a:rPr lang="en-US" b="0" i="0" dirty="0">
                <a:solidFill>
                  <a:srgbClr val="1D252C"/>
                </a:solidFill>
                <a:effectLst/>
                <a:latin typeface="arial" panose="020B0604020202020204" pitchFamily="34" charset="0"/>
              </a:rPr>
              <a:t>Before you start on your fundraising project, review Protocol 8.2 at</a:t>
            </a:r>
            <a:r>
              <a:rPr lang="en-US" b="1" i="0" dirty="0">
                <a:solidFill>
                  <a:srgbClr val="1D252C"/>
                </a:solidFill>
                <a:effectLst/>
                <a:latin typeface="arial" panose="020B0604020202020204" pitchFamily="34" charset="0"/>
              </a:rPr>
              <a:t> </a:t>
            </a:r>
            <a:r>
              <a:rPr lang="en-US" b="0" dirty="0">
                <a:solidFill>
                  <a:srgbClr val="1D252C"/>
                </a:solidFill>
                <a:latin typeface="arial" panose="020B0604020202020204" pitchFamily="34" charset="0"/>
                <a:hlinkClick r:id="rId5"/>
              </a:rPr>
              <a:t>https://www.toastmasters.org/Membership/Leadership/governing-documents/</a:t>
            </a:r>
            <a:r>
              <a:rPr lang="en-US" b="0" dirty="0">
                <a:solidFill>
                  <a:srgbClr val="1D252C"/>
                </a:solidFill>
                <a:latin typeface="arial" panose="020B0604020202020204" pitchFamily="34" charset="0"/>
              </a:rPr>
              <a:t> </a:t>
            </a:r>
            <a:endParaRPr lang="en-GB" b="0" dirty="0"/>
          </a:p>
        </p:txBody>
      </p:sp>
      <p:sp>
        <p:nvSpPr>
          <p:cNvPr id="4" name="Slide Number Placeholder 3"/>
          <p:cNvSpPr>
            <a:spLocks noGrp="1"/>
          </p:cNvSpPr>
          <p:nvPr>
            <p:ph type="sldNum" sz="quarter" idx="5"/>
          </p:nvPr>
        </p:nvSpPr>
        <p:spPr/>
        <p:txBody>
          <a:bodyPr/>
          <a:lstStyle/>
          <a:p>
            <a:fld id="{1C54B805-CDAB-3A40-8111-AB777D1FAB7A}" type="slidenum">
              <a:rPr lang="en-US" smtClean="0"/>
              <a:t>18</a:t>
            </a:fld>
            <a:endParaRPr lang="en-US" dirty="0"/>
          </a:p>
        </p:txBody>
      </p:sp>
    </p:spTree>
    <p:extLst>
      <p:ext uri="{BB962C8B-B14F-4D97-AF65-F5344CB8AC3E}">
        <p14:creationId xmlns:p14="http://schemas.microsoft.com/office/powerpoint/2010/main" val="1273713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1774E-9B29-45E2-7F10-2BA573268C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3B7BB1-316F-881B-7034-53DD11067433}"/>
              </a:ext>
            </a:extLst>
          </p:cNvPr>
          <p:cNvSpPr>
            <a:spLocks noGrp="1" noRot="1" noChangeAspect="1"/>
          </p:cNvSpPr>
          <p:nvPr>
            <p:ph type="sldImg"/>
          </p:nvPr>
        </p:nvSpPr>
        <p:spPr>
          <a:xfrm>
            <a:off x="1149350" y="636588"/>
            <a:ext cx="4767263" cy="2681287"/>
          </a:xfrm>
        </p:spPr>
      </p:sp>
      <p:sp>
        <p:nvSpPr>
          <p:cNvPr id="3" name="Notes Placeholder 2">
            <a:extLst>
              <a:ext uri="{FF2B5EF4-FFF2-40B4-BE49-F238E27FC236}">
                <a16:creationId xmlns:a16="http://schemas.microsoft.com/office/drawing/2014/main" id="{895BD425-D999-BDE2-EB34-24FC3119AA6C}"/>
              </a:ext>
            </a:extLst>
          </p:cNvPr>
          <p:cNvSpPr>
            <a:spLocks noGrp="1"/>
          </p:cNvSpPr>
          <p:nvPr>
            <p:ph type="body" idx="1"/>
          </p:nvPr>
        </p:nvSpPr>
        <p:spPr>
          <a:xfrm>
            <a:off x="609600" y="3317875"/>
            <a:ext cx="5791200" cy="5918200"/>
          </a:xfrm>
        </p:spPr>
        <p:txBody>
          <a:bodyPr/>
          <a:lstStyle/>
          <a:p>
            <a:r>
              <a:rPr lang="en-GB" sz="1100" b="1" dirty="0"/>
              <a:t>Time on slide</a:t>
            </a:r>
            <a:r>
              <a:rPr lang="en-US" sz="1100" b="1" dirty="0"/>
              <a:t>: 2 minutes</a:t>
            </a:r>
          </a:p>
          <a:p>
            <a:r>
              <a:rPr lang="en-US" sz="1100" b="1" dirty="0"/>
              <a:t>Elapsed time: 34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Facilitator Notes: Toastmasters International -Use of Club Funds </a:t>
            </a:r>
            <a:r>
              <a:rPr lang="en-GB" sz="1100" dirty="0"/>
              <a:t>- </a:t>
            </a:r>
            <a:r>
              <a:rPr lang="en-GB" sz="1100" dirty="0">
                <a:hlinkClick r:id="rId3"/>
              </a:rPr>
              <a:t>https://www.toastmasters.org/Membership/Leadership/general-finance/use-of-club-funds/</a:t>
            </a:r>
            <a:r>
              <a:rPr lang="en-GB" sz="1100" dirty="0"/>
              <a:t> </a:t>
            </a:r>
          </a:p>
          <a:p>
            <a:pPr>
              <a:defRPr/>
            </a:pPr>
            <a:endParaRPr lang="en-GB" sz="1100" dirty="0"/>
          </a:p>
          <a:p>
            <a:r>
              <a:rPr lang="en-GB" sz="1100" b="1" dirty="0"/>
              <a:t>(PRESENT</a:t>
            </a:r>
            <a:r>
              <a:rPr lang="en-GB" sz="1100" dirty="0"/>
              <a:t> unauthorized and authorized uses of club funds. Highlight that nothing in this list supersedes common sense and that asking questions about whether or not something appears to be a good use of club funds is healthy. Since a club is run by its members, all major expenses should be approved at a Club Business Meeting beforehand.)</a:t>
            </a:r>
          </a:p>
          <a:p>
            <a:endParaRPr lang="en-GB" sz="600" dirty="0"/>
          </a:p>
          <a:p>
            <a:r>
              <a:rPr lang="en-GB" sz="1100" dirty="0"/>
              <a:t>(Time permitting, discuss use of club funds for the following</a:t>
            </a:r>
            <a:r>
              <a:rPr lang="en-GB" sz="1100" dirty="0">
                <a:sym typeface="Wingdings" panose="05000000000000000000" pitchFamily="2" charset="2"/>
              </a:rPr>
              <a:t>.)</a:t>
            </a:r>
            <a:endParaRPr lang="en-GB" sz="1100" dirty="0"/>
          </a:p>
          <a:p>
            <a:pPr marL="171450" indent="-171450">
              <a:buFont typeface="Arial" panose="020B0604020202020204" pitchFamily="34" charset="0"/>
              <a:buChar char="•"/>
            </a:pPr>
            <a:r>
              <a:rPr lang="en-GB" sz="1100" dirty="0"/>
              <a:t>Are discounts on membership fees allowed? This is allowable within reason if the discount only applies to the club portion of the fees and not to the $10/month paid out to Toastmasters WHQ.</a:t>
            </a:r>
          </a:p>
          <a:p>
            <a:pPr marL="171450" indent="-171450">
              <a:buFont typeface="Arial" panose="020B0604020202020204" pitchFamily="34" charset="0"/>
              <a:buChar char="•"/>
            </a:pPr>
            <a:r>
              <a:rPr lang="en-GB" sz="1100" dirty="0"/>
              <a:t>Can clubs pay speaker </a:t>
            </a:r>
            <a:r>
              <a:rPr lang="en-GB" sz="1100" b="1" dirty="0"/>
              <a:t>expenses</a:t>
            </a:r>
            <a:r>
              <a:rPr lang="en-GB" sz="1100" dirty="0"/>
              <a:t>? These alongside any gifts or tokens of appreciation must be reasonable.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dirty="0"/>
          </a:p>
          <a:p>
            <a:pPr algn="l">
              <a:buNone/>
            </a:pPr>
            <a:r>
              <a:rPr lang="en-US" sz="1100" b="1" i="0" dirty="0">
                <a:solidFill>
                  <a:srgbClr val="1D252C"/>
                </a:solidFill>
                <a:effectLst/>
                <a:latin typeface="arial" panose="020B0604020202020204" pitchFamily="34" charset="0"/>
              </a:rPr>
              <a:t>Background: Club Constitution: Article XI</a:t>
            </a:r>
            <a:endParaRPr lang="en-US" sz="800" b="1" i="0" dirty="0">
              <a:solidFill>
                <a:srgbClr val="1D252C"/>
              </a:solidFill>
              <a:effectLst/>
              <a:latin typeface="arial" panose="020B0604020202020204" pitchFamily="34" charset="0"/>
            </a:endParaRPr>
          </a:p>
          <a:p>
            <a:pPr algn="l">
              <a:buNone/>
            </a:pPr>
            <a:r>
              <a:rPr lang="en-US" sz="1100" b="1" i="0" dirty="0">
                <a:solidFill>
                  <a:srgbClr val="1D252C"/>
                </a:solidFill>
                <a:effectLst/>
                <a:latin typeface="arial" panose="020B0604020202020204" pitchFamily="34" charset="0"/>
              </a:rPr>
              <a:t>Authorized uses include:</a:t>
            </a:r>
            <a:endParaRPr lang="en-US" sz="1100" b="0" i="0" dirty="0">
              <a:solidFill>
                <a:srgbClr val="1D252C"/>
              </a:solidFill>
              <a:effectLst/>
              <a:latin typeface="arial" panose="020B0604020202020204" pitchFamily="34" charset="0"/>
            </a:endParaRP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Educational/administrative materials for club/member use</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Meeting place rental fees (if applicable)</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Refreshments for club meetings (must be approved by the club)</a:t>
            </a:r>
          </a:p>
          <a:p>
            <a:pPr marL="171450" indent="-171450">
              <a:buFont typeface="Arial" panose="020B0604020202020204" pitchFamily="34" charset="0"/>
              <a:buChar char="•"/>
              <a:defRPr/>
            </a:pPr>
            <a:r>
              <a:rPr lang="en-US" sz="1100" b="0" i="0" dirty="0">
                <a:solidFill>
                  <a:srgbClr val="1D252C"/>
                </a:solidFill>
                <a:effectLst/>
                <a:latin typeface="arial" panose="020B0604020202020204" pitchFamily="34" charset="0"/>
              </a:rPr>
              <a:t>Donations to the </a:t>
            </a:r>
            <a:r>
              <a:rPr lang="en-US" sz="1100" b="1" i="0" dirty="0">
                <a:solidFill>
                  <a:srgbClr val="1D252C"/>
                </a:solidFill>
                <a:effectLst/>
                <a:latin typeface="arial" panose="020B0604020202020204" pitchFamily="34" charset="0"/>
              </a:rPr>
              <a:t>Ralph C. Smedley Memorial Fund</a:t>
            </a:r>
            <a:r>
              <a:rPr lang="en-US" sz="1100" b="1" i="0" u="none" strike="noStrike" dirty="0">
                <a:solidFill>
                  <a:srgbClr val="035FC2"/>
                </a:solidFill>
                <a:effectLst/>
                <a:latin typeface="arial" panose="020B0604020202020204" pitchFamily="34" charset="0"/>
              </a:rPr>
              <a:t> </a:t>
            </a:r>
            <a:r>
              <a:rPr lang="en-US" sz="1100" b="0" i="0" u="none" strike="noStrike" dirty="0">
                <a:solidFill>
                  <a:srgbClr val="035FC2"/>
                </a:solidFill>
                <a:effectLst/>
                <a:latin typeface="arial" panose="020B0604020202020204" pitchFamily="34" charset="0"/>
              </a:rPr>
              <a:t>- </a:t>
            </a:r>
            <a:r>
              <a:rPr lang="en-US" sz="1100" dirty="0">
                <a:solidFill>
                  <a:srgbClr val="035FC2"/>
                </a:solidFill>
                <a:latin typeface="arial" panose="020B0604020202020204" pitchFamily="34" charset="0"/>
                <a:hlinkClick r:id="rId4"/>
              </a:rPr>
              <a:t>https://www.toastmasters.org/about/smedley-fund</a:t>
            </a:r>
            <a:r>
              <a:rPr lang="en-US" sz="1100" dirty="0">
                <a:solidFill>
                  <a:srgbClr val="035FC2"/>
                </a:solidFill>
                <a:latin typeface="arial" panose="020B0604020202020204" pitchFamily="34" charset="0"/>
              </a:rPr>
              <a:t> </a:t>
            </a:r>
            <a:endParaRPr lang="en-US" sz="1100" dirty="0">
              <a:solidFill>
                <a:srgbClr val="1D252C"/>
              </a:solidFill>
              <a:latin typeface="arial" panose="020B0604020202020204" pitchFamily="34" charset="0"/>
            </a:endParaRPr>
          </a:p>
        </p:txBody>
      </p:sp>
      <p:sp>
        <p:nvSpPr>
          <p:cNvPr id="4" name="Slide Number Placeholder 3">
            <a:extLst>
              <a:ext uri="{FF2B5EF4-FFF2-40B4-BE49-F238E27FC236}">
                <a16:creationId xmlns:a16="http://schemas.microsoft.com/office/drawing/2014/main" id="{FE3C8F73-3C02-7A9A-A27D-DCF3B57C471F}"/>
              </a:ext>
            </a:extLst>
          </p:cNvPr>
          <p:cNvSpPr>
            <a:spLocks noGrp="1"/>
          </p:cNvSpPr>
          <p:nvPr>
            <p:ph type="sldNum" sz="quarter" idx="5"/>
          </p:nvPr>
        </p:nvSpPr>
        <p:spPr/>
        <p:txBody>
          <a:bodyPr/>
          <a:lstStyle/>
          <a:p>
            <a:fld id="{1C54B805-CDAB-3A40-8111-AB777D1FAB7A}" type="slidenum">
              <a:rPr lang="en-US" smtClean="0"/>
              <a:t>19</a:t>
            </a:fld>
            <a:endParaRPr lang="en-US" dirty="0"/>
          </a:p>
        </p:txBody>
      </p:sp>
    </p:spTree>
    <p:extLst>
      <p:ext uri="{BB962C8B-B14F-4D97-AF65-F5344CB8AC3E}">
        <p14:creationId xmlns:p14="http://schemas.microsoft.com/office/powerpoint/2010/main" val="245923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90550"/>
            <a:ext cx="5540375" cy="311785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dirty="0"/>
              <a:t>Welcome to the Treasurer training!</a:t>
            </a:r>
          </a:p>
          <a:p>
            <a:endParaRPr lang="en-GB" dirty="0"/>
          </a:p>
          <a:p>
            <a:r>
              <a:rPr lang="en-GB" dirty="0"/>
              <a:t>(To begin the session, </a:t>
            </a:r>
            <a:r>
              <a:rPr lang="en-GB" b="1" dirty="0"/>
              <a:t>briefly ask</a:t>
            </a:r>
            <a:r>
              <a:rPr lang="en-GB" dirty="0"/>
              <a:t> the club officers why they are serving as Treasurer.)</a:t>
            </a:r>
            <a:endParaRPr lang="en-US" dirty="0"/>
          </a:p>
          <a:p>
            <a:endParaRPr lang="en-US" dirty="0"/>
          </a:p>
        </p:txBody>
      </p:sp>
      <p:sp>
        <p:nvSpPr>
          <p:cNvPr id="4" name="Slide Number Placeholder 3"/>
          <p:cNvSpPr>
            <a:spLocks noGrp="1"/>
          </p:cNvSpPr>
          <p:nvPr>
            <p:ph type="sldNum" sz="quarter" idx="10"/>
          </p:nvPr>
        </p:nvSpPr>
        <p:spPr/>
        <p:txBody>
          <a:bodyPr/>
          <a:lstStyle/>
          <a:p>
            <a:fld id="{1C54B805-CDAB-3A40-8111-AB777D1FAB7A}" type="slidenum">
              <a:rPr lang="en-US" smtClean="0"/>
              <a:t>2</a:t>
            </a:fld>
            <a:endParaRPr lang="en-US" dirty="0"/>
          </a:p>
        </p:txBody>
      </p:sp>
    </p:spTree>
    <p:extLst>
      <p:ext uri="{BB962C8B-B14F-4D97-AF65-F5344CB8AC3E}">
        <p14:creationId xmlns:p14="http://schemas.microsoft.com/office/powerpoint/2010/main" val="1063771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5956F-F6D2-AA47-C040-B4FDE873AA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AB1243-9952-DFD8-95CF-3FC7698C5DDC}"/>
              </a:ext>
            </a:extLst>
          </p:cNvPr>
          <p:cNvSpPr>
            <a:spLocks noGrp="1" noRot="1" noChangeAspect="1"/>
          </p:cNvSpPr>
          <p:nvPr>
            <p:ph type="sldImg"/>
          </p:nvPr>
        </p:nvSpPr>
        <p:spPr>
          <a:xfrm>
            <a:off x="1162050" y="636588"/>
            <a:ext cx="4546600" cy="2557462"/>
          </a:xfrm>
        </p:spPr>
      </p:sp>
      <p:sp>
        <p:nvSpPr>
          <p:cNvPr id="3" name="Notes Placeholder 2">
            <a:extLst>
              <a:ext uri="{FF2B5EF4-FFF2-40B4-BE49-F238E27FC236}">
                <a16:creationId xmlns:a16="http://schemas.microsoft.com/office/drawing/2014/main" id="{45E02CFC-4707-F02A-7D8B-C7F90377A54F}"/>
              </a:ext>
            </a:extLst>
          </p:cNvPr>
          <p:cNvSpPr>
            <a:spLocks noGrp="1"/>
          </p:cNvSpPr>
          <p:nvPr>
            <p:ph type="body" idx="1"/>
          </p:nvPr>
        </p:nvSpPr>
        <p:spPr>
          <a:xfrm>
            <a:off x="665018" y="3297381"/>
            <a:ext cx="5735782" cy="5735783"/>
          </a:xfrm>
        </p:spPr>
        <p:txBody>
          <a:bodyPr/>
          <a:lstStyle/>
          <a:p>
            <a:r>
              <a:rPr lang="en-GB" sz="1100" b="1" dirty="0"/>
              <a:t>Time on slide</a:t>
            </a:r>
            <a:r>
              <a:rPr lang="en-US" sz="1100" b="1" dirty="0"/>
              <a:t>: 2 minutes</a:t>
            </a:r>
          </a:p>
          <a:p>
            <a:r>
              <a:rPr lang="en-US" sz="1100" b="1" dirty="0"/>
              <a:t>Elapsed time: 36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Facilitators Notes:</a:t>
            </a:r>
            <a:endParaRPr lang="en-GB" sz="1100" dirty="0"/>
          </a:p>
          <a:p>
            <a:r>
              <a:rPr lang="en-GB" sz="1100" b="1" dirty="0"/>
              <a:t>(PRESENT</a:t>
            </a:r>
            <a:r>
              <a:rPr lang="en-GB" sz="1100" dirty="0"/>
              <a:t> unauthorized and authorized uses of club funds. Highlight that nothing in this list supersedes common sense and that asking questions about whether or not something appears to be a good use of club funds is healthy. Since a club is run by its members, all major expenses should be approved at a Club Business Meeting before funds are spent.)</a:t>
            </a:r>
          </a:p>
          <a:p>
            <a:endParaRPr lang="en-GB" sz="1100" dirty="0"/>
          </a:p>
          <a:p>
            <a:r>
              <a:rPr lang="en-GB" sz="1100" dirty="0"/>
              <a:t>A useful guide on how clubs can spend funds, can be found at - </a:t>
            </a:r>
            <a:r>
              <a:rPr lang="en-GB" sz="1100" dirty="0">
                <a:hlinkClick r:id="rId3"/>
              </a:rPr>
              <a:t>https://www.toastmasters.org/Membership/Leadership/general-finance/use-of-club-funds/</a:t>
            </a:r>
            <a:r>
              <a:rPr lang="en-GB" sz="1100" dirty="0"/>
              <a:t> </a:t>
            </a:r>
          </a:p>
          <a:p>
            <a:endParaRPr lang="en-GB" sz="800" dirty="0"/>
          </a:p>
          <a:p>
            <a:pPr algn="l">
              <a:buNone/>
            </a:pPr>
            <a:r>
              <a:rPr lang="en-US" sz="1100" b="1" i="0" dirty="0">
                <a:solidFill>
                  <a:srgbClr val="1D252C"/>
                </a:solidFill>
                <a:effectLst/>
                <a:latin typeface="arial" panose="020B0604020202020204" pitchFamily="34" charset="0"/>
              </a:rPr>
              <a:t>Background:</a:t>
            </a:r>
          </a:p>
          <a:p>
            <a:pPr algn="l">
              <a:buNone/>
            </a:pPr>
            <a:r>
              <a:rPr lang="en-US" sz="1100" b="1" i="0" dirty="0">
                <a:solidFill>
                  <a:srgbClr val="1D252C"/>
                </a:solidFill>
                <a:effectLst/>
                <a:latin typeface="arial" panose="020B0604020202020204" pitchFamily="34" charset="0"/>
              </a:rPr>
              <a:t>Club Constitution: Article XI</a:t>
            </a:r>
            <a:endParaRPr lang="en-US" sz="1100" b="0" i="0" dirty="0">
              <a:solidFill>
                <a:srgbClr val="1D252C"/>
              </a:solidFill>
              <a:effectLst/>
              <a:latin typeface="arial" panose="020B0604020202020204" pitchFamily="34" charset="0"/>
            </a:endParaRPr>
          </a:p>
          <a:p>
            <a:pPr algn="l">
              <a:buNone/>
            </a:pPr>
            <a:r>
              <a:rPr lang="en-US" sz="1100" b="0" i="0" dirty="0">
                <a:solidFill>
                  <a:srgbClr val="1D252C"/>
                </a:solidFill>
                <a:effectLst/>
                <a:latin typeface="arial" panose="020B0604020202020204" pitchFamily="34" charset="0"/>
              </a:rPr>
              <a:t>Most clubs have a treasury in which they keep funds for club use. The Toastmasters program is designed to be supported by members through club dues. Clubs may also raise funds on a limited basis.</a:t>
            </a:r>
          </a:p>
          <a:p>
            <a:pPr algn="l">
              <a:buNone/>
            </a:pPr>
            <a:r>
              <a:rPr lang="en-US" sz="1100" b="0" i="0" dirty="0">
                <a:solidFill>
                  <a:srgbClr val="1D252C"/>
                </a:solidFill>
                <a:effectLst/>
                <a:latin typeface="arial" panose="020B0604020202020204" pitchFamily="34" charset="0"/>
              </a:rPr>
              <a:t>Each club should prepare a budget at the beginning of the year to designate income and expenses. A majority of the club members should approve the budget, as well as any unanticipated expenses throughout the year.</a:t>
            </a:r>
          </a:p>
          <a:p>
            <a:pPr algn="l">
              <a:buNone/>
            </a:pPr>
            <a:endParaRPr lang="en-US" sz="800" b="1" i="0" dirty="0">
              <a:solidFill>
                <a:srgbClr val="1D252C"/>
              </a:solidFill>
              <a:effectLst/>
              <a:latin typeface="arial" panose="020B0604020202020204" pitchFamily="34" charset="0"/>
            </a:endParaRPr>
          </a:p>
          <a:p>
            <a:pPr algn="l">
              <a:buNone/>
            </a:pPr>
            <a:r>
              <a:rPr lang="en-US" sz="1100" b="1" i="0" dirty="0">
                <a:solidFill>
                  <a:srgbClr val="1D252C"/>
                </a:solidFill>
                <a:effectLst/>
                <a:latin typeface="arial" panose="020B0604020202020204" pitchFamily="34" charset="0"/>
              </a:rPr>
              <a:t>Unauthorized uses include:</a:t>
            </a:r>
            <a:endParaRPr lang="en-US" sz="1100" b="0" i="0" dirty="0">
              <a:solidFill>
                <a:srgbClr val="1D252C"/>
              </a:solidFill>
              <a:effectLst/>
              <a:latin typeface="arial" panose="020B0604020202020204" pitchFamily="34" charset="0"/>
            </a:endParaRP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Pathways educational materials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Parties and social gatherings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Scholarships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Payment of dues for individuals</a:t>
            </a:r>
          </a:p>
          <a:p>
            <a:pPr marL="171450" indent="-171450" algn="l">
              <a:buFont typeface="Arial" panose="020B0604020202020204" pitchFamily="34" charset="0"/>
              <a:buChar char="•"/>
            </a:pPr>
            <a:r>
              <a:rPr lang="en-US" sz="1100" b="0" i="0" dirty="0">
                <a:solidFill>
                  <a:srgbClr val="1D252C"/>
                </a:solidFill>
                <a:effectLst/>
                <a:latin typeface="arial" panose="020B0604020202020204" pitchFamily="34" charset="0"/>
              </a:rPr>
              <a:t>Donation of money or goods:</a:t>
            </a:r>
          </a:p>
          <a:p>
            <a:pPr marL="742950" lvl="1" indent="-285750" algn="l">
              <a:buFont typeface="Arial" panose="020B0604020202020204" pitchFamily="34" charset="0"/>
              <a:buChar char="•"/>
            </a:pPr>
            <a:r>
              <a:rPr lang="en-US" sz="1100" b="0" i="0" dirty="0">
                <a:solidFill>
                  <a:srgbClr val="1D252C"/>
                </a:solidFill>
                <a:effectLst/>
                <a:latin typeface="arial" panose="020B0604020202020204" pitchFamily="34" charset="0"/>
              </a:rPr>
              <a:t>to outside causes or individuals</a:t>
            </a:r>
          </a:p>
          <a:p>
            <a:pPr marL="742950" lvl="1" indent="-285750" algn="l">
              <a:buFont typeface="Arial" panose="020B0604020202020204" pitchFamily="34" charset="0"/>
              <a:buChar char="•"/>
            </a:pPr>
            <a:r>
              <a:rPr lang="en-US" sz="1100" b="0" i="0" dirty="0">
                <a:solidFill>
                  <a:srgbClr val="1D252C"/>
                </a:solidFill>
                <a:effectLst/>
                <a:latin typeface="arial" panose="020B0604020202020204" pitchFamily="34" charset="0"/>
              </a:rPr>
              <a:t>to individuals at any level of the Toastmasters organization</a:t>
            </a:r>
          </a:p>
          <a:p>
            <a:pPr algn="l"/>
            <a:r>
              <a:rPr lang="en-US" sz="1100" b="0" i="1" dirty="0">
                <a:solidFill>
                  <a:srgbClr val="1D252C"/>
                </a:solidFill>
                <a:effectLst/>
                <a:latin typeface="arial" panose="020B0604020202020204" pitchFamily="34" charset="0"/>
              </a:rPr>
              <a:t>The authorized and unauthorized uses shown above are not intended to be all inclusive</a:t>
            </a:r>
            <a:r>
              <a:rPr lang="en-US" sz="1100" b="0" i="0" dirty="0">
                <a:solidFill>
                  <a:srgbClr val="1D252C"/>
                </a:solidFill>
                <a:effectLst/>
                <a:latin typeface="arial" panose="020B0604020202020204" pitchFamily="34" charset="0"/>
              </a:rPr>
              <a:t>.</a:t>
            </a:r>
          </a:p>
          <a:p>
            <a:pPr algn="l"/>
            <a:endParaRPr lang="en-US" sz="800" b="0" i="0" dirty="0">
              <a:solidFill>
                <a:srgbClr val="1D252C"/>
              </a:solidFill>
              <a:effectLst/>
              <a:latin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1AA92ACA-9794-5DC9-C50A-5393E3B8E922}"/>
              </a:ext>
            </a:extLst>
          </p:cNvPr>
          <p:cNvSpPr>
            <a:spLocks noGrp="1"/>
          </p:cNvSpPr>
          <p:nvPr>
            <p:ph type="sldNum" sz="quarter" idx="5"/>
          </p:nvPr>
        </p:nvSpPr>
        <p:spPr/>
        <p:txBody>
          <a:bodyPr/>
          <a:lstStyle/>
          <a:p>
            <a:fld id="{1C54B805-CDAB-3A40-8111-AB777D1FAB7A}" type="slidenum">
              <a:rPr lang="en-US" smtClean="0"/>
              <a:t>20</a:t>
            </a:fld>
            <a:endParaRPr lang="en-US" dirty="0"/>
          </a:p>
        </p:txBody>
      </p:sp>
    </p:spTree>
    <p:extLst>
      <p:ext uri="{BB962C8B-B14F-4D97-AF65-F5344CB8AC3E}">
        <p14:creationId xmlns:p14="http://schemas.microsoft.com/office/powerpoint/2010/main" val="23482761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A0C6E-095D-CE24-E111-DA0228FFE1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2DB4B3-98CF-6AD1-2CE2-254243EE8945}"/>
              </a:ext>
            </a:extLst>
          </p:cNvPr>
          <p:cNvSpPr>
            <a:spLocks noGrp="1" noRot="1" noChangeAspect="1"/>
          </p:cNvSpPr>
          <p:nvPr>
            <p:ph type="sldImg"/>
          </p:nvPr>
        </p:nvSpPr>
        <p:spPr>
          <a:xfrm>
            <a:off x="735013" y="681038"/>
            <a:ext cx="5540375" cy="3117850"/>
          </a:xfrm>
        </p:spPr>
      </p:sp>
      <p:sp>
        <p:nvSpPr>
          <p:cNvPr id="3" name="Notes Placeholder 2">
            <a:extLst>
              <a:ext uri="{FF2B5EF4-FFF2-40B4-BE49-F238E27FC236}">
                <a16:creationId xmlns:a16="http://schemas.microsoft.com/office/drawing/2014/main" id="{ADFCC38E-4770-3953-3EF7-1C3949009F6B}"/>
              </a:ext>
            </a:extLst>
          </p:cNvPr>
          <p:cNvSpPr>
            <a:spLocks noGrp="1"/>
          </p:cNvSpPr>
          <p:nvPr>
            <p:ph type="body" idx="1"/>
          </p:nvPr>
        </p:nvSpPr>
        <p:spPr/>
        <p:txBody>
          <a:bodyPr/>
          <a:lstStyle/>
          <a:p>
            <a:r>
              <a:rPr lang="en-GB" sz="1200" b="1" dirty="0"/>
              <a:t>Time on slide</a:t>
            </a:r>
            <a:r>
              <a:rPr lang="en-US" b="1" dirty="0"/>
              <a:t>: 2 minutes</a:t>
            </a:r>
          </a:p>
          <a:p>
            <a:r>
              <a:rPr lang="en-US" b="1" dirty="0"/>
              <a:t>Elapsed time: 38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Facilitators Notes: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(Discuss</a:t>
            </a:r>
            <a:r>
              <a:rPr lang="en-GB" dirty="0"/>
              <a:t> what a club budget is. </a:t>
            </a:r>
            <a:r>
              <a:rPr lang="en-GB" b="1" dirty="0"/>
              <a:t>Underscore</a:t>
            </a:r>
            <a:r>
              <a:rPr lang="en-GB" dirty="0"/>
              <a:t> that creating a budget at the start of every year is one of the Treasurer’s main responsibilities. </a:t>
            </a:r>
            <a:r>
              <a:rPr lang="en-GB" b="1" dirty="0"/>
              <a:t>Ask</a:t>
            </a:r>
            <a:r>
              <a:rPr lang="en-GB" dirty="0"/>
              <a:t> club treasurers about their club budgets.) </a:t>
            </a:r>
          </a:p>
          <a:p>
            <a:endParaRPr lang="en-GB" dirty="0"/>
          </a:p>
          <a:p>
            <a:r>
              <a:rPr lang="en-GB" dirty="0"/>
              <a:t>How many of your clubs create a club budget every year? </a:t>
            </a:r>
          </a:p>
          <a:p>
            <a:r>
              <a:rPr lang="en-GB" dirty="0"/>
              <a:t>How many club treasurers report your club’s financial status (your club’s profit and loss statement) to your members regularly?</a:t>
            </a:r>
          </a:p>
          <a:p>
            <a:r>
              <a:rPr lang="en-GB" dirty="0"/>
              <a:t>As Club Treasurer, what will YOU do about creating a budget? </a:t>
            </a:r>
          </a:p>
          <a:p>
            <a:endParaRPr lang="en-US" dirty="0"/>
          </a:p>
        </p:txBody>
      </p:sp>
      <p:sp>
        <p:nvSpPr>
          <p:cNvPr id="4" name="Slide Number Placeholder 3">
            <a:extLst>
              <a:ext uri="{FF2B5EF4-FFF2-40B4-BE49-F238E27FC236}">
                <a16:creationId xmlns:a16="http://schemas.microsoft.com/office/drawing/2014/main" id="{2F9191D4-80C7-C00B-F838-2A0C1C387D97}"/>
              </a:ext>
            </a:extLst>
          </p:cNvPr>
          <p:cNvSpPr>
            <a:spLocks noGrp="1"/>
          </p:cNvSpPr>
          <p:nvPr>
            <p:ph type="sldNum" sz="quarter" idx="10"/>
          </p:nvPr>
        </p:nvSpPr>
        <p:spPr/>
        <p:txBody>
          <a:bodyPr/>
          <a:lstStyle/>
          <a:p>
            <a:fld id="{1C54B805-CDAB-3A40-8111-AB777D1FAB7A}" type="slidenum">
              <a:rPr lang="en-US" smtClean="0"/>
              <a:t>21</a:t>
            </a:fld>
            <a:endParaRPr lang="en-US" dirty="0"/>
          </a:p>
        </p:txBody>
      </p:sp>
    </p:spTree>
    <p:extLst>
      <p:ext uri="{BB962C8B-B14F-4D97-AF65-F5344CB8AC3E}">
        <p14:creationId xmlns:p14="http://schemas.microsoft.com/office/powerpoint/2010/main" val="1115582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4 minutes</a:t>
            </a:r>
          </a:p>
          <a:p>
            <a:r>
              <a:rPr lang="en-US" b="1" dirty="0"/>
              <a:t>Elapsed time: 42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(Ask and discuss </a:t>
            </a:r>
            <a:r>
              <a:rPr lang="en-GB" sz="1200" b="0" dirty="0"/>
              <a:t>the questions on slides with the audience to ensure that everyone understands the implications and possibilities.)</a:t>
            </a:r>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22</a:t>
            </a:fld>
            <a:endParaRPr lang="en-US" dirty="0"/>
          </a:p>
        </p:txBody>
      </p:sp>
    </p:spTree>
    <p:extLst>
      <p:ext uri="{BB962C8B-B14F-4D97-AF65-F5344CB8AC3E}">
        <p14:creationId xmlns:p14="http://schemas.microsoft.com/office/powerpoint/2010/main" val="2643874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44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b="1" dirty="0"/>
              <a:t>(PRESENT</a:t>
            </a:r>
            <a:r>
              <a:rPr lang="en-GB" dirty="0"/>
              <a:t> the core concepts of effective budgeting, elaborating on the bullet points, as needed.)</a:t>
            </a:r>
          </a:p>
          <a:p>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Audit</a:t>
            </a:r>
            <a:r>
              <a:rPr lang="en-GB" dirty="0"/>
              <a:t> – Core accounting concept of having a few people looking over transactions to ensure that everything is in order, that receipts are available, etc.</a:t>
            </a:r>
          </a:p>
          <a:p>
            <a:pPr marL="171450" indent="-171450">
              <a:buFont typeface="Arial" panose="020B0604020202020204" pitchFamily="34" charset="0"/>
              <a:buChar char="•"/>
            </a:pPr>
            <a:r>
              <a:rPr lang="en-GB" b="1" dirty="0"/>
              <a:t>Break-even point </a:t>
            </a:r>
            <a:r>
              <a:rPr lang="en-GB" dirty="0"/>
              <a:t>– This is how many members a club needs to cover its costs. This is especially relevant to clubs that do not have a free meeting venue. The formula to calculate this will be explained in the next slide.</a:t>
            </a:r>
          </a:p>
          <a:p>
            <a:pPr marL="171450" indent="-171450">
              <a:buFont typeface="Arial" panose="020B0604020202020204" pitchFamily="34" charset="0"/>
              <a:buChar char="•"/>
            </a:pPr>
            <a:r>
              <a:rPr lang="en-GB" b="1" dirty="0"/>
              <a:t>Fees amount </a:t>
            </a:r>
            <a:r>
              <a:rPr lang="en-GB" dirty="0"/>
              <a:t>– Ideally fees must always be sufficiently high to cover all club-related costs and expenses. There may be times when this is not the case, such as when club membership drops. </a:t>
            </a:r>
          </a:p>
          <a:p>
            <a:pPr marL="171450" indent="-171450">
              <a:buFont typeface="Arial" panose="020B0604020202020204" pitchFamily="34" charset="0"/>
              <a:buChar char="•"/>
            </a:pPr>
            <a:r>
              <a:rPr lang="en-GB" b="1" dirty="0"/>
              <a:t>Conservative expenses </a:t>
            </a:r>
            <a:r>
              <a:rPr lang="en-GB" dirty="0"/>
              <a:t>– Self-explanatory, a club should only spend what is budgeted and if/when funds are available.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202000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2E9BC-69F2-CD75-993A-FD1579890D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860340-7062-0899-C463-93A7FDA973ED}"/>
              </a:ext>
            </a:extLst>
          </p:cNvPr>
          <p:cNvSpPr>
            <a:spLocks noGrp="1" noRot="1" noChangeAspect="1"/>
          </p:cNvSpPr>
          <p:nvPr>
            <p:ph type="sldImg"/>
          </p:nvPr>
        </p:nvSpPr>
        <p:spPr>
          <a:xfrm>
            <a:off x="735013" y="636588"/>
            <a:ext cx="5540375" cy="3117850"/>
          </a:xfrm>
        </p:spPr>
      </p:sp>
      <p:sp>
        <p:nvSpPr>
          <p:cNvPr id="3" name="Notes Placeholder 2">
            <a:extLst>
              <a:ext uri="{FF2B5EF4-FFF2-40B4-BE49-F238E27FC236}">
                <a16:creationId xmlns:a16="http://schemas.microsoft.com/office/drawing/2014/main" id="{3A3ABA63-609E-1682-709D-8068E7F0313A}"/>
              </a:ext>
            </a:extLst>
          </p:cNvPr>
          <p:cNvSpPr>
            <a:spLocks noGrp="1"/>
          </p:cNvSpPr>
          <p:nvPr>
            <p:ph type="body" idx="1"/>
          </p:nvPr>
        </p:nvSpPr>
        <p:spPr/>
        <p:txBody>
          <a:bodyPr/>
          <a:lstStyle/>
          <a:p>
            <a:r>
              <a:rPr lang="en-GB" sz="1200" b="1" dirty="0"/>
              <a:t>Time on slide</a:t>
            </a:r>
            <a:r>
              <a:rPr lang="en-US" b="1" dirty="0"/>
              <a:t>: 2 minutes</a:t>
            </a:r>
          </a:p>
          <a:p>
            <a:r>
              <a:rPr lang="en-US" b="1" dirty="0"/>
              <a:t>Elapsed time: 46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(Explain </a:t>
            </a:r>
            <a:r>
              <a:rPr lang="en-GB" sz="1200" b="0" dirty="0"/>
              <a:t>the formula shown in the slide. For currency conversion, it must be the exchange to US Dollars, USD. So how much is 1 USD $ worth in the local currency.)</a:t>
            </a:r>
          </a:p>
          <a:p>
            <a:endParaRPr lang="en-GB" sz="1200" b="0" dirty="0"/>
          </a:p>
          <a:p>
            <a:r>
              <a:rPr lang="en-US" b="1" dirty="0"/>
              <a:t>Tip</a:t>
            </a:r>
            <a:r>
              <a:rPr lang="en-US" dirty="0"/>
              <a:t>: For easy reference, create a month-by-month breakdown of what your club and international dues are.  When a new member joins close to a renewal period, remember to request the additional six months of fees. You may also collect annual dues, if your club votes to do so.</a:t>
            </a:r>
            <a:endParaRPr lang="en-GB" sz="1200" b="0" dirty="0"/>
          </a:p>
          <a:p>
            <a:endParaRPr lang="en-GB" dirty="0"/>
          </a:p>
        </p:txBody>
      </p:sp>
      <p:sp>
        <p:nvSpPr>
          <p:cNvPr id="4" name="Slide Number Placeholder 3">
            <a:extLst>
              <a:ext uri="{FF2B5EF4-FFF2-40B4-BE49-F238E27FC236}">
                <a16:creationId xmlns:a16="http://schemas.microsoft.com/office/drawing/2014/main" id="{7D208794-64C9-E415-48C2-172EBB7175C8}"/>
              </a:ext>
            </a:extLst>
          </p:cNvPr>
          <p:cNvSpPr>
            <a:spLocks noGrp="1"/>
          </p:cNvSpPr>
          <p:nvPr>
            <p:ph type="sldNum" sz="quarter" idx="5"/>
          </p:nvPr>
        </p:nvSpPr>
        <p:spPr/>
        <p:txBody>
          <a:bodyPr/>
          <a:lstStyle/>
          <a:p>
            <a:fld id="{1C54B805-CDAB-3A40-8111-AB777D1FAB7A}" type="slidenum">
              <a:rPr lang="en-US" smtClean="0"/>
              <a:t>24</a:t>
            </a:fld>
            <a:endParaRPr lang="en-US" dirty="0"/>
          </a:p>
        </p:txBody>
      </p:sp>
    </p:spTree>
    <p:extLst>
      <p:ext uri="{BB962C8B-B14F-4D97-AF65-F5344CB8AC3E}">
        <p14:creationId xmlns:p14="http://schemas.microsoft.com/office/powerpoint/2010/main" val="13854524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F2D45-12CC-A0B3-3B56-8D03D39688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686FDC-85EF-00E1-727B-7292E81A55CB}"/>
              </a:ext>
            </a:extLst>
          </p:cNvPr>
          <p:cNvSpPr>
            <a:spLocks noGrp="1" noRot="1" noChangeAspect="1"/>
          </p:cNvSpPr>
          <p:nvPr>
            <p:ph type="sldImg"/>
          </p:nvPr>
        </p:nvSpPr>
        <p:spPr>
          <a:xfrm>
            <a:off x="735013" y="636588"/>
            <a:ext cx="5540375" cy="3117850"/>
          </a:xfrm>
        </p:spPr>
      </p:sp>
      <p:sp>
        <p:nvSpPr>
          <p:cNvPr id="3" name="Notes Placeholder 2">
            <a:extLst>
              <a:ext uri="{FF2B5EF4-FFF2-40B4-BE49-F238E27FC236}">
                <a16:creationId xmlns:a16="http://schemas.microsoft.com/office/drawing/2014/main" id="{58943617-CB9A-E28F-6C0C-727B8FABA991}"/>
              </a:ext>
            </a:extLst>
          </p:cNvPr>
          <p:cNvSpPr>
            <a:spLocks noGrp="1"/>
          </p:cNvSpPr>
          <p:nvPr>
            <p:ph type="body" idx="1"/>
          </p:nvPr>
        </p:nvSpPr>
        <p:spPr/>
        <p:txBody>
          <a:bodyPr/>
          <a:lstStyle/>
          <a:p>
            <a:r>
              <a:rPr lang="en-GB" sz="1200" b="1" dirty="0"/>
              <a:t>Time on slide</a:t>
            </a:r>
            <a:r>
              <a:rPr lang="en-US" b="1" dirty="0"/>
              <a:t>: 2 minutes</a:t>
            </a:r>
          </a:p>
          <a:p>
            <a:r>
              <a:rPr lang="en-US" b="1" dirty="0"/>
              <a:t>Elapsed time: 48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(Explain </a:t>
            </a:r>
            <a:r>
              <a:rPr lang="en-GB" sz="1200" b="0" dirty="0"/>
              <a:t>the formula example.)</a:t>
            </a:r>
          </a:p>
          <a:p>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Reiterate Tip</a:t>
            </a:r>
            <a:r>
              <a:rPr lang="en-US" dirty="0"/>
              <a:t>: </a:t>
            </a:r>
            <a:r>
              <a:rPr lang="en-US" b="1" dirty="0"/>
              <a:t>When a new member joins close to a renewal period, remember to request the additional six months of fees. </a:t>
            </a:r>
            <a:r>
              <a:rPr lang="en-US" dirty="0"/>
              <a:t>You may also collect annual dues, if your club votes to do so.</a:t>
            </a:r>
            <a:endParaRPr lang="en-GB" sz="1200" b="0" dirty="0"/>
          </a:p>
          <a:p>
            <a:endParaRPr lang="en-GB" sz="1200" b="1" dirty="0"/>
          </a:p>
          <a:p>
            <a:endParaRPr lang="en-GB" dirty="0"/>
          </a:p>
        </p:txBody>
      </p:sp>
      <p:sp>
        <p:nvSpPr>
          <p:cNvPr id="4" name="Slide Number Placeholder 3">
            <a:extLst>
              <a:ext uri="{FF2B5EF4-FFF2-40B4-BE49-F238E27FC236}">
                <a16:creationId xmlns:a16="http://schemas.microsoft.com/office/drawing/2014/main" id="{962B7493-1001-345D-C983-A018960F8FC3}"/>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427247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1 minute</a:t>
            </a:r>
          </a:p>
          <a:p>
            <a:r>
              <a:rPr lang="en-US" b="1" dirty="0"/>
              <a:t>Elapsed time: 49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dirty="0"/>
              <a:t>Let’s consider some best practices of club treasurers.</a:t>
            </a:r>
          </a:p>
          <a:p>
            <a:endParaRPr lang="en-GB" sz="1200" kern="1200" dirty="0">
              <a:solidFill>
                <a:srgbClr val="000000"/>
              </a:solidFill>
              <a:effectLst/>
              <a:latin typeface="Arial" panose="020B0604020202020204" pitchFamily="34" charset="0"/>
              <a:ea typeface="+mn-ea"/>
              <a:cs typeface="Arial" panose="020B0604020202020204" pitchFamily="34" charset="0"/>
            </a:endParaRPr>
          </a:p>
          <a:p>
            <a:endParaRPr lang="en-GB" sz="1200" kern="1200" dirty="0">
              <a:solidFill>
                <a:srgbClr val="000000"/>
              </a:solidFill>
              <a:effectLst/>
              <a:latin typeface="Arial" panose="020B0604020202020204" pitchFamily="34" charset="0"/>
              <a:ea typeface="+mn-ea"/>
              <a:cs typeface="Arial" panose="020B0604020202020204" pitchFamily="34" charset="0"/>
            </a:endParaRP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26</a:t>
            </a:fld>
            <a:endParaRPr lang="en-US" dirty="0"/>
          </a:p>
        </p:txBody>
      </p:sp>
    </p:spTree>
    <p:extLst>
      <p:ext uri="{BB962C8B-B14F-4D97-AF65-F5344CB8AC3E}">
        <p14:creationId xmlns:p14="http://schemas.microsoft.com/office/powerpoint/2010/main" val="3306099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51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sz="1200" b="1" dirty="0"/>
              <a:t>(Explain </a:t>
            </a:r>
            <a:r>
              <a:rPr lang="en-GB" sz="1200" b="0" dirty="0"/>
              <a:t>what the legal status of a Toastmasters club is in the country/region where the club operates (the Trainer will need to do some research beforehand). Based on this legal status explain whether opening a club bank account is possible or not. If the legal status of Toastmasters clubs in the country/region where the Club operates is unknown, encourage officers present to do extra research.)</a:t>
            </a: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27</a:t>
            </a:fld>
            <a:endParaRPr lang="en-US" dirty="0"/>
          </a:p>
        </p:txBody>
      </p:sp>
    </p:spTree>
    <p:extLst>
      <p:ext uri="{BB962C8B-B14F-4D97-AF65-F5344CB8AC3E}">
        <p14:creationId xmlns:p14="http://schemas.microsoft.com/office/powerpoint/2010/main" val="2533184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B33BF-FBAA-C5BD-142E-AB686F74B6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D653FB-7E3B-4C8B-FAEC-6844A34371A8}"/>
              </a:ext>
            </a:extLst>
          </p:cNvPr>
          <p:cNvSpPr>
            <a:spLocks noGrp="1" noRot="1" noChangeAspect="1"/>
          </p:cNvSpPr>
          <p:nvPr>
            <p:ph type="sldImg"/>
          </p:nvPr>
        </p:nvSpPr>
        <p:spPr>
          <a:xfrm>
            <a:off x="735013" y="636588"/>
            <a:ext cx="5540375" cy="3117850"/>
          </a:xfrm>
        </p:spPr>
      </p:sp>
      <p:sp>
        <p:nvSpPr>
          <p:cNvPr id="3" name="Notes Placeholder 2">
            <a:extLst>
              <a:ext uri="{FF2B5EF4-FFF2-40B4-BE49-F238E27FC236}">
                <a16:creationId xmlns:a16="http://schemas.microsoft.com/office/drawing/2014/main" id="{D4E3A2E8-D75D-BD48-C88B-2F0B5C63DEFB}"/>
              </a:ext>
            </a:extLst>
          </p:cNvPr>
          <p:cNvSpPr>
            <a:spLocks noGrp="1"/>
          </p:cNvSpPr>
          <p:nvPr>
            <p:ph type="body" idx="1"/>
          </p:nvPr>
        </p:nvSpPr>
        <p:spPr/>
        <p:txBody>
          <a:bodyPr/>
          <a:lstStyle/>
          <a:p>
            <a:r>
              <a:rPr lang="en-GB" sz="1200" b="1" dirty="0"/>
              <a:t>Time on slide</a:t>
            </a:r>
            <a:r>
              <a:rPr lang="en-US" b="1" dirty="0"/>
              <a:t>: 2 minutes</a:t>
            </a:r>
          </a:p>
          <a:p>
            <a:r>
              <a:rPr lang="en-US" b="1" dirty="0"/>
              <a:t>Elapsed time: 53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b="1" dirty="0"/>
              <a:t>(Discuss</a:t>
            </a:r>
            <a:r>
              <a:rPr lang="en-GB" dirty="0"/>
              <a:t> this slide and what the implications could be for various clubs.  If a club has a free venue, only a small reserve of funds may need to be kept. If the club has large monthly expenses, the club may want to keep more than 6 months in reserve.)</a:t>
            </a:r>
          </a:p>
          <a:p>
            <a:endParaRPr lang="en-GB" dirty="0"/>
          </a:p>
          <a:p>
            <a:endParaRPr lang="en-GB" dirty="0"/>
          </a:p>
        </p:txBody>
      </p:sp>
      <p:sp>
        <p:nvSpPr>
          <p:cNvPr id="4" name="Slide Number Placeholder 3">
            <a:extLst>
              <a:ext uri="{FF2B5EF4-FFF2-40B4-BE49-F238E27FC236}">
                <a16:creationId xmlns:a16="http://schemas.microsoft.com/office/drawing/2014/main" id="{BA82CCCB-BD33-ABAB-AB26-7E68ECF2756D}"/>
              </a:ext>
            </a:extLst>
          </p:cNvPr>
          <p:cNvSpPr>
            <a:spLocks noGrp="1"/>
          </p:cNvSpPr>
          <p:nvPr>
            <p:ph type="sldNum" sz="quarter" idx="5"/>
          </p:nvPr>
        </p:nvSpPr>
        <p:spPr/>
        <p:txBody>
          <a:bodyPr/>
          <a:lstStyle/>
          <a:p>
            <a:fld id="{1C54B805-CDAB-3A40-8111-AB777D1FAB7A}" type="slidenum">
              <a:rPr lang="en-US" smtClean="0"/>
              <a:t>28</a:t>
            </a:fld>
            <a:endParaRPr lang="en-US" dirty="0"/>
          </a:p>
        </p:txBody>
      </p:sp>
    </p:spTree>
    <p:extLst>
      <p:ext uri="{BB962C8B-B14F-4D97-AF65-F5344CB8AC3E}">
        <p14:creationId xmlns:p14="http://schemas.microsoft.com/office/powerpoint/2010/main" val="25430629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6E580-1237-7A74-3D1B-A5B9CA15C8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1479D1-DBAB-E6D9-6B6A-DD918B4A17D8}"/>
              </a:ext>
            </a:extLst>
          </p:cNvPr>
          <p:cNvSpPr>
            <a:spLocks noGrp="1" noRot="1" noChangeAspect="1"/>
          </p:cNvSpPr>
          <p:nvPr>
            <p:ph type="sldImg"/>
          </p:nvPr>
        </p:nvSpPr>
        <p:spPr>
          <a:xfrm>
            <a:off x="735013" y="704850"/>
            <a:ext cx="5540375" cy="3117850"/>
          </a:xfrm>
        </p:spPr>
      </p:sp>
      <p:sp>
        <p:nvSpPr>
          <p:cNvPr id="3" name="Notes Placeholder 2">
            <a:extLst>
              <a:ext uri="{FF2B5EF4-FFF2-40B4-BE49-F238E27FC236}">
                <a16:creationId xmlns:a16="http://schemas.microsoft.com/office/drawing/2014/main" id="{0B74EAA9-0ABD-ECD4-1E59-5162B9F73002}"/>
              </a:ext>
            </a:extLst>
          </p:cNvPr>
          <p:cNvSpPr>
            <a:spLocks noGrp="1"/>
          </p:cNvSpPr>
          <p:nvPr>
            <p:ph type="body" idx="1"/>
          </p:nvPr>
        </p:nvSpPr>
        <p:spPr/>
        <p:txBody>
          <a:bodyPr/>
          <a:lstStyle/>
          <a:p>
            <a:r>
              <a:rPr lang="en-GB" sz="1200" b="1" dirty="0"/>
              <a:t>Time on slide</a:t>
            </a:r>
            <a:r>
              <a:rPr lang="en-US" b="1" dirty="0"/>
              <a:t>: 2 minutes</a:t>
            </a:r>
          </a:p>
          <a:p>
            <a:r>
              <a:rPr lang="en-US" b="1" dirty="0"/>
              <a:t>Elapsed time: 55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dirty="0"/>
              <a:t>(</a:t>
            </a:r>
            <a:r>
              <a:rPr lang="en-GB" b="1" dirty="0"/>
              <a:t>Ask</a:t>
            </a:r>
            <a:r>
              <a:rPr lang="en-GB" dirty="0"/>
              <a:t> the club treasurers what they have learned during this training.)</a:t>
            </a:r>
          </a:p>
          <a:p>
            <a:endParaRPr lang="en-US" dirty="0"/>
          </a:p>
        </p:txBody>
      </p:sp>
      <p:sp>
        <p:nvSpPr>
          <p:cNvPr id="4" name="Slide Number Placeholder 3">
            <a:extLst>
              <a:ext uri="{FF2B5EF4-FFF2-40B4-BE49-F238E27FC236}">
                <a16:creationId xmlns:a16="http://schemas.microsoft.com/office/drawing/2014/main" id="{9C83658B-E87D-CF9D-B7BD-CDF375C90466}"/>
              </a:ext>
            </a:extLst>
          </p:cNvPr>
          <p:cNvSpPr>
            <a:spLocks noGrp="1"/>
          </p:cNvSpPr>
          <p:nvPr>
            <p:ph type="sldNum" sz="quarter" idx="10"/>
          </p:nvPr>
        </p:nvSpPr>
        <p:spPr/>
        <p:txBody>
          <a:bodyPr/>
          <a:lstStyle/>
          <a:p>
            <a:fld id="{1C54B805-CDAB-3A40-8111-AB777D1FAB7A}" type="slidenum">
              <a:rPr lang="en-US" smtClean="0"/>
              <a:t>29</a:t>
            </a:fld>
            <a:endParaRPr lang="en-US" dirty="0"/>
          </a:p>
        </p:txBody>
      </p:sp>
    </p:spTree>
    <p:extLst>
      <p:ext uri="{BB962C8B-B14F-4D97-AF65-F5344CB8AC3E}">
        <p14:creationId xmlns:p14="http://schemas.microsoft.com/office/powerpoint/2010/main" val="2621817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txBody>
          <a:bodyPr/>
          <a:lstStyle/>
          <a:p>
            <a:endParaRPr lang="en-US"/>
          </a:p>
        </p:txBody>
      </p:sp>
      <p:sp>
        <p:nvSpPr>
          <p:cNvPr id="3" name="Notes Placeholder 2"/>
          <p:cNvSpPr>
            <a:spLocks noGrp="1"/>
          </p:cNvSpPr>
          <p:nvPr>
            <p:ph type="body" idx="1"/>
          </p:nvPr>
        </p:nvSpPr>
        <p:spPr/>
        <p:txBody>
          <a:bodyPr/>
          <a:lstStyle/>
          <a:p>
            <a:r>
              <a:rPr lang="en-GB" sz="1200" b="1" dirty="0"/>
              <a:t>Time on slide: 1 minute</a:t>
            </a:r>
          </a:p>
          <a:p>
            <a:r>
              <a:rPr lang="en-GB" sz="1200" b="1" dirty="0"/>
              <a:t>Elapsed time: 3 minutes</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Facilitator Notes:</a:t>
            </a:r>
          </a:p>
          <a:p>
            <a:r>
              <a:rPr lang="en-GB" sz="1200" dirty="0"/>
              <a:t>(</a:t>
            </a:r>
            <a:r>
              <a:rPr lang="en-GB" sz="1200" b="1" dirty="0"/>
              <a:t>Outline</a:t>
            </a:r>
            <a:r>
              <a:rPr lang="en-GB" sz="1200" dirty="0"/>
              <a:t> the agenda as listed below. Explain that the session describes the role and responsibilities of the Treasurer and also includes some “how </a:t>
            </a:r>
            <a:r>
              <a:rPr lang="en-GB" sz="1200" dirty="0" err="1"/>
              <a:t>to’s</a:t>
            </a:r>
            <a:r>
              <a:rPr lang="en-GB" sz="1200" dirty="0"/>
              <a:t>” and best practices.) </a:t>
            </a:r>
          </a:p>
          <a:p>
            <a:endParaRPr lang="en-GB" sz="1200" dirty="0"/>
          </a:p>
          <a:p>
            <a:pPr marL="171450" indent="-171450">
              <a:buFont typeface="Arial" panose="020B0604020202020204" pitchFamily="34" charset="0"/>
              <a:buChar char="•"/>
            </a:pPr>
            <a:r>
              <a:rPr lang="en-GB" sz="1200" dirty="0"/>
              <a:t>Why are Club Finances Important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Club Success Cycle</a:t>
            </a:r>
          </a:p>
          <a:p>
            <a:pPr marL="171450" indent="-171450">
              <a:buFont typeface="Arial" panose="020B0604020202020204" pitchFamily="34" charset="0"/>
              <a:buChar char="•"/>
            </a:pPr>
            <a:r>
              <a:rPr lang="en-GB" sz="1200" dirty="0"/>
              <a:t>Transferable Skills</a:t>
            </a:r>
          </a:p>
          <a:p>
            <a:pPr marL="171450" indent="-171450">
              <a:buFont typeface="Arial" panose="020B0604020202020204" pitchFamily="34" charset="0"/>
              <a:buChar char="•"/>
            </a:pPr>
            <a:r>
              <a:rPr lang="en-GB" sz="1200" dirty="0"/>
              <a:t>Responsibilities</a:t>
            </a:r>
          </a:p>
          <a:p>
            <a:pPr marL="171450" indent="-171450">
              <a:buFont typeface="Arial" panose="020B0604020202020204" pitchFamily="34" charset="0"/>
              <a:buChar char="•"/>
            </a:pPr>
            <a:r>
              <a:rPr lang="en-GB" sz="1200" dirty="0"/>
              <a:t>Creating a Club Budget</a:t>
            </a:r>
          </a:p>
          <a:p>
            <a:pPr marL="171450" indent="-171450">
              <a:buFont typeface="Arial" panose="020B0604020202020204" pitchFamily="34" charset="0"/>
              <a:buChar char="•"/>
            </a:pPr>
            <a:r>
              <a:rPr lang="en-GB" sz="1200" dirty="0"/>
              <a:t>Best Practices</a:t>
            </a:r>
          </a:p>
          <a:p>
            <a:pPr marL="171450" indent="-171450">
              <a:buFont typeface="Arial" panose="020B0604020202020204" pitchFamily="34" charset="0"/>
              <a:buChar char="•"/>
            </a:pPr>
            <a:r>
              <a:rPr lang="en-GB" sz="1200" dirty="0"/>
              <a:t>Club Finances Timeline</a:t>
            </a:r>
          </a:p>
          <a:p>
            <a:pPr marL="171450" indent="-171450">
              <a:buFont typeface="Arial" panose="020B0604020202020204" pitchFamily="34" charset="0"/>
              <a:buChar char="•"/>
            </a:pPr>
            <a:r>
              <a:rPr lang="en-GB" sz="1200" dirty="0"/>
              <a:t>Next Steps</a:t>
            </a:r>
          </a:p>
          <a:p>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216719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57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Facilitators Notes:</a:t>
            </a:r>
            <a:endParaRPr lang="en-GB" dirty="0"/>
          </a:p>
          <a:p>
            <a:r>
              <a:rPr lang="en-GB" sz="1200" b="1" dirty="0"/>
              <a:t>(Present </a:t>
            </a:r>
            <a:r>
              <a:rPr lang="en-GB" sz="1200" b="0" dirty="0"/>
              <a:t>the timeline, answering any questions from the club treasurers. P&amp;L stands for Profit and Loss.)</a:t>
            </a:r>
          </a:p>
          <a:p>
            <a:endParaRPr lang="en-GB" dirty="0"/>
          </a:p>
          <a:p>
            <a:r>
              <a:rPr lang="en-GB" b="1" dirty="0"/>
              <a:t>Important</a:t>
            </a:r>
            <a:r>
              <a:rPr lang="en-GB" dirty="0"/>
              <a:t>: The deadline for collecting membership renewals is October 1 and April 1, but treasurers should collect and pay membership renewal fees early for the club to remain in good standing. Members can lose access to Base Camp and be disqualified from competing in contests due to non-payment of TI membership renewal fees.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mn-ea"/>
                <a:cs typeface="Arial" panose="020B0604020202020204" pitchFamily="34" charset="0"/>
              </a:rPr>
              <a:t>Members who self-pay can select the option to pay more than one period, e.g. paying October to March and April to September dues in August.</a:t>
            </a:r>
          </a:p>
        </p:txBody>
      </p:sp>
      <p:sp>
        <p:nvSpPr>
          <p:cNvPr id="4" name="Slide Number Placeholder 3"/>
          <p:cNvSpPr>
            <a:spLocks noGrp="1"/>
          </p:cNvSpPr>
          <p:nvPr>
            <p:ph type="sldNum" sz="quarter" idx="5"/>
          </p:nvPr>
        </p:nvSpPr>
        <p:spPr/>
        <p:txBody>
          <a:bodyPr/>
          <a:lstStyle/>
          <a:p>
            <a:fld id="{1C54B805-CDAB-3A40-8111-AB777D1FAB7A}" type="slidenum">
              <a:rPr lang="en-US" smtClean="0"/>
              <a:t>30</a:t>
            </a:fld>
            <a:endParaRPr lang="en-US" dirty="0"/>
          </a:p>
        </p:txBody>
      </p:sp>
    </p:spTree>
    <p:extLst>
      <p:ext uri="{BB962C8B-B14F-4D97-AF65-F5344CB8AC3E}">
        <p14:creationId xmlns:p14="http://schemas.microsoft.com/office/powerpoint/2010/main" val="34410198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59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Facilitators Notes: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(Introduce </a:t>
            </a:r>
            <a:r>
              <a:rPr lang="en-GB" sz="1200" b="0" dirty="0"/>
              <a:t>each action item. If time is available, </a:t>
            </a:r>
            <a:r>
              <a:rPr lang="en-GB" sz="1200" b="1" dirty="0"/>
              <a:t>ask</a:t>
            </a:r>
            <a:r>
              <a:rPr lang="en-GB" sz="1200" b="0" dirty="0"/>
              <a:t> the club treasurers why these are important. Then </a:t>
            </a:r>
            <a:r>
              <a:rPr lang="en-GB" sz="1200" b="1" dirty="0"/>
              <a:t>encourage</a:t>
            </a:r>
            <a:r>
              <a:rPr lang="en-GB" sz="1200" b="0" dirty="0"/>
              <a:t> </a:t>
            </a:r>
            <a:r>
              <a:rPr lang="en-US" dirty="0"/>
              <a:t>the club treasurers to return to their clubs, create and/or complete their club budget, present it to the Club Executive Committee and then to the club members, and finally to request approval from the club members. Club treasurers should begin collecting membership renewal fees in July/August for the October renewals and in February/March for the April renewals. Treasurers should develop a process for documenting all club payments and expenses.)</a:t>
            </a:r>
            <a:endParaRPr lang="en-GB" sz="1200" b="0" dirty="0"/>
          </a:p>
          <a:p>
            <a:endParaRPr lang="en-GB" sz="1200" b="0" dirty="0"/>
          </a:p>
          <a:p>
            <a:endParaRPr lang="en-GB" sz="1200" b="0" dirty="0"/>
          </a:p>
        </p:txBody>
      </p:sp>
      <p:sp>
        <p:nvSpPr>
          <p:cNvPr id="4" name="Slide Number Placeholder 3"/>
          <p:cNvSpPr>
            <a:spLocks noGrp="1"/>
          </p:cNvSpPr>
          <p:nvPr>
            <p:ph type="sldNum" sz="quarter" idx="5"/>
          </p:nvPr>
        </p:nvSpPr>
        <p:spPr/>
        <p:txBody>
          <a:bodyPr/>
          <a:lstStyle/>
          <a:p>
            <a:fld id="{1C54B805-CDAB-3A40-8111-AB777D1FAB7A}" type="slidenum">
              <a:rPr lang="en-US" smtClean="0"/>
              <a:t>31</a:t>
            </a:fld>
            <a:endParaRPr lang="en-US" dirty="0"/>
          </a:p>
        </p:txBody>
      </p:sp>
    </p:spTree>
    <p:extLst>
      <p:ext uri="{BB962C8B-B14F-4D97-AF65-F5344CB8AC3E}">
        <p14:creationId xmlns:p14="http://schemas.microsoft.com/office/powerpoint/2010/main" val="2032865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1 minute</a:t>
            </a:r>
          </a:p>
          <a:p>
            <a:r>
              <a:rPr lang="en-US" b="1" dirty="0"/>
              <a:t>Elapsed time: 60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t>(</a:t>
            </a:r>
            <a:r>
              <a:rPr lang="en-US" b="1" dirty="0"/>
              <a:t>Encourage</a:t>
            </a:r>
            <a:r>
              <a:rPr lang="en-US" dirty="0"/>
              <a:t> the club treasurers to act now on their budget and membership renewals. to create their club budget, present it to the Club Executive Committee and then to the club members, and finally to request approval from the club members. Begin collecting membership renewal fees in August and develop a process for documenting all club payments and expenses.)</a:t>
            </a:r>
            <a:endParaRPr lang="en-GB" dirty="0"/>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32</a:t>
            </a:fld>
            <a:endParaRPr lang="en-US" dirty="0"/>
          </a:p>
        </p:txBody>
      </p:sp>
    </p:spTree>
    <p:extLst>
      <p:ext uri="{BB962C8B-B14F-4D97-AF65-F5344CB8AC3E}">
        <p14:creationId xmlns:p14="http://schemas.microsoft.com/office/powerpoint/2010/main" val="4231254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b="1" dirty="0"/>
              <a:t>Time on slide: 2 minutes</a:t>
            </a:r>
          </a:p>
          <a:p>
            <a:r>
              <a:rPr lang="en-GB" b="1" dirty="0"/>
              <a:t>Elapsed time: 5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question to the club treasurers. If the training is delivered online, ask participants to enter their responses in the chat feature. If the training is physically in-person, ask for three to five concise responses – a phrase or a single sentence. The picture which should emerge from their contributions is that finance is important to a club’s operations.)</a:t>
            </a:r>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4</a:t>
            </a:fld>
            <a:endParaRPr lang="en-US" dirty="0"/>
          </a:p>
        </p:txBody>
      </p:sp>
    </p:spTree>
    <p:extLst>
      <p:ext uri="{BB962C8B-B14F-4D97-AF65-F5344CB8AC3E}">
        <p14:creationId xmlns:p14="http://schemas.microsoft.com/office/powerpoint/2010/main" val="4044576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A7E2-757A-FD7E-1C85-67D20529E1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30FB-FA71-C3FD-348B-376E662BAF5E}"/>
              </a:ext>
            </a:extLst>
          </p:cNvPr>
          <p:cNvSpPr>
            <a:spLocks noGrp="1" noRot="1" noChangeAspect="1"/>
          </p:cNvSpPr>
          <p:nvPr>
            <p:ph type="sldImg"/>
          </p:nvPr>
        </p:nvSpPr>
        <p:spPr>
          <a:xfrm>
            <a:off x="925513" y="665163"/>
            <a:ext cx="4956175" cy="2787650"/>
          </a:xfrm>
        </p:spPr>
      </p:sp>
      <p:sp>
        <p:nvSpPr>
          <p:cNvPr id="3" name="Notes Placeholder 2">
            <a:extLst>
              <a:ext uri="{FF2B5EF4-FFF2-40B4-BE49-F238E27FC236}">
                <a16:creationId xmlns:a16="http://schemas.microsoft.com/office/drawing/2014/main" id="{5384B749-DB2F-9123-0242-31F48C1D88B3}"/>
              </a:ext>
            </a:extLst>
          </p:cNvPr>
          <p:cNvSpPr>
            <a:spLocks noGrp="1"/>
          </p:cNvSpPr>
          <p:nvPr>
            <p:ph type="body" idx="1"/>
          </p:nvPr>
        </p:nvSpPr>
        <p:spPr>
          <a:xfrm>
            <a:off x="723332" y="3575713"/>
            <a:ext cx="5418161" cy="5336274"/>
          </a:xfrm>
        </p:spPr>
        <p:txBody>
          <a:bodyPr/>
          <a:lstStyle/>
          <a:p>
            <a:r>
              <a:rPr lang="en-GB" sz="1200" b="1" dirty="0"/>
              <a:t>Time on slide</a:t>
            </a:r>
            <a:r>
              <a:rPr lang="en-US" b="1" dirty="0"/>
              <a:t>: 2 minutes</a:t>
            </a:r>
          </a:p>
          <a:p>
            <a:r>
              <a:rPr lang="en-US" b="1" dirty="0"/>
              <a:t>Elapsed time: 9 minutes</a:t>
            </a:r>
          </a:p>
          <a:p>
            <a:endParaRPr lang="en-GB" sz="10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Refer</a:t>
            </a:r>
            <a:r>
              <a:rPr lang="en-GB" dirty="0"/>
              <a:t> to the Club Success Cycle all attendees saw in session 1 and </a:t>
            </a:r>
            <a:r>
              <a:rPr lang="en-GB" b="1" dirty="0"/>
              <a:t>ask</a:t>
            </a:r>
            <a:r>
              <a:rPr lang="en-GB" dirty="0"/>
              <a:t> where they think the Treasurer role fits into the Club Success Cycle.)</a:t>
            </a:r>
            <a:endParaRPr lang="en-US" sz="1200" b="0" i="1" strike="noStrike" spc="-1" dirty="0">
              <a:latin typeface="Arial"/>
            </a:endParaRPr>
          </a:p>
        </p:txBody>
      </p:sp>
      <p:sp>
        <p:nvSpPr>
          <p:cNvPr id="4" name="Slide Number Placeholder 3">
            <a:extLst>
              <a:ext uri="{FF2B5EF4-FFF2-40B4-BE49-F238E27FC236}">
                <a16:creationId xmlns:a16="http://schemas.microsoft.com/office/drawing/2014/main" id="{0A4E7A10-90C8-17A2-18EE-762F543B8785}"/>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69234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A2115-FC68-DFE8-AE02-A9E0868BE1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CC17E6-47A5-913C-5F8D-7C98EDAE6440}"/>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6FF1A52D-D518-CE82-891E-BF849817DECB}"/>
              </a:ext>
            </a:extLst>
          </p:cNvPr>
          <p:cNvSpPr>
            <a:spLocks noGrp="1"/>
          </p:cNvSpPr>
          <p:nvPr>
            <p:ph type="body" idx="1"/>
          </p:nvPr>
        </p:nvSpPr>
        <p:spPr/>
        <p:txBody>
          <a:bodyPr/>
          <a:lstStyle/>
          <a:p>
            <a:r>
              <a:rPr lang="en-GB" sz="1200" b="1" dirty="0"/>
              <a:t>Time on slide</a:t>
            </a:r>
            <a:r>
              <a:rPr lang="en-US" b="1" dirty="0"/>
              <a:t>: 1 minute</a:t>
            </a:r>
          </a:p>
          <a:p>
            <a:r>
              <a:rPr lang="en-US" b="1" dirty="0"/>
              <a:t>Elapsed time: 10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strike="noStrike" spc="-1" dirty="0">
              <a:latin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strike="noStrike" spc="-1" dirty="0">
                <a:latin typeface="Arial"/>
              </a:rPr>
              <a:t>Meeting and Membership</a:t>
            </a:r>
            <a:r>
              <a:rPr lang="en-GB" sz="1200" b="0" strike="noStrike" spc="-1" dirty="0">
                <a:latin typeface="Arial"/>
              </a:rPr>
              <a:t>: The Treasurer’s role in the Club Success Cycle begins when a new member joins. The Treasurer collects the membership fees. By 30</a:t>
            </a:r>
            <a:r>
              <a:rPr lang="en-GB" sz="1200" b="0" strike="noStrike" spc="-1" baseline="30000" dirty="0">
                <a:latin typeface="Arial"/>
              </a:rPr>
              <a:t>th</a:t>
            </a:r>
            <a:r>
              <a:rPr lang="en-GB" sz="1200" b="0" strike="noStrike" spc="-1" dirty="0">
                <a:latin typeface="Arial"/>
              </a:rPr>
              <a:t> September and 31</a:t>
            </a:r>
            <a:r>
              <a:rPr lang="en-GB" sz="1200" b="0" strike="noStrike" spc="-1" baseline="30000" dirty="0">
                <a:latin typeface="Arial"/>
              </a:rPr>
              <a:t>st</a:t>
            </a:r>
            <a:r>
              <a:rPr lang="en-GB" sz="1200" b="0" strike="noStrike" spc="-1" dirty="0">
                <a:latin typeface="Arial"/>
              </a:rPr>
              <a:t> March, the Treasurer processes on-time semi-annual membership renewals. By budgeting for club meeting venue or online costs, club supplies, recognition awards, and other expenses, the Treasurer also has an impact on meeting quality and potentially on all other stages of the cycle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strike="noStrike" spc="-1" dirty="0">
              <a:latin typeface="Arial"/>
            </a:endParaRPr>
          </a:p>
          <a:p>
            <a:r>
              <a:rPr lang="en-GB" b="1" dirty="0"/>
              <a:t>Advocate</a:t>
            </a:r>
            <a:r>
              <a:rPr lang="en-GB" dirty="0"/>
              <a:t>: The Club Treasurer is an advocate for the club, like other club members. The Treasurer should invite guests and volunteer to be a part of the “Meet and Greet Team”. </a:t>
            </a:r>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0F87B9CC-6AA6-BEBB-4F0F-1DD09B20C309}"/>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521118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b="1" dirty="0"/>
              <a:t>Time on slide: 2 minutes</a:t>
            </a:r>
          </a:p>
          <a:p>
            <a:r>
              <a:rPr lang="en-GB" b="1" dirty="0"/>
              <a:t>Elapsed time: 7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dirty="0"/>
              <a:t>(Ask club treasurers what transferable skills they expect to learn as the Club Treasurer. Then </a:t>
            </a:r>
            <a:r>
              <a:rPr lang="en-GB" b="1" dirty="0"/>
              <a:t>click</a:t>
            </a:r>
            <a:r>
              <a:rPr lang="en-GB" dirty="0"/>
              <a:t> to review each of the transferable skills on the slide. Underscore that these are highly transferable to corporate environments or even to becoming an entrepreneur. This is because competencies around managing budgets and finances are sought after, especially if the Treasurer ensures that finances at the end of the year are left in a better place than they found them.)</a:t>
            </a:r>
          </a:p>
          <a:p>
            <a:endParaRPr lang="en-GB" dirty="0"/>
          </a:p>
          <a:p>
            <a:r>
              <a:rPr lang="en-GB" b="1" dirty="0"/>
              <a:t>Accounting and reporting </a:t>
            </a:r>
            <a:r>
              <a:rPr lang="en-GB" dirty="0"/>
              <a:t>– Creating an annual club budget and regularly reporting on how actual revenues and expenses are tracking against the budget.</a:t>
            </a:r>
          </a:p>
          <a:p>
            <a:r>
              <a:rPr lang="en-GB" b="1" dirty="0"/>
              <a:t>Non-profit governance </a:t>
            </a:r>
            <a:r>
              <a:rPr lang="en-GB" dirty="0"/>
              <a:t>– Strict rules set by Toastmasters International and potentially by local legislation, must be followed as a club leader but especially as the Club Treasurer due to fiduciary responsibilities.</a:t>
            </a:r>
          </a:p>
          <a:p>
            <a:r>
              <a:rPr lang="en-GB" b="1" dirty="0"/>
              <a:t>Critical thinking </a:t>
            </a:r>
            <a:r>
              <a:rPr lang="en-GB" dirty="0"/>
              <a:t>– Especially needed if difficult decisions need to be made to balance the budget.</a:t>
            </a:r>
          </a:p>
          <a:p>
            <a:r>
              <a:rPr lang="en-GB" b="1" dirty="0"/>
              <a:t>Financial planning </a:t>
            </a:r>
            <a:r>
              <a:rPr lang="en-GB" dirty="0"/>
              <a:t>– Linked with budgeting and extends beyond a single term of the Treasurer. Financial planning is a long-term view of the club’s finances. </a:t>
            </a:r>
          </a:p>
        </p:txBody>
      </p:sp>
      <p:sp>
        <p:nvSpPr>
          <p:cNvPr id="4" name="Slide Number Placeholder 3"/>
          <p:cNvSpPr>
            <a:spLocks noGrp="1"/>
          </p:cNvSpPr>
          <p:nvPr>
            <p:ph type="sldNum" sz="quarter" idx="5"/>
          </p:nvPr>
        </p:nvSpPr>
        <p:spPr/>
        <p:txBody>
          <a:bodyPr/>
          <a:lstStyle/>
          <a:p>
            <a:fld id="{1C54B805-CDAB-3A40-8111-AB777D1FAB7A}" type="slidenum">
              <a:rPr lang="en-US" smtClean="0"/>
              <a:t>7</a:t>
            </a:fld>
            <a:endParaRPr lang="en-US" dirty="0"/>
          </a:p>
        </p:txBody>
      </p:sp>
    </p:spTree>
    <p:extLst>
      <p:ext uri="{BB962C8B-B14F-4D97-AF65-F5344CB8AC3E}">
        <p14:creationId xmlns:p14="http://schemas.microsoft.com/office/powerpoint/2010/main" val="408212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AA758-7600-4783-CC7B-411E75F3F4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A41B3-9DF5-1CA4-6268-1DBD546AFC14}"/>
              </a:ext>
            </a:extLst>
          </p:cNvPr>
          <p:cNvSpPr>
            <a:spLocks noGrp="1" noRot="1" noChangeAspect="1"/>
          </p:cNvSpPr>
          <p:nvPr>
            <p:ph type="sldImg"/>
          </p:nvPr>
        </p:nvSpPr>
        <p:spPr>
          <a:xfrm>
            <a:off x="735013" y="606425"/>
            <a:ext cx="5540375" cy="3117850"/>
          </a:xfrm>
        </p:spPr>
      </p:sp>
      <p:sp>
        <p:nvSpPr>
          <p:cNvPr id="3" name="Notes Placeholder 2">
            <a:extLst>
              <a:ext uri="{FF2B5EF4-FFF2-40B4-BE49-F238E27FC236}">
                <a16:creationId xmlns:a16="http://schemas.microsoft.com/office/drawing/2014/main" id="{1A7F27A7-64EE-7EB8-4722-7225BB8FCC5B}"/>
              </a:ext>
            </a:extLst>
          </p:cNvPr>
          <p:cNvSpPr>
            <a:spLocks noGrp="1"/>
          </p:cNvSpPr>
          <p:nvPr>
            <p:ph type="body" idx="1"/>
          </p:nvPr>
        </p:nvSpPr>
        <p:spPr/>
        <p:txBody>
          <a:bodyPr/>
          <a:lstStyle/>
          <a:p>
            <a:r>
              <a:rPr lang="en-GB" sz="1200" b="1" dirty="0"/>
              <a:t>Time on slide</a:t>
            </a:r>
            <a:r>
              <a:rPr lang="en-US" b="1" dirty="0"/>
              <a:t>: 2 minutes</a:t>
            </a:r>
          </a:p>
          <a:p>
            <a:r>
              <a:rPr lang="en-US" b="1" dirty="0"/>
              <a:t>Elapsed time: 12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r>
              <a:rPr lang="en-GB" dirty="0"/>
              <a:t>(</a:t>
            </a:r>
            <a:r>
              <a:rPr lang="en-GB" b="1" dirty="0"/>
              <a:t>Ask</a:t>
            </a:r>
            <a:r>
              <a:rPr lang="en-GB" dirty="0"/>
              <a:t> club treasurers about the main responsibilities of their role. Then in the following slides those responsibilities will be shown and discussed.)</a:t>
            </a:r>
          </a:p>
          <a:p>
            <a:endParaRPr lang="en-GB" dirty="0"/>
          </a:p>
          <a:p>
            <a:r>
              <a:rPr lang="en-GB" dirty="0"/>
              <a:t>What are the main responsibilities of the Club Treasurer role?</a:t>
            </a:r>
          </a:p>
          <a:p>
            <a:endParaRPr lang="en-US" dirty="0"/>
          </a:p>
        </p:txBody>
      </p:sp>
      <p:sp>
        <p:nvSpPr>
          <p:cNvPr id="4" name="Slide Number Placeholder 3">
            <a:extLst>
              <a:ext uri="{FF2B5EF4-FFF2-40B4-BE49-F238E27FC236}">
                <a16:creationId xmlns:a16="http://schemas.microsoft.com/office/drawing/2014/main" id="{8DE9A6EC-55F7-91BC-7CBE-8EE436C84C92}"/>
              </a:ext>
            </a:extLst>
          </p:cNvPr>
          <p:cNvSpPr>
            <a:spLocks noGrp="1"/>
          </p:cNvSpPr>
          <p:nvPr>
            <p:ph type="sldNum" sz="quarter" idx="10"/>
          </p:nvPr>
        </p:nvSpPr>
        <p:spPr/>
        <p:txBody>
          <a:bodyPr/>
          <a:lstStyle/>
          <a:p>
            <a:fld id="{1C54B805-CDAB-3A40-8111-AB777D1FAB7A}" type="slidenum">
              <a:rPr lang="en-US" smtClean="0"/>
              <a:t>8</a:t>
            </a:fld>
            <a:endParaRPr lang="en-US" dirty="0"/>
          </a:p>
        </p:txBody>
      </p:sp>
    </p:spTree>
    <p:extLst>
      <p:ext uri="{BB962C8B-B14F-4D97-AF65-F5344CB8AC3E}">
        <p14:creationId xmlns:p14="http://schemas.microsoft.com/office/powerpoint/2010/main" val="3838005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636588"/>
            <a:ext cx="5540375" cy="3117850"/>
          </a:xfrm>
        </p:spPr>
      </p:sp>
      <p:sp>
        <p:nvSpPr>
          <p:cNvPr id="3" name="Notes Placeholder 2"/>
          <p:cNvSpPr>
            <a:spLocks noGrp="1"/>
          </p:cNvSpPr>
          <p:nvPr>
            <p:ph type="body" idx="1"/>
          </p:nvPr>
        </p:nvSpPr>
        <p:spPr/>
        <p:txBody>
          <a:bodyPr/>
          <a:lstStyle/>
          <a:p>
            <a:r>
              <a:rPr lang="en-GB" sz="1200" b="1" dirty="0"/>
              <a:t>Time on slide</a:t>
            </a:r>
            <a:r>
              <a:rPr lang="en-US" b="1" dirty="0"/>
              <a:t>: 2 minutes</a:t>
            </a:r>
          </a:p>
          <a:p>
            <a:r>
              <a:rPr lang="en-US" b="1" dirty="0"/>
              <a:t>Elapsed time: 14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GB" dirty="0"/>
          </a:p>
          <a:p>
            <a:endParaRPr lang="en-GB" dirty="0"/>
          </a:p>
          <a:p>
            <a:r>
              <a:rPr lang="en-GB" b="1" dirty="0"/>
              <a:t>(Explain </a:t>
            </a:r>
            <a:r>
              <a:rPr lang="en-GB" dirty="0"/>
              <a:t>the definitions on the slide and </a:t>
            </a:r>
            <a:r>
              <a:rPr lang="en-GB" b="1" dirty="0"/>
              <a:t>ask</a:t>
            </a:r>
            <a:r>
              <a:rPr lang="en-GB" dirty="0"/>
              <a:t> if there are any questions on these.) </a:t>
            </a:r>
          </a:p>
          <a:p>
            <a:endParaRPr lang="en-GB" dirty="0"/>
          </a:p>
          <a:p>
            <a:r>
              <a:rPr lang="en-GB" dirty="0"/>
              <a:t>Toastmasters International (TI) can only collect TI dues from clubs. TI does not have the capability to collect separate local club dues and give these back to the clubs.</a:t>
            </a:r>
          </a:p>
          <a:p>
            <a:endParaRPr lang="en-GB" dirty="0"/>
          </a:p>
          <a:p>
            <a:r>
              <a:rPr lang="en-GB" b="1" dirty="0"/>
              <a:t>(Highlight </a:t>
            </a:r>
            <a:r>
              <a:rPr lang="en-GB" dirty="0"/>
              <a:t>that not all clubs need to charge Club Dues and then move to the next slide.)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213339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
        <p:nvSpPr>
          <p:cNvPr id="3" name="TextBox 2">
            <a:extLst>
              <a:ext uri="{FF2B5EF4-FFF2-40B4-BE49-F238E27FC236}">
                <a16:creationId xmlns:a16="http://schemas.microsoft.com/office/drawing/2014/main" id="{B9BAF3AC-2BD1-8053-6A60-604620457035}"/>
              </a:ext>
            </a:extLst>
          </p:cNvPr>
          <p:cNvSpPr txBox="1"/>
          <p:nvPr userDrawn="1"/>
        </p:nvSpPr>
        <p:spPr>
          <a:xfrm>
            <a:off x="3044644" y="5047674"/>
            <a:ext cx="610271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Florian Bay, Paola Perina &amp; Diane Richardson </a:t>
            </a:r>
          </a:p>
        </p:txBody>
      </p:sp>
    </p:spTree>
    <p:extLst>
      <p:ext uri="{BB962C8B-B14F-4D97-AF65-F5344CB8AC3E}">
        <p14:creationId xmlns:p14="http://schemas.microsoft.com/office/powerpoint/2010/main" val="29272184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840649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714152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5579503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1768625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753178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8843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45501752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2000297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23396505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4042442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2" name="Rectangle 1">
            <a:extLst>
              <a:ext uri="{FF2B5EF4-FFF2-40B4-BE49-F238E27FC236}">
                <a16:creationId xmlns:a16="http://schemas.microsoft.com/office/drawing/2014/main" id="{61ACED5E-7FDA-B34E-40E5-BCB938F8824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7">
            <a:extLst>
              <a:ext uri="{FF2B5EF4-FFF2-40B4-BE49-F238E27FC236}">
                <a16:creationId xmlns:a16="http://schemas.microsoft.com/office/drawing/2014/main" id="{66CAD5A2-DD74-91F2-C69D-72F1EF048D53}"/>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696771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4633156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12481943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50516530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2696019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22836343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7430365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4596881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65054679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1417836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17399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mn-lt"/>
              </a:defRPr>
            </a:lvl1pPr>
            <a:lvl2pPr marL="685800" indent="-228600">
              <a:defRPr sz="2000">
                <a:solidFill>
                  <a:schemeClr val="tx2">
                    <a:lumMod val="65000"/>
                    <a:lumOff val="35000"/>
                  </a:schemeClr>
                </a:solidFill>
                <a:latin typeface="+mn-lt"/>
              </a:defRPr>
            </a:lvl2pPr>
            <a:lvl3pPr marL="1084263" indent="-169863">
              <a:defRPr>
                <a:solidFill>
                  <a:schemeClr val="tx2">
                    <a:lumMod val="65000"/>
                    <a:lumOff val="35000"/>
                  </a:schemeClr>
                </a:solidFill>
                <a:latin typeface="+mn-lt"/>
              </a:defRPr>
            </a:lvl3pPr>
            <a:lvl4pPr>
              <a:defRPr>
                <a:solidFill>
                  <a:schemeClr val="tx2">
                    <a:lumMod val="65000"/>
                    <a:lumOff val="35000"/>
                  </a:schemeClr>
                </a:solidFill>
                <a:latin typeface="+mn-lt"/>
              </a:defRPr>
            </a:lvl4pPr>
            <a:lvl5pPr marL="2060575" indent="-290513">
              <a:defRPr>
                <a:solidFill>
                  <a:schemeClr val="tx2">
                    <a:lumMod val="65000"/>
                    <a:lumOff val="35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8188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5671604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20486894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79597012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1687149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375113863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9108981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5076331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21621139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860833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028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47183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mn-lt"/>
              </a:defRPr>
            </a:lvl1pPr>
            <a:lvl2pPr marL="685800" indent="-228600">
              <a:defRPr sz="2000">
                <a:latin typeface="+mn-lt"/>
              </a:defRPr>
            </a:lvl2pPr>
            <a:lvl3pPr marL="1084263" indent="-169863">
              <a:defRPr sz="2000">
                <a:latin typeface="+mn-lt"/>
              </a:defRPr>
            </a:lvl3pPr>
            <a:lvl4pPr>
              <a:defRPr>
                <a:latin typeface="+mn-lt"/>
              </a:defRPr>
            </a:lvl4pPr>
            <a:lvl5pPr marL="2057400" indent="-228600">
              <a:defRPr>
                <a:latin typeface="+mn-lt"/>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mn-lt"/>
              </a:defRPr>
            </a:lvl1pPr>
            <a:lvl2pPr marL="685800" indent="-228600">
              <a:defRPr sz="2000">
                <a:latin typeface="+mn-lt"/>
              </a:defRPr>
            </a:lvl2pPr>
            <a:lvl3pPr marL="1084263" indent="-169863">
              <a:defRPr sz="2000">
                <a:latin typeface="+mn-lt"/>
              </a:defRPr>
            </a:lvl3pPr>
            <a:lvl4pPr>
              <a:defRPr>
                <a:latin typeface="+mn-lt"/>
              </a:defRPr>
            </a:lvl4pPr>
            <a:lvl5pPr marL="2057400" indent="-228600">
              <a:defRPr>
                <a:latin typeface="+mn-lt"/>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94764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mn-lt"/>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mn-lt"/>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mn-lt"/>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35957591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mn-lt"/>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3861366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119733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32932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mn-lt"/>
              </a:defRPr>
            </a:lvl1pPr>
          </a:lstStyle>
          <a:p>
            <a:pPr lvl="0"/>
            <a:r>
              <a:rPr lang="en-US"/>
              <a:t>Click to Edit Master subtitle</a:t>
            </a:r>
          </a:p>
        </p:txBody>
      </p:sp>
      <p:sp>
        <p:nvSpPr>
          <p:cNvPr id="3" name="TextBox 2">
            <a:extLst>
              <a:ext uri="{FF2B5EF4-FFF2-40B4-BE49-F238E27FC236}">
                <a16:creationId xmlns:a16="http://schemas.microsoft.com/office/drawing/2014/main" id="{B9BAF3AC-2BD1-8053-6A60-604620457035}"/>
              </a:ext>
            </a:extLst>
          </p:cNvPr>
          <p:cNvSpPr txBox="1"/>
          <p:nvPr userDrawn="1"/>
        </p:nvSpPr>
        <p:spPr>
          <a:xfrm>
            <a:off x="3044644" y="5047674"/>
            <a:ext cx="610271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Florian Bay, Paola Perina &amp; Diane Richardson </a:t>
            </a:r>
          </a:p>
        </p:txBody>
      </p:sp>
    </p:spTree>
    <p:extLst>
      <p:ext uri="{BB962C8B-B14F-4D97-AF65-F5344CB8AC3E}">
        <p14:creationId xmlns:p14="http://schemas.microsoft.com/office/powerpoint/2010/main" val="6070983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n-lt"/>
                <a:ea typeface="Myriad Pro" charset="0"/>
                <a:cs typeface="Myriad Pro" charset="0"/>
              </a:defRPr>
            </a:lvl1pPr>
          </a:lstStyle>
          <a:p>
            <a:r>
              <a:rPr lang="en-US"/>
              <a:t>Click to Edit Presentation Title</a:t>
            </a:r>
          </a:p>
        </p:txBody>
      </p:sp>
      <p:sp>
        <p:nvSpPr>
          <p:cNvPr id="2" name="Rectangle 1">
            <a:extLst>
              <a:ext uri="{FF2B5EF4-FFF2-40B4-BE49-F238E27FC236}">
                <a16:creationId xmlns:a16="http://schemas.microsoft.com/office/drawing/2014/main" id="{61ACED5E-7FDA-B34E-40E5-BCB938F8824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7">
            <a:extLst>
              <a:ext uri="{FF2B5EF4-FFF2-40B4-BE49-F238E27FC236}">
                <a16:creationId xmlns:a16="http://schemas.microsoft.com/office/drawing/2014/main" id="{66CAD5A2-DD74-91F2-C69D-72F1EF048D53}"/>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0620757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mn-lt"/>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mn-lt"/>
              </a:defRPr>
            </a:lvl1pPr>
            <a:lvl2pPr marL="685800" indent="-228600">
              <a:defRPr sz="2000">
                <a:solidFill>
                  <a:schemeClr val="tx2">
                    <a:lumMod val="65000"/>
                    <a:lumOff val="35000"/>
                  </a:schemeClr>
                </a:solidFill>
                <a:latin typeface="+mn-lt"/>
              </a:defRPr>
            </a:lvl2pPr>
            <a:lvl3pPr marL="1084263" indent="-169863">
              <a:defRPr>
                <a:solidFill>
                  <a:schemeClr val="tx2">
                    <a:lumMod val="65000"/>
                    <a:lumOff val="35000"/>
                  </a:schemeClr>
                </a:solidFill>
                <a:latin typeface="+mn-lt"/>
              </a:defRPr>
            </a:lvl3pPr>
            <a:lvl4pPr>
              <a:defRPr>
                <a:solidFill>
                  <a:schemeClr val="tx2">
                    <a:lumMod val="65000"/>
                    <a:lumOff val="35000"/>
                  </a:schemeClr>
                </a:solidFill>
                <a:latin typeface="+mn-lt"/>
              </a:defRPr>
            </a:lvl4pPr>
            <a:lvl5pPr marL="2060575" indent="-290513">
              <a:defRPr>
                <a:solidFill>
                  <a:schemeClr val="tx2">
                    <a:lumMod val="65000"/>
                    <a:lumOff val="35000"/>
                  </a:schemeClr>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38908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mn-lt"/>
              </a:defRPr>
            </a:lvl1pPr>
          </a:lstStyle>
          <a:p>
            <a:r>
              <a:rPr lang="en-US"/>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mn-lt"/>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24730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96635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218652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397097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6066364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8826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Myriad Pro" charset="0"/>
                <a:ea typeface="Myriad Pro" charset="0"/>
                <a:cs typeface="Myriad Pro"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defRPr>
            </a:lvl1pPr>
          </a:lstStyle>
          <a:p>
            <a:pPr lvl="0"/>
            <a:r>
              <a:rPr lang="en-US"/>
              <a:t>Click to Edit Master subtitle</a:t>
            </a:r>
          </a:p>
        </p:txBody>
      </p:sp>
    </p:spTree>
    <p:extLst>
      <p:ext uri="{BB962C8B-B14F-4D97-AF65-F5344CB8AC3E}">
        <p14:creationId xmlns:p14="http://schemas.microsoft.com/office/powerpoint/2010/main" val="368749367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37856590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0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a:solidFill>
                  <a:schemeClr val="tx2">
                    <a:lumMod val="65000"/>
                    <a:lumOff val="35000"/>
                  </a:schemeClr>
                </a:solidFill>
                <a:latin typeface="Arial" panose="020B0604020202020204" pitchFamily="34" charset="0"/>
                <a:cs typeface="Arial" panose="020B0604020202020204" pitchFamily="34" charset="0"/>
              </a:defRPr>
            </a:lvl3pPr>
            <a:lvl4pPr>
              <a:defRPr>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a:solidFill>
                  <a:schemeClr val="tx2">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41647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400">
                <a:solidFill>
                  <a:schemeClr val="tx2">
                    <a:lumMod val="65000"/>
                    <a:lumOff val="35000"/>
                  </a:schemeClr>
                </a:solidFill>
              </a:defRPr>
            </a:lvl2pPr>
            <a:lvl3pPr marL="1084263" indent="-169863">
              <a:defRPr sz="2000">
                <a:solidFill>
                  <a:schemeClr val="tx2">
                    <a:lumMod val="65000"/>
                    <a:lumOff val="35000"/>
                  </a:schemeClr>
                </a:solidFill>
              </a:defRPr>
            </a:lvl3pPr>
            <a:lvl4pPr>
              <a:defRPr sz="1800">
                <a:solidFill>
                  <a:schemeClr val="tx2">
                    <a:lumMod val="65000"/>
                    <a:lumOff val="35000"/>
                  </a:schemeClr>
                </a:solidFill>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0112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defRPr>
            </a:lvl1pPr>
            <a:lvl2pPr marL="685800" indent="-228600">
              <a:defRPr sz="2400">
                <a:solidFill>
                  <a:schemeClr val="bg1"/>
                </a:solidFill>
              </a:defRPr>
            </a:lvl2pPr>
            <a:lvl3pPr marL="1084263" indent="-169863">
              <a:defRPr sz="2000">
                <a:solidFill>
                  <a:schemeClr val="bg1"/>
                </a:solidFill>
              </a:defRPr>
            </a:lvl3pPr>
            <a:lvl4pPr>
              <a:defRPr sz="1800">
                <a:solidFill>
                  <a:schemeClr val="bg1"/>
                </a:solidFill>
              </a:defRPr>
            </a:lvl4pPr>
            <a:lvl5pPr marL="2060575" indent="-290513">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35319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vl1pPr>
          </a:lstStyle>
          <a:p>
            <a:r>
              <a:rPr lang="en-US"/>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57120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mn-lt"/>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61236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mn-lt"/>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mn-lt"/>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mn-lt"/>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41538881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mn-lt"/>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6573962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774882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Tree>
    <p:extLst>
      <p:ext uri="{BB962C8B-B14F-4D97-AF65-F5344CB8AC3E}">
        <p14:creationId xmlns:p14="http://schemas.microsoft.com/office/powerpoint/2010/main" val="38727583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397551091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5492577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8205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2753604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40998709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22226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15798675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12459368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8288059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Tree>
    <p:extLst>
      <p:ext uri="{BB962C8B-B14F-4D97-AF65-F5344CB8AC3E}">
        <p14:creationId xmlns:p14="http://schemas.microsoft.com/office/powerpoint/2010/main" val="15037228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2797445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5628674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3904130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mn-lt"/>
              </a:defRPr>
            </a:lvl1pPr>
            <a:lvl2pPr marL="685800" indent="-228600">
              <a:defRPr sz="2000">
                <a:latin typeface="+mn-lt"/>
              </a:defRPr>
            </a:lvl2pPr>
            <a:lvl3pPr marL="1084263" indent="-169863">
              <a:defRPr sz="2000">
                <a:latin typeface="+mn-lt"/>
              </a:defRPr>
            </a:lvl3pPr>
            <a:lvl4pPr>
              <a:defRPr>
                <a:latin typeface="+mn-lt"/>
              </a:defRPr>
            </a:lvl4pPr>
            <a:lvl5pPr marL="2057400" indent="-228600">
              <a:defRPr>
                <a:latin typeface="+mn-lt"/>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mn-lt"/>
              </a:defRPr>
            </a:lvl1pPr>
            <a:lvl2pPr marL="685800" indent="-228600">
              <a:defRPr sz="2000">
                <a:latin typeface="+mn-lt"/>
              </a:defRPr>
            </a:lvl2pPr>
            <a:lvl3pPr marL="1084263" indent="-169863">
              <a:defRPr sz="2000">
                <a:latin typeface="+mn-lt"/>
              </a:defRPr>
            </a:lvl3pPr>
            <a:lvl4pPr>
              <a:defRPr>
                <a:latin typeface="+mn-lt"/>
              </a:defRPr>
            </a:lvl4pPr>
            <a:lvl5pPr marL="2057400" indent="-228600">
              <a:defRPr>
                <a:latin typeface="+mn-lt"/>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2830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6458906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73209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2341575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4173541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56158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Florian Bay, Elizabeth Jordan, Paola Perina,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6240165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4154295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513712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1237359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4061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1547827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618465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1840717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017827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0941280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3199808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6074159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1388354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93820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5264523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909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47075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49657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3901927235"/>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136454167"/>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4897031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593109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8876765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423287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2766788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2697690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8427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5180808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7497840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75192541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75963990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3016948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20821637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229517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93463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58906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885209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6783772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32929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31154032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6244448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8791944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73582493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4207366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59260535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3734054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6294296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43695124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34215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image" Target="../media/image6.jpeg"/><Relationship Id="rId3" Type="http://schemas.openxmlformats.org/officeDocument/2006/relationships/slideLayout" Target="../slideLayouts/slideLayout108.xml"/><Relationship Id="rId21" Type="http://schemas.openxmlformats.org/officeDocument/2006/relationships/slideLayout" Target="../slideLayouts/slideLayout126.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theme" Target="../theme/theme10.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image" Target="../media/image4.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3.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image" Target="../media/image1.png"/><Relationship Id="rId5" Type="http://schemas.openxmlformats.org/officeDocument/2006/relationships/slideLayout" Target="../slideLayouts/slideLayout41.xml"/><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image" Target="../media/image1.png"/><Relationship Id="rId5" Type="http://schemas.openxmlformats.org/officeDocument/2006/relationships/slideLayout" Target="../slideLayouts/slideLayout50.xml"/><Relationship Id="rId10" Type="http://schemas.openxmlformats.org/officeDocument/2006/relationships/theme" Target="../theme/theme6.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image" Target="../media/image4.emf"/><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theme" Target="../theme/theme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21" Type="http://schemas.openxmlformats.org/officeDocument/2006/relationships/image" Target="../media/image1.png"/><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theme" Target="../theme/theme8.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image" Target="../media/image4.emf"/><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theme" Target="../theme/theme9.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786624690"/>
      </p:ext>
    </p:extLst>
  </p:cSld>
  <p:clrMap bg1="lt1" tx1="dk1" bg2="lt2" tx2="dk2" accent1="accent1" accent2="accent2" accent3="accent3" accent4="accent4" accent5="accent5" accent6="accent6" hlink="hlink" folHlink="folHlink"/>
  <p:sldLayoutIdLst>
    <p:sldLayoutId id="2147483735" r:id="rId1"/>
    <p:sldLayoutId id="2147483734" r:id="rId2"/>
    <p:sldLayoutId id="2147483666" r:id="rId3"/>
    <p:sldLayoutId id="2147483740" r:id="rId4"/>
    <p:sldLayoutId id="2147483744" r:id="rId5"/>
    <p:sldLayoutId id="2147483745" r:id="rId6"/>
    <p:sldLayoutId id="2147483736" r:id="rId7"/>
    <p:sldLayoutId id="2147483743" r:id="rId8"/>
    <p:sldLayoutId id="2147483756"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759864370"/>
      </p:ext>
    </p:extLst>
  </p:cSld>
  <p:clrMap bg1="dk1" tx1="lt1" bg2="dk2" tx2="lt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 id="2147483865" r:id="rId12"/>
    <p:sldLayoutId id="2147483866" r:id="rId13"/>
    <p:sldLayoutId id="2147483867" r:id="rId14"/>
    <p:sldLayoutId id="2147483868" r:id="rId15"/>
    <p:sldLayoutId id="2147483869" r:id="rId16"/>
    <p:sldLayoutId id="2147483870" r:id="rId17"/>
    <p:sldLayoutId id="2147483871" r:id="rId18"/>
    <p:sldLayoutId id="2147483872" r:id="rId19"/>
    <p:sldLayoutId id="2147483873" r:id="rId20"/>
    <p:sldLayoutId id="2147483874" r:id="rId21"/>
    <p:sldLayoutId id="2147483875" r:id="rId22"/>
    <p:sldLayoutId id="2147483876" r:id="rId23"/>
    <p:sldLayoutId id="2147483877"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29251104"/>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98359990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1D240114-A798-D872-8D42-53C6C35C0765}"/>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1000" y="6332933"/>
            <a:ext cx="1774800" cy="405059"/>
          </a:xfrm>
          <a:prstGeom prst="rect">
            <a:avLst/>
          </a:prstGeom>
        </p:spPr>
      </p:pic>
    </p:spTree>
    <p:extLst>
      <p:ext uri="{BB962C8B-B14F-4D97-AF65-F5344CB8AC3E}">
        <p14:creationId xmlns:p14="http://schemas.microsoft.com/office/powerpoint/2010/main" val="425943329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239297595"/>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00440196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6744802"/>
      </p:ext>
    </p:extLst>
  </p:cSld>
  <p:clrMap bg1="dk1" tx1="lt1" bg2="dk2"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4519797"/>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 id="2147483835"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02116659"/>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36.xml"/><Relationship Id="rId5" Type="http://schemas.openxmlformats.org/officeDocument/2006/relationships/image" Target="../media/image20.svg"/><Relationship Id="rId4" Type="http://schemas.openxmlformats.org/officeDocument/2006/relationships/image" Target="../media/image19.sv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12.svg"/><Relationship Id="rId5" Type="http://schemas.openxmlformats.org/officeDocument/2006/relationships/image" Target="../media/image11.svg"/><Relationship Id="rId4" Type="http://schemas.openxmlformats.org/officeDocument/2006/relationships/image" Target="../media/image10.sv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77933" y="1156997"/>
            <a:ext cx="11914067" cy="4907901"/>
          </a:xfrm>
        </p:spPr>
        <p:txBody>
          <a:bodyPr>
            <a:noAutofit/>
          </a:bodyPr>
          <a:lstStyle/>
          <a:p>
            <a:pPr>
              <a:lnSpc>
                <a:spcPct val="100000"/>
              </a:lnSpc>
              <a:spcBef>
                <a:spcPts val="0"/>
              </a:spcBef>
              <a:spcAft>
                <a:spcPts val="600"/>
              </a:spcAft>
            </a:pPr>
            <a:r>
              <a:rPr lang="en-GB" sz="2000" b="1" dirty="0"/>
              <a:t>Session</a:t>
            </a:r>
            <a:r>
              <a:rPr lang="en-GB" sz="2000" dirty="0"/>
              <a:t>: This presentation is the one-hour Club Treasurer breakout session for Round 1: New Year Club Officer Training. The order of presentations for the full Club Officer Training: Hall of Fame slides shown before the training starts, Round 1: New Year General Session Part 1 followed by the individual club officer breakout sessions, ending with Round 1: New Year General Session Part 2 . Round 1: New Year General Session Parts 1 and 2 are presented to all club officers. </a:t>
            </a:r>
          </a:p>
          <a:p>
            <a:pPr>
              <a:lnSpc>
                <a:spcPct val="100000"/>
              </a:lnSpc>
              <a:spcBef>
                <a:spcPts val="0"/>
              </a:spcBef>
              <a:spcAft>
                <a:spcPts val="6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to stay on time. Facilitator notes should be used as a guide rather than a script that must be stated “word-for-word”. Parentheses denote instructions for facilitators – what facilitators should “do”. </a:t>
            </a:r>
          </a:p>
          <a:p>
            <a:pPr>
              <a:lnSpc>
                <a:spcPct val="100000"/>
              </a:lnSpc>
              <a:spcBef>
                <a:spcPts val="0"/>
              </a:spcBef>
              <a:spcAft>
                <a:spcPts val="6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6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4062896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5663AC9-8EC3-8D66-1F06-64FD7F44187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188EA2D-CEAE-B6AF-2C6D-C4A8A29A90AE}"/>
              </a:ext>
            </a:extLst>
          </p:cNvPr>
          <p:cNvSpPr>
            <a:spLocks noGrp="1"/>
          </p:cNvSpPr>
          <p:nvPr>
            <p:ph type="title"/>
          </p:nvPr>
        </p:nvSpPr>
        <p:spPr>
          <a:xfrm>
            <a:off x="373380" y="3429000"/>
            <a:ext cx="11445240" cy="2579600"/>
          </a:xfrm>
          <a:solidFill>
            <a:srgbClr val="F6F7F9">
              <a:alpha val="69804"/>
            </a:srgbClr>
          </a:solidFill>
        </p:spPr>
        <p:txBody>
          <a:bodyPr/>
          <a:lstStyle/>
          <a:p>
            <a:pPr lvl="0" algn="l">
              <a:spcBef>
                <a:spcPts val="0"/>
              </a:spcBef>
              <a:spcAft>
                <a:spcPts val="600"/>
              </a:spcAft>
              <a:defRPr/>
            </a:pPr>
            <a:r>
              <a:rPr lang="en-GB" sz="3600" dirty="0">
                <a:solidFill>
                  <a:srgbClr val="004165"/>
                </a:solidFill>
              </a:rPr>
              <a:t>Community versus Corporate/Organizational Clubs</a:t>
            </a:r>
            <a:br>
              <a:rPr lang="en-GB" sz="1800" dirty="0">
                <a:solidFill>
                  <a:srgbClr val="004165"/>
                </a:solidFill>
              </a:rPr>
            </a:br>
            <a:br>
              <a:rPr lang="en-GB" sz="1800" dirty="0">
                <a:solidFill>
                  <a:srgbClr val="004165"/>
                </a:solidFill>
              </a:rPr>
            </a:br>
            <a:r>
              <a:rPr lang="en-GB" sz="2800" dirty="0">
                <a:solidFill>
                  <a:srgbClr val="004165"/>
                </a:solidFill>
                <a:latin typeface="Arial"/>
                <a:cs typeface="Arial" charset="0"/>
              </a:rPr>
              <a:t>Community Clubs </a:t>
            </a:r>
            <a:r>
              <a:rPr lang="en-GB" sz="2800" b="0" dirty="0">
                <a:solidFill>
                  <a:srgbClr val="004165"/>
                </a:solidFill>
                <a:latin typeface="Arial"/>
                <a:cs typeface="Arial" charset="0"/>
              </a:rPr>
              <a:t>– Toastmasters clubs with no affiliations or </a:t>
            </a:r>
            <a:br>
              <a:rPr lang="en-GB" sz="2800" b="0" dirty="0">
                <a:solidFill>
                  <a:srgbClr val="004165"/>
                </a:solidFill>
                <a:latin typeface="Arial"/>
                <a:cs typeface="Arial" charset="0"/>
              </a:rPr>
            </a:br>
            <a:r>
              <a:rPr lang="en-GB" sz="2800" b="0" dirty="0">
                <a:solidFill>
                  <a:srgbClr val="004165"/>
                </a:solidFill>
                <a:latin typeface="Arial"/>
                <a:cs typeface="Arial" charset="0"/>
              </a:rPr>
              <a:t>restricted membership </a:t>
            </a:r>
            <a:br>
              <a:rPr lang="en-GB" sz="2800" b="0" dirty="0">
                <a:solidFill>
                  <a:srgbClr val="004165"/>
                </a:solidFill>
                <a:latin typeface="Arial"/>
                <a:cs typeface="Arial" charset="0"/>
              </a:rPr>
            </a:br>
            <a:r>
              <a:rPr lang="en-GB" sz="2800" dirty="0">
                <a:solidFill>
                  <a:srgbClr val="004165"/>
                </a:solidFill>
                <a:latin typeface="Arial"/>
                <a:cs typeface="Arial" charset="0"/>
              </a:rPr>
              <a:t>Corporate/Organizational Clubs </a:t>
            </a:r>
            <a:r>
              <a:rPr lang="en-GB" sz="2800" b="0" dirty="0">
                <a:solidFill>
                  <a:srgbClr val="004165"/>
                </a:solidFill>
                <a:latin typeface="Arial"/>
                <a:cs typeface="Arial" charset="0"/>
              </a:rPr>
              <a:t>– Clubs affiliated with a corporation, government agency, association, university, or other organization</a:t>
            </a:r>
            <a:endParaRPr lang="en-GB" sz="3600" dirty="0">
              <a:solidFill>
                <a:srgbClr val="004165"/>
              </a:solidFill>
            </a:endParaRPr>
          </a:p>
        </p:txBody>
      </p:sp>
    </p:spTree>
    <p:extLst>
      <p:ext uri="{BB962C8B-B14F-4D97-AF65-F5344CB8AC3E}">
        <p14:creationId xmlns:p14="http://schemas.microsoft.com/office/powerpoint/2010/main" val="39767880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DAB0F416-E140-BFB8-6139-8FA5A73261DF}"/>
              </a:ext>
            </a:extLst>
          </p:cNvPr>
          <p:cNvSpPr txBox="1"/>
          <p:nvPr/>
        </p:nvSpPr>
        <p:spPr>
          <a:xfrm>
            <a:off x="2600798" y="2905665"/>
            <a:ext cx="1018210" cy="400110"/>
          </a:xfrm>
          <a:prstGeom prst="rect">
            <a:avLst/>
          </a:prstGeom>
          <a:noFill/>
        </p:spPr>
        <p:txBody>
          <a:bodyPr wrap="square" rtlCol="0">
            <a:spAutoFit/>
          </a:bodyPr>
          <a:lstStyle/>
          <a:p>
            <a:pPr algn="ctr"/>
            <a:r>
              <a:rPr lang="en-GB" sz="2000" b="1" dirty="0">
                <a:solidFill>
                  <a:srgbClr val="99FF99"/>
                </a:solidFill>
              </a:rPr>
              <a:t>YES</a:t>
            </a:r>
          </a:p>
        </p:txBody>
      </p:sp>
      <p:grpSp>
        <p:nvGrpSpPr>
          <p:cNvPr id="30" name="Group 29">
            <a:extLst>
              <a:ext uri="{FF2B5EF4-FFF2-40B4-BE49-F238E27FC236}">
                <a16:creationId xmlns:a16="http://schemas.microsoft.com/office/drawing/2014/main" id="{448C71AB-DE34-F35D-AA8D-E9ACB092097D}"/>
              </a:ext>
            </a:extLst>
          </p:cNvPr>
          <p:cNvGrpSpPr/>
          <p:nvPr/>
        </p:nvGrpSpPr>
        <p:grpSpPr>
          <a:xfrm>
            <a:off x="557790" y="1286716"/>
            <a:ext cx="10780783" cy="4721888"/>
            <a:chOff x="557790" y="1286716"/>
            <a:chExt cx="10780783" cy="4721888"/>
          </a:xfrm>
        </p:grpSpPr>
        <p:sp>
          <p:nvSpPr>
            <p:cNvPr id="31" name="Freeform: Shape 30">
              <a:extLst>
                <a:ext uri="{FF2B5EF4-FFF2-40B4-BE49-F238E27FC236}">
                  <a16:creationId xmlns:a16="http://schemas.microsoft.com/office/drawing/2014/main" id="{E6A590F9-A47A-D255-E015-FA5F44705E09}"/>
                </a:ext>
              </a:extLst>
            </p:cNvPr>
            <p:cNvSpPr/>
            <p:nvPr/>
          </p:nvSpPr>
          <p:spPr>
            <a:xfrm>
              <a:off x="557790" y="3128143"/>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751C28"/>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Is your club affiliated </a:t>
              </a:r>
              <a:br>
                <a:rPr lang="en-GB" sz="1400" dirty="0"/>
              </a:br>
              <a:r>
                <a:rPr lang="en-GB" sz="1400" dirty="0"/>
                <a:t>with a corporation or organization?</a:t>
              </a:r>
            </a:p>
          </p:txBody>
        </p:sp>
        <p:sp>
          <p:nvSpPr>
            <p:cNvPr id="32" name="Freeform: Shape 31">
              <a:extLst>
                <a:ext uri="{FF2B5EF4-FFF2-40B4-BE49-F238E27FC236}">
                  <a16:creationId xmlns:a16="http://schemas.microsoft.com/office/drawing/2014/main" id="{3399D27C-B44F-AF31-7931-635B95EEC576}"/>
                </a:ext>
              </a:extLst>
            </p:cNvPr>
            <p:cNvSpPr/>
            <p:nvPr/>
          </p:nvSpPr>
          <p:spPr>
            <a:xfrm rot="19573999">
              <a:off x="2449564" y="3009901"/>
              <a:ext cx="2208691" cy="47900"/>
            </a:xfrm>
            <a:custGeom>
              <a:avLst/>
              <a:gdLst>
                <a:gd name="csX0" fmla="*/ 0 w 2208691"/>
                <a:gd name="csY0" fmla="*/ 23950 h 47900"/>
                <a:gd name="csX1" fmla="*/ 2208691 w 2208691"/>
                <a:gd name="csY1" fmla="*/ 23950 h 47900"/>
              </a:gdLst>
              <a:ahLst/>
              <a:cxnLst>
                <a:cxn ang="0">
                  <a:pos x="csX0" y="csY0"/>
                </a:cxn>
                <a:cxn ang="0">
                  <a:pos x="csX1" y="csY1"/>
                </a:cxn>
              </a:cxnLst>
              <a:rect l="l" t="t" r="r" b="b"/>
              <a:pathLst>
                <a:path w="2208691" h="47900">
                  <a:moveTo>
                    <a:pt x="0" y="23950"/>
                  </a:moveTo>
                  <a:lnTo>
                    <a:pt x="2208691" y="23950"/>
                  </a:lnTo>
                </a:path>
              </a:pathLst>
            </a:custGeom>
            <a:noFill/>
            <a:ln>
              <a:solidFill>
                <a:srgbClr val="003A59"/>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61828" tIns="-31267" rIns="1061828" bIns="-31268" numCol="1" spcCol="1270" anchor="ctr" anchorCtr="0">
              <a:noAutofit/>
            </a:bodyPr>
            <a:lstStyle/>
            <a:p>
              <a:pPr marL="0" lvl="0" indent="0" algn="ctr" defTabSz="355600">
                <a:lnSpc>
                  <a:spcPct val="90000"/>
                </a:lnSpc>
                <a:spcBef>
                  <a:spcPct val="0"/>
                </a:spcBef>
                <a:spcAft>
                  <a:spcPct val="35000"/>
                </a:spcAft>
                <a:buNone/>
              </a:pPr>
              <a:endParaRPr lang="en-GB"/>
            </a:p>
          </p:txBody>
        </p:sp>
        <p:sp>
          <p:nvSpPr>
            <p:cNvPr id="33" name="Freeform: Shape 32">
              <a:extLst>
                <a:ext uri="{FF2B5EF4-FFF2-40B4-BE49-F238E27FC236}">
                  <a16:creationId xmlns:a16="http://schemas.microsoft.com/office/drawing/2014/main" id="{7C39D8E4-1032-3701-A397-1A30A9AE4B8F}"/>
                </a:ext>
              </a:extLst>
            </p:cNvPr>
            <p:cNvSpPr/>
            <p:nvPr/>
          </p:nvSpPr>
          <p:spPr>
            <a:xfrm>
              <a:off x="4471962" y="1900525"/>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751C28"/>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Does the corporation/organization pay the TI Dues and Club Dues? </a:t>
              </a:r>
            </a:p>
          </p:txBody>
        </p:sp>
        <p:sp>
          <p:nvSpPr>
            <p:cNvPr id="35" name="Freeform: Shape 34">
              <a:extLst>
                <a:ext uri="{FF2B5EF4-FFF2-40B4-BE49-F238E27FC236}">
                  <a16:creationId xmlns:a16="http://schemas.microsoft.com/office/drawing/2014/main" id="{0744D469-8AF2-D027-3F20-CCB773283E3B}"/>
                </a:ext>
              </a:extLst>
            </p:cNvPr>
            <p:cNvSpPr/>
            <p:nvPr/>
          </p:nvSpPr>
          <p:spPr>
            <a:xfrm rot="20712543">
              <a:off x="6510195" y="2089187"/>
              <a:ext cx="2404331" cy="47900"/>
            </a:xfrm>
            <a:custGeom>
              <a:avLst/>
              <a:gdLst>
                <a:gd name="csX0" fmla="*/ 0 w 2404331"/>
                <a:gd name="csY0" fmla="*/ 23950 h 47900"/>
                <a:gd name="csX1" fmla="*/ 2404331 w 2404331"/>
                <a:gd name="csY1" fmla="*/ 23950 h 47900"/>
              </a:gdLst>
              <a:ahLst/>
              <a:cxnLst>
                <a:cxn ang="0">
                  <a:pos x="csX0" y="csY0"/>
                </a:cxn>
                <a:cxn ang="0">
                  <a:pos x="csX1" y="csY1"/>
                </a:cxn>
              </a:cxnLst>
              <a:rect l="l" t="t" r="r" b="b"/>
              <a:pathLst>
                <a:path w="2404331" h="47900">
                  <a:moveTo>
                    <a:pt x="0" y="23950"/>
                  </a:moveTo>
                  <a:lnTo>
                    <a:pt x="2404331" y="23950"/>
                  </a:lnTo>
                </a:path>
              </a:pathLst>
            </a:custGeom>
            <a:noFill/>
            <a:ln w="0">
              <a:solidFill>
                <a:srgbClr val="004063"/>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154757" tIns="-36158" rIns="1154757" bIns="-36159" numCol="1" spcCol="1270" anchor="ctr" anchorCtr="0">
              <a:noAutofit/>
            </a:bodyPr>
            <a:lstStyle/>
            <a:p>
              <a:pPr marL="0" lvl="0" indent="0" algn="ctr" defTabSz="400050">
                <a:lnSpc>
                  <a:spcPct val="90000"/>
                </a:lnSpc>
                <a:spcBef>
                  <a:spcPct val="0"/>
                </a:spcBef>
                <a:spcAft>
                  <a:spcPct val="35000"/>
                </a:spcAft>
                <a:buNone/>
              </a:pPr>
              <a:endParaRPr lang="en-GB"/>
            </a:p>
          </p:txBody>
        </p:sp>
        <p:sp>
          <p:nvSpPr>
            <p:cNvPr id="37" name="Freeform: Shape 36">
              <a:extLst>
                <a:ext uri="{FF2B5EF4-FFF2-40B4-BE49-F238E27FC236}">
                  <a16:creationId xmlns:a16="http://schemas.microsoft.com/office/drawing/2014/main" id="{8D615191-67DA-CDB4-D046-BE2D13BAAAE6}"/>
                </a:ext>
              </a:extLst>
            </p:cNvPr>
            <p:cNvSpPr/>
            <p:nvPr/>
          </p:nvSpPr>
          <p:spPr>
            <a:xfrm>
              <a:off x="8874691" y="1286716"/>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751C28"/>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Confirm payment method with the corporation’s/ organization’s Finance Department</a:t>
              </a:r>
            </a:p>
          </p:txBody>
        </p:sp>
        <p:sp>
          <p:nvSpPr>
            <p:cNvPr id="38" name="Freeform: Shape 37">
              <a:extLst>
                <a:ext uri="{FF2B5EF4-FFF2-40B4-BE49-F238E27FC236}">
                  <a16:creationId xmlns:a16="http://schemas.microsoft.com/office/drawing/2014/main" id="{107FA184-D31B-7DBE-3420-02C91BAF3709}"/>
                </a:ext>
              </a:extLst>
            </p:cNvPr>
            <p:cNvSpPr/>
            <p:nvPr/>
          </p:nvSpPr>
          <p:spPr>
            <a:xfrm rot="765593">
              <a:off x="6515714" y="2702996"/>
              <a:ext cx="2779106" cy="47900"/>
            </a:xfrm>
            <a:custGeom>
              <a:avLst/>
              <a:gdLst>
                <a:gd name="csX0" fmla="*/ 0 w 2779106"/>
                <a:gd name="csY0" fmla="*/ 23950 h 47900"/>
                <a:gd name="csX1" fmla="*/ 2779106 w 2779106"/>
                <a:gd name="csY1" fmla="*/ 23950 h 47900"/>
              </a:gdLst>
              <a:ahLst/>
              <a:cxnLst>
                <a:cxn ang="0">
                  <a:pos x="csX0" y="csY0"/>
                </a:cxn>
                <a:cxn ang="0">
                  <a:pos x="csX1" y="csY1"/>
                </a:cxn>
              </a:cxnLst>
              <a:rect l="l" t="t" r="r" b="b"/>
              <a:pathLst>
                <a:path w="2779106" h="47900">
                  <a:moveTo>
                    <a:pt x="0" y="23950"/>
                  </a:moveTo>
                  <a:lnTo>
                    <a:pt x="2779106" y="23950"/>
                  </a:lnTo>
                </a:path>
              </a:pathLst>
            </a:custGeom>
            <a:noFill/>
            <a:ln w="0">
              <a:solidFill>
                <a:srgbClr val="003C5C"/>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332776" tIns="-45528" rIns="1332774" bIns="-45528" numCol="1" spcCol="1270" anchor="ctr" anchorCtr="0">
              <a:noAutofit/>
            </a:bodyPr>
            <a:lstStyle/>
            <a:p>
              <a:pPr marL="0" lvl="0" indent="0" algn="ctr" defTabSz="444500">
                <a:lnSpc>
                  <a:spcPct val="90000"/>
                </a:lnSpc>
                <a:spcBef>
                  <a:spcPct val="0"/>
                </a:spcBef>
                <a:spcAft>
                  <a:spcPct val="35000"/>
                </a:spcAft>
                <a:buNone/>
              </a:pPr>
              <a:endParaRPr lang="en-GB"/>
            </a:p>
          </p:txBody>
        </p:sp>
        <p:sp>
          <p:nvSpPr>
            <p:cNvPr id="41" name="Freeform: Shape 40">
              <a:extLst>
                <a:ext uri="{FF2B5EF4-FFF2-40B4-BE49-F238E27FC236}">
                  <a16:creationId xmlns:a16="http://schemas.microsoft.com/office/drawing/2014/main" id="{18445DF7-38A9-391C-59E2-8834E6D0B8D0}"/>
                </a:ext>
              </a:extLst>
            </p:cNvPr>
            <p:cNvSpPr/>
            <p:nvPr/>
          </p:nvSpPr>
          <p:spPr>
            <a:xfrm>
              <a:off x="9260505" y="2514334"/>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004165"/>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Club Treasurer collects TI and Club Dues, or members Self-Pay </a:t>
              </a:r>
              <a:br>
                <a:rPr lang="en-GB" sz="1400" dirty="0"/>
              </a:br>
              <a:r>
                <a:rPr lang="en-GB" sz="1400" dirty="0"/>
                <a:t>TI Dues</a:t>
              </a:r>
            </a:p>
          </p:txBody>
        </p:sp>
        <p:sp>
          <p:nvSpPr>
            <p:cNvPr id="43" name="Freeform: Shape 42">
              <a:extLst>
                <a:ext uri="{FF2B5EF4-FFF2-40B4-BE49-F238E27FC236}">
                  <a16:creationId xmlns:a16="http://schemas.microsoft.com/office/drawing/2014/main" id="{94ACA5A3-FE60-C41D-6BCA-CA2A30DE74D5}"/>
                </a:ext>
              </a:extLst>
            </p:cNvPr>
            <p:cNvSpPr/>
            <p:nvPr/>
          </p:nvSpPr>
          <p:spPr>
            <a:xfrm>
              <a:off x="4735828" y="4355761"/>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004165"/>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Does your club charge Club Dues in addition to TI Dues?</a:t>
              </a:r>
            </a:p>
          </p:txBody>
        </p:sp>
        <p:sp>
          <p:nvSpPr>
            <p:cNvPr id="48" name="Freeform: Shape 47">
              <a:extLst>
                <a:ext uri="{FF2B5EF4-FFF2-40B4-BE49-F238E27FC236}">
                  <a16:creationId xmlns:a16="http://schemas.microsoft.com/office/drawing/2014/main" id="{7FC43077-2725-3DCB-5547-930AD9133B07}"/>
                </a:ext>
              </a:extLst>
            </p:cNvPr>
            <p:cNvSpPr/>
            <p:nvPr/>
          </p:nvSpPr>
          <p:spPr>
            <a:xfrm rot="20604828">
              <a:off x="6769162" y="4544423"/>
              <a:ext cx="2150263" cy="47900"/>
            </a:xfrm>
            <a:custGeom>
              <a:avLst/>
              <a:gdLst>
                <a:gd name="csX0" fmla="*/ 0 w 2150263"/>
                <a:gd name="csY0" fmla="*/ 23950 h 47900"/>
                <a:gd name="csX1" fmla="*/ 2150263 w 2150263"/>
                <a:gd name="csY1" fmla="*/ 23950 h 47900"/>
              </a:gdLst>
              <a:ahLst/>
              <a:cxnLst>
                <a:cxn ang="0">
                  <a:pos x="csX0" y="csY0"/>
                </a:cxn>
                <a:cxn ang="0">
                  <a:pos x="csX1" y="csY1"/>
                </a:cxn>
              </a:cxnLst>
              <a:rect l="l" t="t" r="r" b="b"/>
              <a:pathLst>
                <a:path w="2150263" h="47900">
                  <a:moveTo>
                    <a:pt x="0" y="23950"/>
                  </a:moveTo>
                  <a:lnTo>
                    <a:pt x="2150263" y="23950"/>
                  </a:lnTo>
                </a:path>
              </a:pathLst>
            </a:custGeom>
            <a:noFill/>
            <a:ln w="0">
              <a:solidFill>
                <a:srgbClr val="01344E"/>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34075" tIns="-29806" rIns="1034074" bIns="-29808" numCol="1" spcCol="1270" anchor="ctr" anchorCtr="0">
              <a:noAutofit/>
            </a:bodyPr>
            <a:lstStyle/>
            <a:p>
              <a:pPr marL="0" lvl="0" indent="0" algn="ctr" defTabSz="355600">
                <a:lnSpc>
                  <a:spcPct val="90000"/>
                </a:lnSpc>
                <a:spcBef>
                  <a:spcPct val="0"/>
                </a:spcBef>
                <a:spcAft>
                  <a:spcPct val="35000"/>
                </a:spcAft>
                <a:buNone/>
              </a:pPr>
              <a:endParaRPr lang="en-GB"/>
            </a:p>
          </p:txBody>
        </p:sp>
        <p:sp>
          <p:nvSpPr>
            <p:cNvPr id="49" name="Freeform: Shape 48">
              <a:extLst>
                <a:ext uri="{FF2B5EF4-FFF2-40B4-BE49-F238E27FC236}">
                  <a16:creationId xmlns:a16="http://schemas.microsoft.com/office/drawing/2014/main" id="{A899A1A3-5543-6BC5-C83C-FF038312915B}"/>
                </a:ext>
              </a:extLst>
            </p:cNvPr>
            <p:cNvSpPr/>
            <p:nvPr/>
          </p:nvSpPr>
          <p:spPr>
            <a:xfrm>
              <a:off x="8874691" y="3741952"/>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751C28"/>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Club Treasurer collects Club Dues. TI Dues may be Self-Pay or collected by Club Treasurer</a:t>
              </a:r>
            </a:p>
          </p:txBody>
        </p:sp>
        <p:sp>
          <p:nvSpPr>
            <p:cNvPr id="52" name="Freeform: Shape 51">
              <a:extLst>
                <a:ext uri="{FF2B5EF4-FFF2-40B4-BE49-F238E27FC236}">
                  <a16:creationId xmlns:a16="http://schemas.microsoft.com/office/drawing/2014/main" id="{F9C5631A-57C4-0BF6-5C85-E708E7A086DC}"/>
                </a:ext>
              </a:extLst>
            </p:cNvPr>
            <p:cNvSpPr/>
            <p:nvPr/>
          </p:nvSpPr>
          <p:spPr>
            <a:xfrm rot="845027">
              <a:off x="6775986" y="5158233"/>
              <a:ext cx="2522429" cy="47900"/>
            </a:xfrm>
            <a:custGeom>
              <a:avLst/>
              <a:gdLst>
                <a:gd name="csX0" fmla="*/ 0 w 2522429"/>
                <a:gd name="csY0" fmla="*/ 23950 h 47900"/>
                <a:gd name="csX1" fmla="*/ 2522429 w 2522429"/>
                <a:gd name="csY1" fmla="*/ 23950 h 47900"/>
              </a:gdLst>
              <a:ahLst/>
              <a:cxnLst>
                <a:cxn ang="0">
                  <a:pos x="csX0" y="csY0"/>
                </a:cxn>
                <a:cxn ang="0">
                  <a:pos x="csX1" y="csY1"/>
                </a:cxn>
              </a:cxnLst>
              <a:rect l="l" t="t" r="r" b="b"/>
              <a:pathLst>
                <a:path w="2522429" h="47900">
                  <a:moveTo>
                    <a:pt x="0" y="23950"/>
                  </a:moveTo>
                  <a:lnTo>
                    <a:pt x="2522429" y="23950"/>
                  </a:lnTo>
                </a:path>
              </a:pathLst>
            </a:custGeom>
            <a:noFill/>
            <a:ln w="0">
              <a:solidFill>
                <a:srgbClr val="013047"/>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210853" tIns="-39112" rIns="1210854" bIns="-39110" numCol="1" spcCol="1270" anchor="ctr" anchorCtr="0">
              <a:noAutofit/>
            </a:bodyPr>
            <a:lstStyle/>
            <a:p>
              <a:pPr marL="0" lvl="0" indent="0" algn="ctr" defTabSz="400050">
                <a:lnSpc>
                  <a:spcPct val="90000"/>
                </a:lnSpc>
                <a:spcBef>
                  <a:spcPct val="0"/>
                </a:spcBef>
                <a:spcAft>
                  <a:spcPct val="35000"/>
                </a:spcAft>
                <a:buNone/>
              </a:pPr>
              <a:endParaRPr lang="en-GB"/>
            </a:p>
          </p:txBody>
        </p:sp>
        <p:sp>
          <p:nvSpPr>
            <p:cNvPr id="53" name="Freeform: Shape 52">
              <a:extLst>
                <a:ext uri="{FF2B5EF4-FFF2-40B4-BE49-F238E27FC236}">
                  <a16:creationId xmlns:a16="http://schemas.microsoft.com/office/drawing/2014/main" id="{90EEE140-8E13-89DF-53E8-175DDC72A8B0}"/>
                </a:ext>
              </a:extLst>
            </p:cNvPr>
            <p:cNvSpPr/>
            <p:nvPr/>
          </p:nvSpPr>
          <p:spPr>
            <a:xfrm>
              <a:off x="9260505" y="4969570"/>
              <a:ext cx="2078068" cy="1039034"/>
            </a:xfrm>
            <a:custGeom>
              <a:avLst/>
              <a:gdLst>
                <a:gd name="csX0" fmla="*/ 0 w 2078068"/>
                <a:gd name="csY0" fmla="*/ 103903 h 1039034"/>
                <a:gd name="csX1" fmla="*/ 103903 w 2078068"/>
                <a:gd name="csY1" fmla="*/ 0 h 1039034"/>
                <a:gd name="csX2" fmla="*/ 1974165 w 2078068"/>
                <a:gd name="csY2" fmla="*/ 0 h 1039034"/>
                <a:gd name="csX3" fmla="*/ 2078068 w 2078068"/>
                <a:gd name="csY3" fmla="*/ 103903 h 1039034"/>
                <a:gd name="csX4" fmla="*/ 2078068 w 2078068"/>
                <a:gd name="csY4" fmla="*/ 935131 h 1039034"/>
                <a:gd name="csX5" fmla="*/ 1974165 w 2078068"/>
                <a:gd name="csY5" fmla="*/ 1039034 h 1039034"/>
                <a:gd name="csX6" fmla="*/ 103903 w 2078068"/>
                <a:gd name="csY6" fmla="*/ 1039034 h 1039034"/>
                <a:gd name="csX7" fmla="*/ 0 w 2078068"/>
                <a:gd name="csY7" fmla="*/ 935131 h 1039034"/>
                <a:gd name="csX8" fmla="*/ 0 w 2078068"/>
                <a:gd name="csY8" fmla="*/ 103903 h 1039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078068" h="1039034">
                  <a:moveTo>
                    <a:pt x="0" y="103903"/>
                  </a:moveTo>
                  <a:cubicBezTo>
                    <a:pt x="0" y="46519"/>
                    <a:pt x="46519" y="0"/>
                    <a:pt x="103903" y="0"/>
                  </a:cubicBezTo>
                  <a:lnTo>
                    <a:pt x="1974165" y="0"/>
                  </a:lnTo>
                  <a:cubicBezTo>
                    <a:pt x="2031549" y="0"/>
                    <a:pt x="2078068" y="46519"/>
                    <a:pt x="2078068" y="103903"/>
                  </a:cubicBezTo>
                  <a:lnTo>
                    <a:pt x="2078068" y="935131"/>
                  </a:lnTo>
                  <a:cubicBezTo>
                    <a:pt x="2078068" y="992515"/>
                    <a:pt x="2031549" y="1039034"/>
                    <a:pt x="1974165" y="1039034"/>
                  </a:cubicBezTo>
                  <a:lnTo>
                    <a:pt x="103903" y="1039034"/>
                  </a:lnTo>
                  <a:cubicBezTo>
                    <a:pt x="46519" y="1039034"/>
                    <a:pt x="0" y="992515"/>
                    <a:pt x="0" y="935131"/>
                  </a:cubicBezTo>
                  <a:lnTo>
                    <a:pt x="0" y="103903"/>
                  </a:lnTo>
                  <a:close/>
                </a:path>
              </a:pathLst>
            </a:custGeom>
            <a:solidFill>
              <a:srgbClr val="004165"/>
            </a:solidFill>
            <a:ln w="19050">
              <a:solidFill>
                <a:schemeClr val="tx1"/>
              </a:solidFill>
            </a:ln>
            <a:effectLst>
              <a:outerShdw blurRad="152400" dist="152400" dir="5400000" algn="tl" rotWithShape="0">
                <a:schemeClr val="tx1">
                  <a:alpha val="40000"/>
                </a:schemeClr>
              </a:outerShdw>
            </a:effectLst>
          </p:spPr>
          <p:style>
            <a:lnRef idx="2">
              <a:scrgbClr r="0" g="0" b="0"/>
            </a:lnRef>
            <a:fillRef idx="1">
              <a:scrgbClr r="0" g="0" b="0"/>
            </a:fillRef>
            <a:effectRef idx="0">
              <a:scrgbClr r="0" g="0" b="0"/>
            </a:effectRef>
            <a:fontRef idx="minor">
              <a:schemeClr val="lt1"/>
            </a:fontRef>
          </p:style>
          <p:txBody>
            <a:bodyPr spcFirstLastPara="0" vert="horz" wrap="square" lIns="39322" tIns="39322" rIns="39322" bIns="39322" numCol="1" spcCol="1270" anchor="ctr" anchorCtr="0">
              <a:noAutofit/>
            </a:bodyPr>
            <a:lstStyle/>
            <a:p>
              <a:pPr marL="0" lvl="0" indent="0" algn="ctr" defTabSz="622300">
                <a:lnSpc>
                  <a:spcPct val="90000"/>
                </a:lnSpc>
                <a:spcBef>
                  <a:spcPct val="0"/>
                </a:spcBef>
                <a:spcAft>
                  <a:spcPct val="35000"/>
                </a:spcAft>
                <a:buNone/>
              </a:pPr>
              <a:r>
                <a:rPr lang="en-GB" sz="1400" dirty="0"/>
                <a:t>Consider using </a:t>
              </a:r>
              <a:br>
                <a:rPr lang="en-GB" sz="1400" dirty="0"/>
              </a:br>
              <a:r>
                <a:rPr lang="en-GB" sz="1400" dirty="0"/>
                <a:t>Self-Pay </a:t>
              </a:r>
            </a:p>
          </p:txBody>
        </p:sp>
      </p:grpSp>
      <p:sp>
        <p:nvSpPr>
          <p:cNvPr id="2" name="Title 1">
            <a:extLst>
              <a:ext uri="{FF2B5EF4-FFF2-40B4-BE49-F238E27FC236}">
                <a16:creationId xmlns:a16="http://schemas.microsoft.com/office/drawing/2014/main" id="{AECC2856-B782-1E46-541E-3F6ED8EF8EB8}"/>
              </a:ext>
            </a:extLst>
          </p:cNvPr>
          <p:cNvSpPr>
            <a:spLocks noGrp="1"/>
          </p:cNvSpPr>
          <p:nvPr>
            <p:ph type="title" idx="4294967295"/>
          </p:nvPr>
        </p:nvSpPr>
        <p:spPr>
          <a:xfrm>
            <a:off x="304800" y="533400"/>
            <a:ext cx="11887200" cy="644525"/>
          </a:xfrm>
        </p:spPr>
        <p:txBody>
          <a:bodyPr/>
          <a:lstStyle/>
          <a:p>
            <a:r>
              <a:rPr lang="en-GB" dirty="0">
                <a:solidFill>
                  <a:srgbClr val="FFF0A0"/>
                </a:solidFill>
              </a:rPr>
              <a:t>How Does Your Club Collect Membership Fees?</a:t>
            </a:r>
          </a:p>
        </p:txBody>
      </p:sp>
      <p:sp>
        <p:nvSpPr>
          <p:cNvPr id="28" name="TextBox 27">
            <a:extLst>
              <a:ext uri="{FF2B5EF4-FFF2-40B4-BE49-F238E27FC236}">
                <a16:creationId xmlns:a16="http://schemas.microsoft.com/office/drawing/2014/main" id="{D2AD3AD8-05AF-042C-34D1-41311A99B895}"/>
              </a:ext>
            </a:extLst>
          </p:cNvPr>
          <p:cNvSpPr txBox="1"/>
          <p:nvPr/>
        </p:nvSpPr>
        <p:spPr>
          <a:xfrm>
            <a:off x="6795907" y="2543709"/>
            <a:ext cx="1018210" cy="400110"/>
          </a:xfrm>
          <a:prstGeom prst="rect">
            <a:avLst/>
          </a:prstGeom>
          <a:noFill/>
        </p:spPr>
        <p:txBody>
          <a:bodyPr wrap="square" rtlCol="0">
            <a:spAutoFit/>
          </a:bodyPr>
          <a:lstStyle/>
          <a:p>
            <a:pPr algn="ctr"/>
            <a:r>
              <a:rPr lang="en-GB" sz="2000" b="1" dirty="0">
                <a:solidFill>
                  <a:srgbClr val="FFF0A0"/>
                </a:solidFill>
              </a:rPr>
              <a:t>NO</a:t>
            </a:r>
          </a:p>
        </p:txBody>
      </p:sp>
      <p:sp>
        <p:nvSpPr>
          <p:cNvPr id="45" name="TextBox 44">
            <a:extLst>
              <a:ext uri="{FF2B5EF4-FFF2-40B4-BE49-F238E27FC236}">
                <a16:creationId xmlns:a16="http://schemas.microsoft.com/office/drawing/2014/main" id="{B968D2D5-7778-2CEC-B6DC-C7E48F1FD265}"/>
              </a:ext>
            </a:extLst>
          </p:cNvPr>
          <p:cNvSpPr txBox="1"/>
          <p:nvPr/>
        </p:nvSpPr>
        <p:spPr>
          <a:xfrm>
            <a:off x="2600798" y="3865339"/>
            <a:ext cx="1018210" cy="400110"/>
          </a:xfrm>
          <a:prstGeom prst="rect">
            <a:avLst/>
          </a:prstGeom>
          <a:noFill/>
        </p:spPr>
        <p:txBody>
          <a:bodyPr wrap="square" rtlCol="0">
            <a:spAutoFit/>
          </a:bodyPr>
          <a:lstStyle/>
          <a:p>
            <a:pPr algn="ctr"/>
            <a:r>
              <a:rPr lang="en-GB" sz="2000" b="1" dirty="0">
                <a:solidFill>
                  <a:srgbClr val="FFF0A0"/>
                </a:solidFill>
              </a:rPr>
              <a:t>NO</a:t>
            </a:r>
          </a:p>
        </p:txBody>
      </p:sp>
      <p:sp>
        <p:nvSpPr>
          <p:cNvPr id="66" name="TextBox 65">
            <a:extLst>
              <a:ext uri="{FF2B5EF4-FFF2-40B4-BE49-F238E27FC236}">
                <a16:creationId xmlns:a16="http://schemas.microsoft.com/office/drawing/2014/main" id="{E15D4D27-473A-B644-4E55-EB48FC5E63C9}"/>
              </a:ext>
            </a:extLst>
          </p:cNvPr>
          <p:cNvSpPr txBox="1"/>
          <p:nvPr/>
        </p:nvSpPr>
        <p:spPr>
          <a:xfrm>
            <a:off x="6795907" y="4315177"/>
            <a:ext cx="1018210" cy="400110"/>
          </a:xfrm>
          <a:prstGeom prst="rect">
            <a:avLst/>
          </a:prstGeom>
          <a:noFill/>
        </p:spPr>
        <p:txBody>
          <a:bodyPr wrap="square" rtlCol="0">
            <a:spAutoFit/>
          </a:bodyPr>
          <a:lstStyle/>
          <a:p>
            <a:pPr algn="ctr"/>
            <a:r>
              <a:rPr lang="en-GB" sz="2000" b="1" dirty="0">
                <a:solidFill>
                  <a:srgbClr val="99FF99"/>
                </a:solidFill>
              </a:rPr>
              <a:t>YES</a:t>
            </a:r>
          </a:p>
        </p:txBody>
      </p:sp>
      <p:sp>
        <p:nvSpPr>
          <p:cNvPr id="67" name="TextBox 66">
            <a:extLst>
              <a:ext uri="{FF2B5EF4-FFF2-40B4-BE49-F238E27FC236}">
                <a16:creationId xmlns:a16="http://schemas.microsoft.com/office/drawing/2014/main" id="{F3F86438-D00C-B9A0-4A20-4C57085B62DD}"/>
              </a:ext>
            </a:extLst>
          </p:cNvPr>
          <p:cNvSpPr txBox="1"/>
          <p:nvPr/>
        </p:nvSpPr>
        <p:spPr>
          <a:xfrm>
            <a:off x="6795907" y="5043357"/>
            <a:ext cx="1018210" cy="400110"/>
          </a:xfrm>
          <a:prstGeom prst="rect">
            <a:avLst/>
          </a:prstGeom>
          <a:noFill/>
        </p:spPr>
        <p:txBody>
          <a:bodyPr wrap="square" rtlCol="0">
            <a:spAutoFit/>
          </a:bodyPr>
          <a:lstStyle/>
          <a:p>
            <a:pPr algn="ctr"/>
            <a:r>
              <a:rPr lang="en-GB" sz="2000" b="1" dirty="0">
                <a:solidFill>
                  <a:srgbClr val="FFF0A0"/>
                </a:solidFill>
              </a:rPr>
              <a:t>NO</a:t>
            </a:r>
          </a:p>
        </p:txBody>
      </p:sp>
      <p:cxnSp>
        <p:nvCxnSpPr>
          <p:cNvPr id="11" name="Connector: Elbow 10">
            <a:extLst>
              <a:ext uri="{FF2B5EF4-FFF2-40B4-BE49-F238E27FC236}">
                <a16:creationId xmlns:a16="http://schemas.microsoft.com/office/drawing/2014/main" id="{CEB4F713-B46B-0D73-0550-CB2482BE060C}"/>
              </a:ext>
            </a:extLst>
          </p:cNvPr>
          <p:cNvCxnSpPr>
            <a:cxnSpLocks/>
          </p:cNvCxnSpPr>
          <p:nvPr/>
        </p:nvCxnSpPr>
        <p:spPr>
          <a:xfrm>
            <a:off x="2638520" y="3790973"/>
            <a:ext cx="2077526" cy="1063081"/>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C4CF364E-9DCB-91C9-EF50-020F9E3F6331}"/>
              </a:ext>
            </a:extLst>
          </p:cNvPr>
          <p:cNvCxnSpPr/>
          <p:nvPr/>
        </p:nvCxnSpPr>
        <p:spPr>
          <a:xfrm flipV="1">
            <a:off x="2638520" y="2404918"/>
            <a:ext cx="1815548" cy="1024082"/>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D278078B-C321-DA93-2052-251DAC7F4212}"/>
              </a:ext>
            </a:extLst>
          </p:cNvPr>
          <p:cNvCxnSpPr/>
          <p:nvPr/>
        </p:nvCxnSpPr>
        <p:spPr>
          <a:xfrm>
            <a:off x="6558494" y="2492991"/>
            <a:ext cx="2684059" cy="541361"/>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674DD0D9-DE7B-A273-ACE7-67BED3D532F1}"/>
              </a:ext>
            </a:extLst>
          </p:cNvPr>
          <p:cNvCxnSpPr/>
          <p:nvPr/>
        </p:nvCxnSpPr>
        <p:spPr>
          <a:xfrm flipV="1">
            <a:off x="6558494" y="1806054"/>
            <a:ext cx="2297373" cy="541361"/>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C0C98B72-05E3-8CE0-031D-3B2E01495657}"/>
              </a:ext>
            </a:extLst>
          </p:cNvPr>
          <p:cNvCxnSpPr/>
          <p:nvPr/>
        </p:nvCxnSpPr>
        <p:spPr>
          <a:xfrm flipV="1">
            <a:off x="6823272" y="4272602"/>
            <a:ext cx="2032595" cy="543130"/>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D1E300FE-8B76-72A1-BCE0-A3DA99B481C5}"/>
              </a:ext>
            </a:extLst>
          </p:cNvPr>
          <p:cNvCxnSpPr/>
          <p:nvPr/>
        </p:nvCxnSpPr>
        <p:spPr>
          <a:xfrm>
            <a:off x="6823272" y="4953965"/>
            <a:ext cx="2419281" cy="532436"/>
          </a:xfrm>
          <a:prstGeom prst="bentConnector3">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6B5809A-00EC-BD98-4037-705F8841D915}"/>
              </a:ext>
            </a:extLst>
          </p:cNvPr>
          <p:cNvSpPr txBox="1"/>
          <p:nvPr/>
        </p:nvSpPr>
        <p:spPr>
          <a:xfrm>
            <a:off x="6795907" y="1847297"/>
            <a:ext cx="1018210" cy="400110"/>
          </a:xfrm>
          <a:prstGeom prst="rect">
            <a:avLst/>
          </a:prstGeom>
          <a:noFill/>
        </p:spPr>
        <p:txBody>
          <a:bodyPr wrap="square" rtlCol="0">
            <a:spAutoFit/>
          </a:bodyPr>
          <a:lstStyle/>
          <a:p>
            <a:pPr algn="ctr"/>
            <a:r>
              <a:rPr lang="en-GB" sz="2000" b="1" dirty="0">
                <a:solidFill>
                  <a:srgbClr val="99FF99"/>
                </a:solidFill>
              </a:rPr>
              <a:t>YES</a:t>
            </a:r>
          </a:p>
        </p:txBody>
      </p:sp>
    </p:spTree>
    <p:extLst>
      <p:ext uri="{BB962C8B-B14F-4D97-AF65-F5344CB8AC3E}">
        <p14:creationId xmlns:p14="http://schemas.microsoft.com/office/powerpoint/2010/main" val="346300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45C5AD-FDEE-5714-6C75-27FC2DAD58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D5D97F-E1E8-E441-8FDC-013B146C5B19}"/>
              </a:ext>
            </a:extLst>
          </p:cNvPr>
          <p:cNvSpPr>
            <a:spLocks noGrp="1"/>
          </p:cNvSpPr>
          <p:nvPr>
            <p:ph type="title"/>
          </p:nvPr>
        </p:nvSpPr>
        <p:spPr>
          <a:xfrm>
            <a:off x="1656080" y="924560"/>
            <a:ext cx="4191000" cy="809625"/>
          </a:xfrm>
        </p:spPr>
        <p:txBody>
          <a:bodyPr/>
          <a:lstStyle/>
          <a:p>
            <a:r>
              <a:rPr lang="en-GB" dirty="0">
                <a:solidFill>
                  <a:schemeClr val="bg1"/>
                </a:solidFill>
              </a:rPr>
              <a:t>Member Self-Pay</a:t>
            </a:r>
          </a:p>
        </p:txBody>
      </p:sp>
    </p:spTree>
    <p:extLst>
      <p:ext uri="{BB962C8B-B14F-4D97-AF65-F5344CB8AC3E}">
        <p14:creationId xmlns:p14="http://schemas.microsoft.com/office/powerpoint/2010/main" val="33731485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Graphic 6" descr="Thumbs up sign with solid fill">
            <a:extLst>
              <a:ext uri="{FF2B5EF4-FFF2-40B4-BE49-F238E27FC236}">
                <a16:creationId xmlns:a16="http://schemas.microsoft.com/office/drawing/2014/main" id="{CA27AFE5-E3D7-2573-B8B8-CC488ABC6A5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419600" y="266700"/>
            <a:ext cx="914400" cy="914400"/>
          </a:xfrm>
          <a:prstGeom prst="rect">
            <a:avLst/>
          </a:prstGeom>
        </p:spPr>
      </p:pic>
      <p:pic>
        <p:nvPicPr>
          <p:cNvPr id="8" name="Graphic 7" descr="Thumbs up sign with solid fill">
            <a:extLst>
              <a:ext uri="{FF2B5EF4-FFF2-40B4-BE49-F238E27FC236}">
                <a16:creationId xmlns:a16="http://schemas.microsoft.com/office/drawing/2014/main" id="{2CAF6A67-7F3D-79BF-4234-6A468DDD148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rot="10800000">
            <a:off x="6248400" y="381000"/>
            <a:ext cx="914400" cy="914400"/>
          </a:xfrm>
          <a:prstGeom prst="rect">
            <a:avLst/>
          </a:prstGeom>
        </p:spPr>
      </p:pic>
      <p:sp>
        <p:nvSpPr>
          <p:cNvPr id="9" name="TextBox 8">
            <a:extLst>
              <a:ext uri="{FF2B5EF4-FFF2-40B4-BE49-F238E27FC236}">
                <a16:creationId xmlns:a16="http://schemas.microsoft.com/office/drawing/2014/main" id="{A75A7A43-0629-EEC4-EFC0-0322B304F90F}"/>
              </a:ext>
            </a:extLst>
          </p:cNvPr>
          <p:cNvSpPr txBox="1"/>
          <p:nvPr/>
        </p:nvSpPr>
        <p:spPr>
          <a:xfrm>
            <a:off x="309966" y="464352"/>
            <a:ext cx="3423834" cy="710964"/>
          </a:xfrm>
          <a:prstGeom prst="rect">
            <a:avLst/>
          </a:prstGeom>
          <a:noFill/>
        </p:spPr>
        <p:txBody>
          <a:bodyPr wrap="square" rtlCol="0">
            <a:spAutoFit/>
          </a:bodyPr>
          <a:lstStyle/>
          <a:p>
            <a:pPr algn="ctr"/>
            <a:r>
              <a:rPr lang="en-GB" sz="3600" b="1" dirty="0">
                <a:solidFill>
                  <a:schemeClr val="bg1"/>
                </a:solidFill>
              </a:rPr>
              <a:t>Self-Pay Pros</a:t>
            </a:r>
          </a:p>
        </p:txBody>
      </p:sp>
      <p:sp>
        <p:nvSpPr>
          <p:cNvPr id="10" name="TextBox 9">
            <a:extLst>
              <a:ext uri="{FF2B5EF4-FFF2-40B4-BE49-F238E27FC236}">
                <a16:creationId xmlns:a16="http://schemas.microsoft.com/office/drawing/2014/main" id="{42A5CA53-2053-3751-9DBF-74FF437C893B}"/>
              </a:ext>
            </a:extLst>
          </p:cNvPr>
          <p:cNvSpPr txBox="1"/>
          <p:nvPr/>
        </p:nvSpPr>
        <p:spPr>
          <a:xfrm>
            <a:off x="7396566" y="424947"/>
            <a:ext cx="3423834" cy="646331"/>
          </a:xfrm>
          <a:prstGeom prst="rect">
            <a:avLst/>
          </a:prstGeom>
          <a:noFill/>
        </p:spPr>
        <p:txBody>
          <a:bodyPr wrap="square" rtlCol="0">
            <a:spAutoFit/>
          </a:bodyPr>
          <a:lstStyle/>
          <a:p>
            <a:pPr algn="ctr"/>
            <a:r>
              <a:rPr lang="en-GB" sz="3600" b="1" dirty="0">
                <a:solidFill>
                  <a:schemeClr val="tx2"/>
                </a:solidFill>
              </a:rPr>
              <a:t>Self-Pay Cons</a:t>
            </a:r>
          </a:p>
        </p:txBody>
      </p:sp>
      <p:graphicFrame>
        <p:nvGraphicFramePr>
          <p:cNvPr id="11" name="Table 10">
            <a:extLst>
              <a:ext uri="{FF2B5EF4-FFF2-40B4-BE49-F238E27FC236}">
                <a16:creationId xmlns:a16="http://schemas.microsoft.com/office/drawing/2014/main" id="{6ED7A585-8711-5379-B2B7-A42712F2B99C}"/>
              </a:ext>
            </a:extLst>
          </p:cNvPr>
          <p:cNvGraphicFramePr>
            <a:graphicFrameLocks noGrp="1"/>
          </p:cNvGraphicFramePr>
          <p:nvPr>
            <p:extLst>
              <p:ext uri="{D42A27DB-BD31-4B8C-83A1-F6EECF244321}">
                <p14:modId xmlns:p14="http://schemas.microsoft.com/office/powerpoint/2010/main" val="3771266110"/>
              </p:ext>
            </p:extLst>
          </p:nvPr>
        </p:nvGraphicFramePr>
        <p:xfrm>
          <a:off x="259080" y="1086120"/>
          <a:ext cx="5074920" cy="4320000"/>
        </p:xfrm>
        <a:graphic>
          <a:graphicData uri="http://schemas.openxmlformats.org/drawingml/2006/table">
            <a:tbl>
              <a:tblPr firstRow="1" bandRow="1">
                <a:tableStyleId>{5C22544A-7EE6-4342-B048-85BDC9FD1C3A}</a:tableStyleId>
              </a:tblPr>
              <a:tblGrid>
                <a:gridCol w="5074920">
                  <a:extLst>
                    <a:ext uri="{9D8B030D-6E8A-4147-A177-3AD203B41FA5}">
                      <a16:colId xmlns:a16="http://schemas.microsoft.com/office/drawing/2014/main" val="3647938977"/>
                    </a:ext>
                  </a:extLst>
                </a:gridCol>
              </a:tblGrid>
              <a:tr h="1080000">
                <a:tc>
                  <a:txBody>
                    <a:bodyPr/>
                    <a:lstStyle/>
                    <a:p>
                      <a:pPr marL="457200" indent="-457200" algn="l">
                        <a:buFont typeface="Arial" panose="020B0604020202020204" pitchFamily="34" charset="0"/>
                        <a:buChar char="•"/>
                      </a:pPr>
                      <a:r>
                        <a:rPr lang="en-GB" sz="2800" b="0" dirty="0">
                          <a:solidFill>
                            <a:schemeClr val="bg1"/>
                          </a:solidFill>
                        </a:rPr>
                        <a:t>Ideal for collecting TI dues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77277071"/>
                  </a:ext>
                </a:extLst>
              </a:tr>
              <a:tr h="1080000">
                <a:tc>
                  <a:txBody>
                    <a:bodyPr/>
                    <a:lstStyle/>
                    <a:p>
                      <a:pPr marL="457200" indent="-457200" algn="l">
                        <a:buFont typeface="Arial" panose="020B0604020202020204" pitchFamily="34" charset="0"/>
                        <a:buChar char="•"/>
                      </a:pPr>
                      <a:r>
                        <a:rPr lang="en-GB" sz="2800" b="0" dirty="0">
                          <a:solidFill>
                            <a:schemeClr val="bg1"/>
                          </a:solidFill>
                        </a:rPr>
                        <a:t>Self-pay enabled members can pay annual dues</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26647349"/>
                  </a:ext>
                </a:extLst>
              </a:tr>
              <a:tr h="1080000">
                <a:tc>
                  <a:txBody>
                    <a:bodyPr/>
                    <a:lstStyle/>
                    <a:p>
                      <a:pPr marL="457200" indent="-457200" algn="l">
                        <a:buFont typeface="Arial" panose="020B0604020202020204" pitchFamily="34" charset="0"/>
                        <a:buChar char="•"/>
                      </a:pPr>
                      <a:r>
                        <a:rPr lang="en-GB" sz="2800" b="0" dirty="0">
                          <a:solidFill>
                            <a:schemeClr val="bg1"/>
                          </a:solidFill>
                        </a:rPr>
                        <a:t>Monitored via Club Central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08300699"/>
                  </a:ext>
                </a:extLst>
              </a:tr>
              <a:tr h="1080000">
                <a:tc>
                  <a:txBody>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b="0" dirty="0">
                          <a:solidFill>
                            <a:schemeClr val="bg1"/>
                          </a:solidFill>
                        </a:rPr>
                        <a:t>Can greatly simplify the Treasurer’s role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24781286"/>
                  </a:ext>
                </a:extLst>
              </a:tr>
            </a:tbl>
          </a:graphicData>
        </a:graphic>
      </p:graphicFrame>
      <p:graphicFrame>
        <p:nvGraphicFramePr>
          <p:cNvPr id="2" name="Table 1">
            <a:extLst>
              <a:ext uri="{FF2B5EF4-FFF2-40B4-BE49-F238E27FC236}">
                <a16:creationId xmlns:a16="http://schemas.microsoft.com/office/drawing/2014/main" id="{24718672-30AE-D4DF-1E9E-C7021CF602FD}"/>
              </a:ext>
            </a:extLst>
          </p:cNvPr>
          <p:cNvGraphicFramePr>
            <a:graphicFrameLocks noGrp="1"/>
          </p:cNvGraphicFramePr>
          <p:nvPr>
            <p:extLst>
              <p:ext uri="{D42A27DB-BD31-4B8C-83A1-F6EECF244321}">
                <p14:modId xmlns:p14="http://schemas.microsoft.com/office/powerpoint/2010/main" val="828853818"/>
              </p:ext>
            </p:extLst>
          </p:nvPr>
        </p:nvGraphicFramePr>
        <p:xfrm>
          <a:off x="7271766" y="1110193"/>
          <a:ext cx="4780325" cy="4151356"/>
        </p:xfrm>
        <a:graphic>
          <a:graphicData uri="http://schemas.openxmlformats.org/drawingml/2006/table">
            <a:tbl>
              <a:tblPr firstRow="1" bandRow="1">
                <a:tableStyleId>{5C22544A-7EE6-4342-B048-85BDC9FD1C3A}</a:tableStyleId>
              </a:tblPr>
              <a:tblGrid>
                <a:gridCol w="4780325">
                  <a:extLst>
                    <a:ext uri="{9D8B030D-6E8A-4147-A177-3AD203B41FA5}">
                      <a16:colId xmlns:a16="http://schemas.microsoft.com/office/drawing/2014/main" val="3647938977"/>
                    </a:ext>
                  </a:extLst>
                </a:gridCol>
              </a:tblGrid>
              <a:tr h="1269528">
                <a:tc>
                  <a:txBody>
                    <a:bodyPr/>
                    <a:lstStyle/>
                    <a:p>
                      <a:pPr marL="457200" indent="-457200" algn="l">
                        <a:spcBef>
                          <a:spcPts val="1200"/>
                        </a:spcBef>
                        <a:spcAft>
                          <a:spcPts val="1200"/>
                        </a:spcAft>
                        <a:buFont typeface="Arial" panose="020B0604020202020204" pitchFamily="34" charset="0"/>
                        <a:buChar char="•"/>
                      </a:pPr>
                      <a:r>
                        <a:rPr lang="en-GB" sz="2800" b="0" dirty="0">
                          <a:solidFill>
                            <a:schemeClr val="tx2"/>
                          </a:solidFill>
                        </a:rPr>
                        <a:t>Does not cover collection of local club dues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77277071"/>
                  </a:ext>
                </a:extLst>
              </a:tr>
              <a:tr h="1612300">
                <a:tc>
                  <a:txBody>
                    <a:bodyPr/>
                    <a:lstStyle/>
                    <a:p>
                      <a:pPr marL="457200" indent="-457200" algn="l">
                        <a:spcBef>
                          <a:spcPts val="1200"/>
                        </a:spcBef>
                        <a:spcAft>
                          <a:spcPts val="1200"/>
                        </a:spcAft>
                        <a:buFont typeface="Arial" panose="020B0604020202020204" pitchFamily="34" charset="0"/>
                        <a:buChar char="•"/>
                      </a:pPr>
                      <a:r>
                        <a:rPr lang="en-GB" sz="2800" b="0" dirty="0">
                          <a:solidFill>
                            <a:schemeClr val="tx2"/>
                          </a:solidFill>
                        </a:rPr>
                        <a:t>Club must collect club dues separately to cover budgeted expenses</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26647349"/>
                  </a:ext>
                </a:extLst>
              </a:tr>
              <a:tr h="1269528">
                <a:tc>
                  <a:txBody>
                    <a:bodyPr/>
                    <a:lstStyle/>
                    <a:p>
                      <a:pPr marL="457200" indent="-457200" algn="l">
                        <a:spcBef>
                          <a:spcPts val="1200"/>
                        </a:spcBef>
                        <a:spcAft>
                          <a:spcPts val="1200"/>
                        </a:spcAft>
                        <a:buFont typeface="Arial" panose="020B0604020202020204" pitchFamily="34" charset="0"/>
                        <a:buChar char="•"/>
                      </a:pPr>
                      <a:r>
                        <a:rPr lang="en-GB" sz="2800" b="0" dirty="0">
                          <a:solidFill>
                            <a:schemeClr val="tx2"/>
                          </a:solidFill>
                        </a:rPr>
                        <a:t>Does not integrate with a club bank account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08300699"/>
                  </a:ext>
                </a:extLst>
              </a:tr>
            </a:tbl>
          </a:graphicData>
        </a:graphic>
      </p:graphicFrame>
    </p:spTree>
    <p:extLst>
      <p:ext uri="{BB962C8B-B14F-4D97-AF65-F5344CB8AC3E}">
        <p14:creationId xmlns:p14="http://schemas.microsoft.com/office/powerpoint/2010/main" val="26783556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2779A8-E4A3-5898-B1DE-D853FE35B527}"/>
              </a:ext>
            </a:extLst>
          </p:cNvPr>
          <p:cNvSpPr>
            <a:spLocks noGrp="1"/>
          </p:cNvSpPr>
          <p:nvPr>
            <p:ph type="title"/>
          </p:nvPr>
        </p:nvSpPr>
        <p:spPr>
          <a:xfrm>
            <a:off x="5334000" y="341697"/>
            <a:ext cx="6454800" cy="1219200"/>
          </a:xfrm>
        </p:spPr>
        <p:txBody>
          <a:bodyPr/>
          <a:lstStyle/>
          <a:p>
            <a:r>
              <a:rPr lang="en-GB" dirty="0">
                <a:solidFill>
                  <a:schemeClr val="bg1"/>
                </a:solidFill>
                <a:latin typeface="+mj-lt"/>
              </a:rPr>
              <a:t>Settling Payments </a:t>
            </a:r>
            <a:br>
              <a:rPr lang="en-GB" dirty="0">
                <a:solidFill>
                  <a:schemeClr val="bg1"/>
                </a:solidFill>
                <a:latin typeface="+mj-lt"/>
              </a:rPr>
            </a:br>
            <a:r>
              <a:rPr lang="en-GB" dirty="0">
                <a:solidFill>
                  <a:schemeClr val="bg1"/>
                </a:solidFill>
                <a:latin typeface="+mj-lt"/>
              </a:rPr>
              <a:t>and Invoices</a:t>
            </a:r>
          </a:p>
        </p:txBody>
      </p:sp>
      <p:sp>
        <p:nvSpPr>
          <p:cNvPr id="10" name="Content Placeholder 9">
            <a:extLst>
              <a:ext uri="{FF2B5EF4-FFF2-40B4-BE49-F238E27FC236}">
                <a16:creationId xmlns:a16="http://schemas.microsoft.com/office/drawing/2014/main" id="{04E23B24-9AAA-E542-F97F-69B1A7FC2B6C}"/>
              </a:ext>
            </a:extLst>
          </p:cNvPr>
          <p:cNvSpPr>
            <a:spLocks noGrp="1"/>
          </p:cNvSpPr>
          <p:nvPr>
            <p:ph idx="1"/>
          </p:nvPr>
        </p:nvSpPr>
        <p:spPr>
          <a:xfrm>
            <a:off x="5334000" y="2485907"/>
            <a:ext cx="5754547" cy="3494590"/>
          </a:xfrm>
          <a:solidFill>
            <a:srgbClr val="12130E">
              <a:alpha val="70000"/>
            </a:srgbClr>
          </a:solidFill>
        </p:spPr>
        <p:txBody>
          <a:bodyPr>
            <a:normAutofit/>
          </a:bodyPr>
          <a:lstStyle/>
          <a:p>
            <a:pPr marL="0" indent="0">
              <a:spcBef>
                <a:spcPts val="1200"/>
              </a:spcBef>
              <a:spcAft>
                <a:spcPts val="1200"/>
              </a:spcAft>
              <a:buNone/>
            </a:pPr>
            <a:r>
              <a:rPr lang="en-GB" sz="2400" kern="1200" dirty="0">
                <a:solidFill>
                  <a:schemeClr val="bg1"/>
                </a:solidFill>
              </a:rPr>
              <a:t>The Treasurer must ensure that the Club is always up-to-date with these.</a:t>
            </a:r>
          </a:p>
          <a:p>
            <a:pPr>
              <a:spcBef>
                <a:spcPts val="600"/>
              </a:spcBef>
              <a:spcAft>
                <a:spcPts val="600"/>
              </a:spcAft>
              <a:buClr>
                <a:schemeClr val="bg1"/>
              </a:buClr>
              <a:buFont typeface="Wingdings" panose="05000000000000000000" pitchFamily="2" charset="2"/>
              <a:buChar char="§"/>
            </a:pPr>
            <a:r>
              <a:rPr lang="en-GB" sz="2400" kern="1200" dirty="0">
                <a:solidFill>
                  <a:schemeClr val="bg1"/>
                </a:solidFill>
              </a:rPr>
              <a:t>Membership payments and renewals</a:t>
            </a:r>
          </a:p>
          <a:p>
            <a:pPr>
              <a:spcBef>
                <a:spcPts val="600"/>
              </a:spcBef>
              <a:spcAft>
                <a:spcPts val="600"/>
              </a:spcAft>
              <a:buClr>
                <a:schemeClr val="bg1"/>
              </a:buClr>
              <a:buFont typeface="Wingdings" panose="05000000000000000000" pitchFamily="2" charset="2"/>
              <a:buChar char="§"/>
            </a:pPr>
            <a:r>
              <a:rPr lang="en-GB" sz="2400" kern="1200" dirty="0">
                <a:solidFill>
                  <a:schemeClr val="bg1"/>
                </a:solidFill>
              </a:rPr>
              <a:t>Venue and refreshment costs</a:t>
            </a:r>
          </a:p>
          <a:p>
            <a:pPr>
              <a:spcBef>
                <a:spcPts val="600"/>
              </a:spcBef>
              <a:spcAft>
                <a:spcPts val="600"/>
              </a:spcAft>
              <a:buClr>
                <a:schemeClr val="bg1"/>
              </a:buClr>
              <a:buFont typeface="Wingdings" panose="05000000000000000000" pitchFamily="2" charset="2"/>
              <a:buChar char="§"/>
            </a:pPr>
            <a:r>
              <a:rPr lang="en-GB" sz="2400" kern="1200" dirty="0">
                <a:solidFill>
                  <a:schemeClr val="bg1"/>
                </a:solidFill>
              </a:rPr>
              <a:t>Website and technology subscriptions</a:t>
            </a:r>
          </a:p>
          <a:p>
            <a:pPr>
              <a:spcBef>
                <a:spcPts val="600"/>
              </a:spcBef>
              <a:spcAft>
                <a:spcPts val="600"/>
              </a:spcAft>
              <a:buClr>
                <a:schemeClr val="bg1"/>
              </a:buClr>
              <a:buFont typeface="Wingdings" panose="05000000000000000000" pitchFamily="2" charset="2"/>
              <a:buChar char="§"/>
            </a:pPr>
            <a:r>
              <a:rPr lang="en-GB" sz="2400" kern="1200" dirty="0">
                <a:solidFill>
                  <a:schemeClr val="bg1"/>
                </a:solidFill>
              </a:rPr>
              <a:t>Expenses made by members</a:t>
            </a:r>
          </a:p>
          <a:p>
            <a:pPr>
              <a:spcBef>
                <a:spcPts val="600"/>
              </a:spcBef>
              <a:spcAft>
                <a:spcPts val="600"/>
              </a:spcAft>
              <a:buClr>
                <a:schemeClr val="bg1"/>
              </a:buClr>
              <a:buFont typeface="Wingdings" panose="05000000000000000000" pitchFamily="2" charset="2"/>
              <a:buChar char="§"/>
            </a:pPr>
            <a:r>
              <a:rPr lang="en-GB" sz="2400" kern="1200" dirty="0">
                <a:solidFill>
                  <a:schemeClr val="bg1"/>
                </a:solidFill>
              </a:rPr>
              <a:t>Regular payments</a:t>
            </a:r>
          </a:p>
        </p:txBody>
      </p:sp>
    </p:spTree>
    <p:extLst>
      <p:ext uri="{BB962C8B-B14F-4D97-AF65-F5344CB8AC3E}">
        <p14:creationId xmlns:p14="http://schemas.microsoft.com/office/powerpoint/2010/main" val="9187170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3B27E3-A144-9E38-1825-FB933AEE9FB5}"/>
              </a:ext>
            </a:extLst>
          </p:cNvPr>
          <p:cNvSpPr>
            <a:spLocks noGrp="1"/>
          </p:cNvSpPr>
          <p:nvPr>
            <p:ph type="title"/>
          </p:nvPr>
        </p:nvSpPr>
        <p:spPr>
          <a:xfrm>
            <a:off x="460094" y="533400"/>
            <a:ext cx="4724400" cy="1219200"/>
          </a:xfrm>
        </p:spPr>
        <p:txBody>
          <a:bodyPr/>
          <a:lstStyle/>
          <a:p>
            <a:r>
              <a:rPr lang="en-GB" dirty="0">
                <a:solidFill>
                  <a:schemeClr val="tx2"/>
                </a:solidFill>
              </a:rPr>
              <a:t>Reporting Finances </a:t>
            </a:r>
            <a:br>
              <a:rPr lang="en-GB" dirty="0">
                <a:solidFill>
                  <a:schemeClr val="tx2"/>
                </a:solidFill>
              </a:rPr>
            </a:br>
            <a:r>
              <a:rPr lang="en-GB" dirty="0">
                <a:solidFill>
                  <a:schemeClr val="tx2"/>
                </a:solidFill>
              </a:rPr>
              <a:t>to the Club</a:t>
            </a:r>
          </a:p>
        </p:txBody>
      </p:sp>
      <p:sp>
        <p:nvSpPr>
          <p:cNvPr id="6" name="Content Placeholder 5">
            <a:extLst>
              <a:ext uri="{FF2B5EF4-FFF2-40B4-BE49-F238E27FC236}">
                <a16:creationId xmlns:a16="http://schemas.microsoft.com/office/drawing/2014/main" id="{32B8C373-427F-8696-65BA-0A41B65BD3D3}"/>
              </a:ext>
            </a:extLst>
          </p:cNvPr>
          <p:cNvSpPr>
            <a:spLocks noGrp="1"/>
          </p:cNvSpPr>
          <p:nvPr>
            <p:ph idx="1"/>
          </p:nvPr>
        </p:nvSpPr>
        <p:spPr>
          <a:xfrm>
            <a:off x="460094" y="3301678"/>
            <a:ext cx="5084180" cy="2590800"/>
          </a:xfrm>
          <a:solidFill>
            <a:schemeClr val="bg1">
              <a:alpha val="50000"/>
            </a:schemeClr>
          </a:solidFill>
        </p:spPr>
        <p:txBody>
          <a:bodyPr wrap="none">
            <a:noAutofit/>
          </a:bodyPr>
          <a:lstStyle/>
          <a:p>
            <a:pPr>
              <a:lnSpc>
                <a:spcPts val="3600"/>
              </a:lnSpc>
              <a:spcBef>
                <a:spcPts val="600"/>
              </a:spcBef>
              <a:spcAft>
                <a:spcPts val="0"/>
              </a:spcAft>
              <a:buFont typeface="Wingdings" panose="05000000000000000000" pitchFamily="2" charset="2"/>
              <a:buChar char="§"/>
            </a:pPr>
            <a:r>
              <a:rPr lang="en-GB" sz="2400" dirty="0">
                <a:solidFill>
                  <a:schemeClr val="tx2"/>
                </a:solidFill>
              </a:rPr>
              <a:t>At least monthly at Executive </a:t>
            </a:r>
            <a:br>
              <a:rPr lang="en-GB" sz="2400" dirty="0">
                <a:solidFill>
                  <a:schemeClr val="tx2"/>
                </a:solidFill>
              </a:rPr>
            </a:br>
            <a:r>
              <a:rPr lang="en-GB" sz="2400" dirty="0">
                <a:solidFill>
                  <a:schemeClr val="tx2"/>
                </a:solidFill>
              </a:rPr>
              <a:t>Committee meetings</a:t>
            </a:r>
          </a:p>
          <a:p>
            <a:pPr>
              <a:lnSpc>
                <a:spcPts val="3600"/>
              </a:lnSpc>
              <a:spcBef>
                <a:spcPts val="600"/>
              </a:spcBef>
              <a:spcAft>
                <a:spcPts val="0"/>
              </a:spcAft>
              <a:buFont typeface="Wingdings" panose="05000000000000000000" pitchFamily="2" charset="2"/>
              <a:buChar char="§"/>
            </a:pPr>
            <a:r>
              <a:rPr lang="en-GB" sz="2400" dirty="0">
                <a:solidFill>
                  <a:schemeClr val="tx2"/>
                </a:solidFill>
              </a:rPr>
              <a:t>At club business meetings</a:t>
            </a:r>
          </a:p>
          <a:p>
            <a:pPr>
              <a:lnSpc>
                <a:spcPts val="3600"/>
              </a:lnSpc>
              <a:spcBef>
                <a:spcPts val="600"/>
              </a:spcBef>
              <a:spcAft>
                <a:spcPts val="0"/>
              </a:spcAft>
              <a:buFont typeface="Wingdings" panose="05000000000000000000" pitchFamily="2" charset="2"/>
              <a:buChar char="§"/>
            </a:pPr>
            <a:r>
              <a:rPr lang="en-GB" sz="2400" dirty="0">
                <a:solidFill>
                  <a:schemeClr val="tx2"/>
                </a:solidFill>
              </a:rPr>
              <a:t>Club budget and actuals should </a:t>
            </a:r>
            <a:br>
              <a:rPr lang="en-GB" sz="2400" dirty="0">
                <a:solidFill>
                  <a:schemeClr val="tx2"/>
                </a:solidFill>
              </a:rPr>
            </a:br>
            <a:r>
              <a:rPr lang="en-GB" sz="2400" dirty="0">
                <a:solidFill>
                  <a:schemeClr val="tx2"/>
                </a:solidFill>
              </a:rPr>
              <a:t>always be available upon request</a:t>
            </a:r>
          </a:p>
          <a:p>
            <a:endParaRPr lang="en-GB" sz="3200" dirty="0"/>
          </a:p>
        </p:txBody>
      </p:sp>
    </p:spTree>
    <p:extLst>
      <p:ext uri="{BB962C8B-B14F-4D97-AF65-F5344CB8AC3E}">
        <p14:creationId xmlns:p14="http://schemas.microsoft.com/office/powerpoint/2010/main" val="202258408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392083-A6A4-E9BB-B092-F69FFEB055D2}"/>
              </a:ext>
            </a:extLst>
          </p:cNvPr>
          <p:cNvSpPr>
            <a:spLocks noGrp="1"/>
          </p:cNvSpPr>
          <p:nvPr>
            <p:ph type="title"/>
          </p:nvPr>
        </p:nvSpPr>
        <p:spPr>
          <a:xfrm>
            <a:off x="1180699" y="466023"/>
            <a:ext cx="11484000" cy="645075"/>
          </a:xfrm>
        </p:spPr>
        <p:txBody>
          <a:bodyPr/>
          <a:lstStyle/>
          <a:p>
            <a:r>
              <a:rPr lang="en-GB" dirty="0">
                <a:solidFill>
                  <a:schemeClr val="bg1"/>
                </a:solidFill>
                <a:latin typeface="+mj-lt"/>
              </a:rPr>
              <a:t>Club Bank Account</a:t>
            </a:r>
          </a:p>
        </p:txBody>
      </p:sp>
      <p:sp>
        <p:nvSpPr>
          <p:cNvPr id="2" name="Content Placeholder 1">
            <a:extLst>
              <a:ext uri="{FF2B5EF4-FFF2-40B4-BE49-F238E27FC236}">
                <a16:creationId xmlns:a16="http://schemas.microsoft.com/office/drawing/2014/main" id="{666C9EFB-10D0-9713-A0CE-4351F579B972}"/>
              </a:ext>
            </a:extLst>
          </p:cNvPr>
          <p:cNvSpPr>
            <a:spLocks noGrp="1"/>
          </p:cNvSpPr>
          <p:nvPr>
            <p:ph idx="1"/>
          </p:nvPr>
        </p:nvSpPr>
        <p:spPr>
          <a:xfrm>
            <a:off x="1192732" y="1761423"/>
            <a:ext cx="4145440" cy="4166886"/>
          </a:xfrm>
          <a:solidFill>
            <a:srgbClr val="150300">
              <a:alpha val="60000"/>
            </a:srgbClr>
          </a:solidFill>
        </p:spPr>
        <p:txBody>
          <a:bodyPr>
            <a:noAutofit/>
          </a:bodyPr>
          <a:lstStyle/>
          <a:p>
            <a:pPr marL="336550" indent="-336550">
              <a:lnSpc>
                <a:spcPct val="120000"/>
              </a:lnSpc>
              <a:spcBef>
                <a:spcPts val="0"/>
              </a:spcBef>
              <a:buClr>
                <a:schemeClr val="bg1"/>
              </a:buClr>
              <a:buFont typeface="Wingdings" panose="05000000000000000000" pitchFamily="2" charset="2"/>
              <a:buChar char="§"/>
            </a:pPr>
            <a:r>
              <a:rPr lang="en-GB" kern="1200" dirty="0">
                <a:solidFill>
                  <a:schemeClr val="bg1"/>
                </a:solidFill>
              </a:rPr>
              <a:t>If there is one, the Treasurer must be a signatory on the bank account to make payments as needed</a:t>
            </a:r>
          </a:p>
          <a:p>
            <a:pPr marL="336550" indent="-336550">
              <a:lnSpc>
                <a:spcPct val="120000"/>
              </a:lnSpc>
              <a:spcBef>
                <a:spcPts val="0"/>
              </a:spcBef>
              <a:buClr>
                <a:schemeClr val="bg1"/>
              </a:buClr>
              <a:buFont typeface="Wingdings" panose="05000000000000000000" pitchFamily="2" charset="2"/>
              <a:buChar char="§"/>
            </a:pPr>
            <a:r>
              <a:rPr lang="en-GB" kern="1200" dirty="0">
                <a:solidFill>
                  <a:schemeClr val="bg1"/>
                </a:solidFill>
              </a:rPr>
              <a:t>Having access to a Club Debit Card is recommended</a:t>
            </a:r>
            <a:endParaRPr lang="en-GB" dirty="0">
              <a:solidFill>
                <a:schemeClr val="bg1"/>
              </a:solidFill>
            </a:endParaRPr>
          </a:p>
        </p:txBody>
      </p:sp>
    </p:spTree>
    <p:extLst>
      <p:ext uri="{BB962C8B-B14F-4D97-AF65-F5344CB8AC3E}">
        <p14:creationId xmlns:p14="http://schemas.microsoft.com/office/powerpoint/2010/main" val="18888520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a:extLst>
            <a:ext uri="{FF2B5EF4-FFF2-40B4-BE49-F238E27FC236}">
              <a16:creationId xmlns:a16="http://schemas.microsoft.com/office/drawing/2014/main" id="{88FA6E82-A629-67DF-72AE-8005BE88A4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1721001-193A-E12A-9FE9-E6C2B166CF2F}"/>
              </a:ext>
            </a:extLst>
          </p:cNvPr>
          <p:cNvSpPr>
            <a:spLocks noGrp="1"/>
          </p:cNvSpPr>
          <p:nvPr>
            <p:ph type="title"/>
          </p:nvPr>
        </p:nvSpPr>
        <p:spPr/>
        <p:txBody>
          <a:bodyPr/>
          <a:lstStyle/>
          <a:p>
            <a:r>
              <a:rPr lang="en-GB" dirty="0">
                <a:latin typeface="+mj-lt"/>
              </a:rPr>
              <a:t>Club Bank Account</a:t>
            </a:r>
          </a:p>
        </p:txBody>
      </p:sp>
      <p:sp>
        <p:nvSpPr>
          <p:cNvPr id="5" name="Content Placeholder 4">
            <a:extLst>
              <a:ext uri="{FF2B5EF4-FFF2-40B4-BE49-F238E27FC236}">
                <a16:creationId xmlns:a16="http://schemas.microsoft.com/office/drawing/2014/main" id="{08847106-93D3-79E7-9FB4-7144A2C4C3DB}"/>
              </a:ext>
            </a:extLst>
          </p:cNvPr>
          <p:cNvSpPr>
            <a:spLocks noGrp="1"/>
          </p:cNvSpPr>
          <p:nvPr>
            <p:ph idx="1"/>
          </p:nvPr>
        </p:nvSpPr>
        <p:spPr/>
        <p:txBody>
          <a:bodyPr>
            <a:normAutofit/>
          </a:bodyPr>
          <a:lstStyle/>
          <a:p>
            <a:pPr marL="0" indent="0">
              <a:lnSpc>
                <a:spcPct val="120000"/>
              </a:lnSpc>
              <a:spcBef>
                <a:spcPts val="0"/>
              </a:spcBef>
              <a:buNone/>
            </a:pPr>
            <a:r>
              <a:rPr lang="en-GB" sz="3200" dirty="0">
                <a:latin typeface="+mj-lt"/>
              </a:rPr>
              <a:t>Using a dedicated club bank account is ideal, but if this is not possible, consider some alternatives:</a:t>
            </a:r>
          </a:p>
        </p:txBody>
      </p:sp>
      <p:pic>
        <p:nvPicPr>
          <p:cNvPr id="1026" name="Picture 2" descr="logo de Payoneer">
            <a:extLst>
              <a:ext uri="{FF2B5EF4-FFF2-40B4-BE49-F238E27FC236}">
                <a16:creationId xmlns:a16="http://schemas.microsoft.com/office/drawing/2014/main" id="{DDEE5245-4ED1-10E2-DF52-17BAA04EBD3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2528" b="13873"/>
          <a:stretch/>
        </p:blipFill>
        <p:spPr bwMode="auto">
          <a:xfrm>
            <a:off x="838200" y="3311724"/>
            <a:ext cx="4397099" cy="11529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ogo de PayU">
            <a:extLst>
              <a:ext uri="{FF2B5EF4-FFF2-40B4-BE49-F238E27FC236}">
                <a16:creationId xmlns:a16="http://schemas.microsoft.com/office/drawing/2014/main" id="{D140C96B-09F6-11E6-2F1B-E0DA16C86CD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2049" y="4649515"/>
            <a:ext cx="2487901" cy="12420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0EE0F18-AA09-1CFF-EAAB-95A320F97A4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13192" y="3446275"/>
            <a:ext cx="3303299" cy="883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5072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A56B4E-A6EB-C5BC-6FE5-F00C68E6EA28}"/>
              </a:ext>
            </a:extLst>
          </p:cNvPr>
          <p:cNvSpPr>
            <a:spLocks noGrp="1"/>
          </p:cNvSpPr>
          <p:nvPr>
            <p:ph type="title"/>
          </p:nvPr>
        </p:nvSpPr>
        <p:spPr/>
        <p:txBody>
          <a:bodyPr/>
          <a:lstStyle/>
          <a:p>
            <a:r>
              <a:rPr lang="en-GB" dirty="0">
                <a:solidFill>
                  <a:schemeClr val="tx2"/>
                </a:solidFill>
                <a:latin typeface="+mn-lt"/>
              </a:rPr>
              <a:t>Financial Governance</a:t>
            </a:r>
          </a:p>
        </p:txBody>
      </p:sp>
      <p:sp>
        <p:nvSpPr>
          <p:cNvPr id="5" name="Content Placeholder 4">
            <a:extLst>
              <a:ext uri="{FF2B5EF4-FFF2-40B4-BE49-F238E27FC236}">
                <a16:creationId xmlns:a16="http://schemas.microsoft.com/office/drawing/2014/main" id="{9FDA6209-19D9-FCB8-8801-E1C4E99D9F6A}"/>
              </a:ext>
            </a:extLst>
          </p:cNvPr>
          <p:cNvSpPr>
            <a:spLocks noGrp="1"/>
          </p:cNvSpPr>
          <p:nvPr>
            <p:ph idx="1"/>
          </p:nvPr>
        </p:nvSpPr>
        <p:spPr>
          <a:xfrm>
            <a:off x="304800" y="1905000"/>
            <a:ext cx="5284800" cy="3729844"/>
          </a:xfrm>
          <a:solidFill>
            <a:srgbClr val="EBEFF8">
              <a:alpha val="60000"/>
            </a:srgbClr>
          </a:solidFill>
        </p:spPr>
        <p:txBody>
          <a:bodyPr/>
          <a:lstStyle/>
          <a:p>
            <a:pPr marL="0" indent="0">
              <a:buNone/>
            </a:pPr>
            <a:r>
              <a:rPr lang="en-GB" b="1" i="0" dirty="0">
                <a:solidFill>
                  <a:schemeClr val="tx2"/>
                </a:solidFill>
                <a:effectLst/>
                <a:latin typeface="+mj-lt"/>
              </a:rPr>
              <a:t>Article XI of Club Constitution</a:t>
            </a:r>
          </a:p>
          <a:p>
            <a:pPr marL="0" indent="0">
              <a:spcBef>
                <a:spcPts val="1800"/>
              </a:spcBef>
              <a:buNone/>
            </a:pPr>
            <a:r>
              <a:rPr lang="en-GB" dirty="0">
                <a:solidFill>
                  <a:schemeClr val="tx2"/>
                </a:solidFill>
                <a:latin typeface="+mj-lt"/>
              </a:rPr>
              <a:t>“The use of the funds of this club shall be limited to educational purposes. </a:t>
            </a:r>
          </a:p>
          <a:p>
            <a:pPr marL="0" indent="0">
              <a:spcBef>
                <a:spcPts val="1800"/>
              </a:spcBef>
              <a:buNone/>
            </a:pPr>
            <a:r>
              <a:rPr lang="en-GB" dirty="0">
                <a:solidFill>
                  <a:schemeClr val="tx2"/>
                </a:solidFill>
                <a:latin typeface="+mj-lt"/>
              </a:rPr>
              <a:t>They may not be used for social or political purposes, or for the benefit of any individual.”</a:t>
            </a:r>
          </a:p>
          <a:p>
            <a:pPr marL="0" indent="0">
              <a:buNone/>
            </a:pPr>
            <a:endParaRPr lang="en-GB" b="1" i="1" dirty="0">
              <a:solidFill>
                <a:schemeClr val="tx2"/>
              </a:solidFill>
              <a:latin typeface="+mj-lt"/>
            </a:endParaRPr>
          </a:p>
        </p:txBody>
      </p:sp>
    </p:spTree>
    <p:extLst>
      <p:ext uri="{BB962C8B-B14F-4D97-AF65-F5344CB8AC3E}">
        <p14:creationId xmlns:p14="http://schemas.microsoft.com/office/powerpoint/2010/main" val="32897448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360AAE9-95C0-E830-AAD6-EB81A8B2779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D62516E-AF8F-57E6-D10D-B2C7F73F55A3}"/>
              </a:ext>
            </a:extLst>
          </p:cNvPr>
          <p:cNvSpPr>
            <a:spLocks noGrp="1"/>
          </p:cNvSpPr>
          <p:nvPr>
            <p:ph type="title"/>
          </p:nvPr>
        </p:nvSpPr>
        <p:spPr>
          <a:xfrm>
            <a:off x="6248401" y="457200"/>
            <a:ext cx="5486400" cy="645075"/>
          </a:xfrm>
          <a:solidFill>
            <a:srgbClr val="FFFFF8">
              <a:alpha val="60000"/>
            </a:srgbClr>
          </a:solidFill>
        </p:spPr>
        <p:txBody>
          <a:bodyPr/>
          <a:lstStyle/>
          <a:p>
            <a:r>
              <a:rPr lang="en-GB" dirty="0">
                <a:solidFill>
                  <a:srgbClr val="004165"/>
                </a:solidFill>
                <a:latin typeface="+mj-lt"/>
              </a:rPr>
              <a:t>Uses of Club Funds</a:t>
            </a:r>
          </a:p>
        </p:txBody>
      </p:sp>
      <p:sp>
        <p:nvSpPr>
          <p:cNvPr id="5" name="Content Placeholder 4">
            <a:extLst>
              <a:ext uri="{FF2B5EF4-FFF2-40B4-BE49-F238E27FC236}">
                <a16:creationId xmlns:a16="http://schemas.microsoft.com/office/drawing/2014/main" id="{4EC50264-6E99-BDC9-FE8E-925F28DBFF25}"/>
              </a:ext>
            </a:extLst>
          </p:cNvPr>
          <p:cNvSpPr>
            <a:spLocks noGrp="1"/>
          </p:cNvSpPr>
          <p:nvPr>
            <p:ph idx="1"/>
          </p:nvPr>
        </p:nvSpPr>
        <p:spPr>
          <a:xfrm>
            <a:off x="6248400" y="2477947"/>
            <a:ext cx="5537956" cy="3529314"/>
          </a:xfrm>
          <a:solidFill>
            <a:srgbClr val="000000">
              <a:alpha val="60000"/>
            </a:srgbClr>
          </a:solidFill>
        </p:spPr>
        <p:txBody>
          <a:bodyPr>
            <a:normAutofit/>
          </a:bodyPr>
          <a:lstStyle/>
          <a:p>
            <a:pPr marL="0" indent="0">
              <a:buNone/>
            </a:pPr>
            <a:r>
              <a:rPr lang="en-GB" sz="3200" b="1" dirty="0">
                <a:solidFill>
                  <a:schemeClr val="bg1"/>
                </a:solidFill>
                <a:latin typeface="+mj-lt"/>
              </a:rPr>
              <a:t>Authorized uses</a:t>
            </a:r>
          </a:p>
          <a:p>
            <a:pPr marL="349250" indent="-349250">
              <a:buClr>
                <a:schemeClr val="bg1"/>
              </a:buClr>
              <a:buFont typeface="Wingdings" panose="05000000000000000000" pitchFamily="2" charset="2"/>
              <a:buChar char="§"/>
            </a:pPr>
            <a:r>
              <a:rPr lang="en-GB" sz="2400" dirty="0">
                <a:solidFill>
                  <a:schemeClr val="bg1"/>
                </a:solidFill>
                <a:latin typeface="+mj-lt"/>
              </a:rPr>
              <a:t>Educational and administrative materials for the club and members</a:t>
            </a:r>
          </a:p>
          <a:p>
            <a:pPr marL="349250" indent="-349250">
              <a:buClr>
                <a:schemeClr val="bg1"/>
              </a:buClr>
              <a:buFont typeface="Wingdings" panose="05000000000000000000" pitchFamily="2" charset="2"/>
              <a:buChar char="§"/>
            </a:pPr>
            <a:r>
              <a:rPr lang="en-GB" sz="2400" dirty="0">
                <a:solidFill>
                  <a:schemeClr val="bg1"/>
                </a:solidFill>
                <a:latin typeface="+mj-lt"/>
              </a:rPr>
              <a:t>Equipment for the club</a:t>
            </a:r>
          </a:p>
          <a:p>
            <a:pPr marL="349250" indent="-349250">
              <a:buClr>
                <a:schemeClr val="bg1"/>
              </a:buClr>
              <a:buFont typeface="Wingdings" panose="05000000000000000000" pitchFamily="2" charset="2"/>
              <a:buChar char="§"/>
            </a:pPr>
            <a:r>
              <a:rPr lang="en-GB" sz="2400" dirty="0">
                <a:solidFill>
                  <a:schemeClr val="bg1"/>
                </a:solidFill>
                <a:latin typeface="+mj-lt"/>
              </a:rPr>
              <a:t>Meeting venue rental</a:t>
            </a:r>
          </a:p>
          <a:p>
            <a:pPr marL="349250" indent="-349250">
              <a:buClr>
                <a:schemeClr val="bg1"/>
              </a:buClr>
              <a:buFont typeface="Wingdings" panose="05000000000000000000" pitchFamily="2" charset="2"/>
              <a:buChar char="§"/>
            </a:pPr>
            <a:r>
              <a:rPr lang="en-GB" sz="2400" dirty="0">
                <a:solidFill>
                  <a:schemeClr val="bg1"/>
                </a:solidFill>
                <a:latin typeface="+mj-lt"/>
              </a:rPr>
              <a:t>Refreshments at meetings (approved by the club)</a:t>
            </a:r>
          </a:p>
          <a:p>
            <a:pPr marL="349250" indent="-349250">
              <a:buClr>
                <a:schemeClr val="bg1"/>
              </a:buClr>
              <a:buFont typeface="Wingdings" panose="05000000000000000000" pitchFamily="2" charset="2"/>
              <a:buChar char="§"/>
            </a:pPr>
            <a:r>
              <a:rPr lang="en-GB" sz="2400" dirty="0">
                <a:solidFill>
                  <a:schemeClr val="bg1"/>
                </a:solidFill>
                <a:latin typeface="+mj-lt"/>
              </a:rPr>
              <a:t>Donations to the Smedley fund</a:t>
            </a:r>
          </a:p>
          <a:p>
            <a:pPr marL="0" indent="0">
              <a:buNone/>
            </a:pPr>
            <a:endParaRPr lang="en-GB" dirty="0">
              <a:solidFill>
                <a:schemeClr val="bg1"/>
              </a:solidFill>
              <a:latin typeface="+mj-lt"/>
            </a:endParaRPr>
          </a:p>
        </p:txBody>
      </p:sp>
    </p:spTree>
    <p:extLst>
      <p:ext uri="{BB962C8B-B14F-4D97-AF65-F5344CB8AC3E}">
        <p14:creationId xmlns:p14="http://schemas.microsoft.com/office/powerpoint/2010/main" val="422036582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D50989-BF0A-4092-6BFE-FAEC360AE5D8}"/>
              </a:ext>
            </a:extLst>
          </p:cNvPr>
          <p:cNvSpPr txBox="1">
            <a:spLocks/>
          </p:cNvSpPr>
          <p:nvPr/>
        </p:nvSpPr>
        <p:spPr>
          <a:xfrm>
            <a:off x="1524000" y="2860467"/>
            <a:ext cx="9144000" cy="1502229"/>
          </a:xfrm>
          <a:prstGeom prst="rect">
            <a:avLst/>
          </a:prstGeom>
        </p:spPr>
        <p:txBody>
          <a:bodyPr>
            <a:normAutofit/>
          </a:bodyPr>
          <a:lstStyle>
            <a:lvl1pPr algn="ctr" rtl="0" eaLnBrk="1" fontAlgn="base" hangingPunct="1">
              <a:spcBef>
                <a:spcPct val="0"/>
              </a:spcBef>
              <a:spcAft>
                <a:spcPct val="0"/>
              </a:spcAft>
              <a:defRPr sz="4000" b="1" i="0">
                <a:solidFill>
                  <a:srgbClr val="FFF0A0"/>
                </a:solidFill>
                <a:latin typeface="Arial" panose="020B0604020202020204" pitchFamily="34" charset="0"/>
                <a:ea typeface="Arial" panose="020B0604020202020204" pitchFamily="34" charset="0"/>
                <a:cs typeface="Arial" panose="020B0604020202020204" pitchFamily="34"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4400" kern="0" dirty="0"/>
              <a:t>Treasurer</a:t>
            </a:r>
          </a:p>
          <a:p>
            <a:r>
              <a:rPr lang="en-US" sz="3600" kern="0" dirty="0"/>
              <a:t>Club Officer Training (COT)</a:t>
            </a:r>
            <a:endParaRPr lang="en-GB" sz="3600" kern="0" dirty="0"/>
          </a:p>
        </p:txBody>
      </p:sp>
      <p:sp>
        <p:nvSpPr>
          <p:cNvPr id="5" name="Subtitle 2">
            <a:extLst>
              <a:ext uri="{FF2B5EF4-FFF2-40B4-BE49-F238E27FC236}">
                <a16:creationId xmlns:a16="http://schemas.microsoft.com/office/drawing/2014/main" id="{3C3E648B-53BF-2462-DB40-F97144662B36}"/>
              </a:ext>
            </a:extLst>
          </p:cNvPr>
          <p:cNvSpPr txBox="1">
            <a:spLocks/>
          </p:cNvSpPr>
          <p:nvPr/>
        </p:nvSpPr>
        <p:spPr>
          <a:xfrm>
            <a:off x="1524000" y="4419600"/>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solidFill>
                  <a:schemeClr val="bg1"/>
                </a:solidFill>
              </a:rPr>
              <a:t>Round 1: New Year Training</a:t>
            </a:r>
          </a:p>
        </p:txBody>
      </p:sp>
    </p:spTree>
    <p:extLst>
      <p:ext uri="{BB962C8B-B14F-4D97-AF65-F5344CB8AC3E}">
        <p14:creationId xmlns:p14="http://schemas.microsoft.com/office/powerpoint/2010/main" val="14684687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DF736C-459F-BC50-6DD1-9FCC9DA9CA4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957B3EE-CDD4-53DA-7AFF-4E69898370A3}"/>
              </a:ext>
            </a:extLst>
          </p:cNvPr>
          <p:cNvSpPr>
            <a:spLocks noGrp="1"/>
          </p:cNvSpPr>
          <p:nvPr>
            <p:ph type="title"/>
          </p:nvPr>
        </p:nvSpPr>
        <p:spPr>
          <a:xfrm>
            <a:off x="458805" y="745156"/>
            <a:ext cx="7751544" cy="645075"/>
          </a:xfrm>
        </p:spPr>
        <p:txBody>
          <a:bodyPr/>
          <a:lstStyle/>
          <a:p>
            <a:r>
              <a:rPr lang="en-GB" dirty="0">
                <a:solidFill>
                  <a:schemeClr val="bg1"/>
                </a:solidFill>
                <a:latin typeface="+mj-lt"/>
              </a:rPr>
              <a:t>Uses of Club Funds</a:t>
            </a:r>
          </a:p>
        </p:txBody>
      </p:sp>
      <p:sp>
        <p:nvSpPr>
          <p:cNvPr id="5" name="Content Placeholder 4">
            <a:extLst>
              <a:ext uri="{FF2B5EF4-FFF2-40B4-BE49-F238E27FC236}">
                <a16:creationId xmlns:a16="http://schemas.microsoft.com/office/drawing/2014/main" id="{EA306CAD-A08B-0DFF-AA7B-4ACD28A71AE3}"/>
              </a:ext>
            </a:extLst>
          </p:cNvPr>
          <p:cNvSpPr>
            <a:spLocks noGrp="1"/>
          </p:cNvSpPr>
          <p:nvPr>
            <p:ph idx="1"/>
          </p:nvPr>
        </p:nvSpPr>
        <p:spPr>
          <a:xfrm>
            <a:off x="458805" y="2116756"/>
            <a:ext cx="4741433" cy="2956367"/>
          </a:xfrm>
        </p:spPr>
        <p:txBody>
          <a:bodyPr>
            <a:normAutofit/>
          </a:bodyPr>
          <a:lstStyle/>
          <a:p>
            <a:pPr marL="0" indent="0">
              <a:buNone/>
            </a:pPr>
            <a:r>
              <a:rPr lang="en-GB" sz="3200" b="1" i="0" dirty="0" err="1">
                <a:solidFill>
                  <a:schemeClr val="bg1"/>
                </a:solidFill>
                <a:effectLst/>
                <a:latin typeface="+mj-lt"/>
              </a:rPr>
              <a:t>UNauthorized</a:t>
            </a:r>
            <a:r>
              <a:rPr lang="en-GB" sz="3200" b="1" i="0" dirty="0">
                <a:solidFill>
                  <a:schemeClr val="bg1"/>
                </a:solidFill>
                <a:effectLst/>
                <a:latin typeface="+mj-lt"/>
              </a:rPr>
              <a:t> uses</a:t>
            </a:r>
          </a:p>
          <a:p>
            <a:pPr marL="349250" indent="-349250">
              <a:buClr>
                <a:srgbClr val="F2F2F2"/>
              </a:buClr>
              <a:buFont typeface="Wingdings" panose="05000000000000000000" pitchFamily="2" charset="2"/>
              <a:buChar char="§"/>
            </a:pPr>
            <a:r>
              <a:rPr lang="en-GB" sz="2400" dirty="0">
                <a:solidFill>
                  <a:schemeClr val="bg1"/>
                </a:solidFill>
                <a:latin typeface="+mj-lt"/>
              </a:rPr>
              <a:t>Membership fees</a:t>
            </a:r>
          </a:p>
          <a:p>
            <a:pPr marL="349250" indent="-349250">
              <a:buClr>
                <a:srgbClr val="F2F2F2"/>
              </a:buClr>
              <a:buFont typeface="Wingdings" panose="05000000000000000000" pitchFamily="2" charset="2"/>
              <a:buChar char="§"/>
            </a:pPr>
            <a:r>
              <a:rPr lang="en-GB" sz="2400" dirty="0">
                <a:solidFill>
                  <a:schemeClr val="bg1"/>
                </a:solidFill>
                <a:latin typeface="+mj-lt"/>
              </a:rPr>
              <a:t>Pathways paths for members</a:t>
            </a:r>
          </a:p>
          <a:p>
            <a:pPr marL="349250" indent="-349250">
              <a:buClr>
                <a:srgbClr val="F2F2F2"/>
              </a:buClr>
              <a:buFont typeface="Wingdings" panose="05000000000000000000" pitchFamily="2" charset="2"/>
              <a:buChar char="§"/>
            </a:pPr>
            <a:r>
              <a:rPr lang="en-GB" sz="2400" dirty="0">
                <a:solidFill>
                  <a:schemeClr val="bg1"/>
                </a:solidFill>
                <a:latin typeface="+mj-lt"/>
              </a:rPr>
              <a:t>Parties and social events</a:t>
            </a:r>
          </a:p>
          <a:p>
            <a:pPr marL="349250" indent="-349250">
              <a:buClr>
                <a:srgbClr val="F2F2F2"/>
              </a:buClr>
              <a:buFont typeface="Wingdings" panose="05000000000000000000" pitchFamily="2" charset="2"/>
              <a:buChar char="§"/>
            </a:pPr>
            <a:r>
              <a:rPr lang="en-GB" sz="2400" dirty="0">
                <a:solidFill>
                  <a:schemeClr val="bg1"/>
                </a:solidFill>
                <a:latin typeface="+mj-lt"/>
              </a:rPr>
              <a:t>Scholarships</a:t>
            </a:r>
          </a:p>
          <a:p>
            <a:pPr marL="349250" indent="-349250">
              <a:buClr>
                <a:srgbClr val="F2F2F2"/>
              </a:buClr>
              <a:buFont typeface="Wingdings" panose="05000000000000000000" pitchFamily="2" charset="2"/>
              <a:buChar char="§"/>
            </a:pPr>
            <a:r>
              <a:rPr lang="en-GB" sz="2400" dirty="0">
                <a:solidFill>
                  <a:schemeClr val="bg1"/>
                </a:solidFill>
                <a:latin typeface="+mj-lt"/>
              </a:rPr>
              <a:t>Donations of money or goods</a:t>
            </a:r>
          </a:p>
        </p:txBody>
      </p:sp>
    </p:spTree>
    <p:extLst>
      <p:ext uri="{BB962C8B-B14F-4D97-AF65-F5344CB8AC3E}">
        <p14:creationId xmlns:p14="http://schemas.microsoft.com/office/powerpoint/2010/main" val="41022196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384859F-05E1-9605-65A4-22A82420ED10}"/>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161F6819-46FA-5F0E-A935-5BB8AB2B89A7}"/>
              </a:ext>
            </a:extLst>
          </p:cNvPr>
          <p:cNvSpPr>
            <a:spLocks noGrp="1"/>
          </p:cNvSpPr>
          <p:nvPr>
            <p:ph type="title"/>
          </p:nvPr>
        </p:nvSpPr>
        <p:spPr>
          <a:xfrm>
            <a:off x="5838195" y="613234"/>
            <a:ext cx="5909841" cy="685800"/>
          </a:xfrm>
          <a:solidFill>
            <a:srgbClr val="000006">
              <a:alpha val="30000"/>
            </a:srgbClr>
          </a:solidFill>
        </p:spPr>
        <p:txBody>
          <a:bodyPr anchor="ctr">
            <a:noAutofit/>
          </a:bodyPr>
          <a:lstStyle/>
          <a:p>
            <a:pPr algn="l"/>
            <a:r>
              <a:rPr lang="en-GB" sz="4000" dirty="0">
                <a:solidFill>
                  <a:schemeClr val="bg1"/>
                </a:solidFill>
              </a:rPr>
              <a:t>Creating a Club Budget</a:t>
            </a:r>
            <a:endParaRPr lang="en-US" sz="4000" dirty="0">
              <a:solidFill>
                <a:schemeClr val="bg1"/>
              </a:solidFill>
            </a:endParaRPr>
          </a:p>
        </p:txBody>
      </p:sp>
      <p:sp>
        <p:nvSpPr>
          <p:cNvPr id="2" name="Content Placeholder 5">
            <a:extLst>
              <a:ext uri="{FF2B5EF4-FFF2-40B4-BE49-F238E27FC236}">
                <a16:creationId xmlns:a16="http://schemas.microsoft.com/office/drawing/2014/main" id="{76D4783D-8862-A5C4-FA16-66FE86D136B0}"/>
              </a:ext>
            </a:extLst>
          </p:cNvPr>
          <p:cNvSpPr txBox="1">
            <a:spLocks/>
          </p:cNvSpPr>
          <p:nvPr/>
        </p:nvSpPr>
        <p:spPr>
          <a:xfrm>
            <a:off x="7762240" y="5127284"/>
            <a:ext cx="4429760" cy="1117482"/>
          </a:xfrm>
          <a:prstGeom prst="rect">
            <a:avLst/>
          </a:prstGeom>
          <a:solidFill>
            <a:srgbClr val="004165"/>
          </a:solidFill>
        </p:spPr>
        <p:txBody>
          <a:bodyPr>
            <a:noAutofit/>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Font typeface="ArialUnicodeMS" charset="0"/>
              <a:buNone/>
            </a:pPr>
            <a:r>
              <a:rPr lang="en-GB" sz="3200" kern="0" dirty="0">
                <a:solidFill>
                  <a:schemeClr val="bg1"/>
                </a:solidFill>
                <a:latin typeface="+mn-lt"/>
              </a:rPr>
              <a:t>Must be created at the start of every year</a:t>
            </a:r>
          </a:p>
        </p:txBody>
      </p:sp>
    </p:spTree>
    <p:extLst>
      <p:ext uri="{BB962C8B-B14F-4D97-AF65-F5344CB8AC3E}">
        <p14:creationId xmlns:p14="http://schemas.microsoft.com/office/powerpoint/2010/main" val="275980135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3DB9CF-2340-E8F7-83D1-881B005A3A36}"/>
              </a:ext>
            </a:extLst>
          </p:cNvPr>
          <p:cNvSpPr>
            <a:spLocks noGrp="1"/>
          </p:cNvSpPr>
          <p:nvPr>
            <p:ph type="title"/>
          </p:nvPr>
        </p:nvSpPr>
        <p:spPr/>
        <p:txBody>
          <a:bodyPr/>
          <a:lstStyle/>
          <a:p>
            <a:r>
              <a:rPr lang="en-GB" dirty="0">
                <a:latin typeface="+mn-lt"/>
              </a:rPr>
              <a:t>Financial Planning Considerations </a:t>
            </a:r>
          </a:p>
        </p:txBody>
      </p:sp>
      <p:sp>
        <p:nvSpPr>
          <p:cNvPr id="6" name="Content Placeholder 5">
            <a:extLst>
              <a:ext uri="{FF2B5EF4-FFF2-40B4-BE49-F238E27FC236}">
                <a16:creationId xmlns:a16="http://schemas.microsoft.com/office/drawing/2014/main" id="{BE058714-BAA6-566D-51C5-7E22178FD25F}"/>
              </a:ext>
            </a:extLst>
          </p:cNvPr>
          <p:cNvSpPr>
            <a:spLocks noGrp="1"/>
          </p:cNvSpPr>
          <p:nvPr>
            <p:ph idx="1"/>
          </p:nvPr>
        </p:nvSpPr>
        <p:spPr>
          <a:xfrm>
            <a:off x="250800" y="1524000"/>
            <a:ext cx="9121800" cy="4263244"/>
          </a:xfrm>
        </p:spPr>
        <p:txBody>
          <a:bodyPr anchor="ctr">
            <a:noAutofit/>
          </a:bodyPr>
          <a:lstStyle/>
          <a:p>
            <a:pPr>
              <a:spcBef>
                <a:spcPts val="1200"/>
              </a:spcBef>
              <a:spcAft>
                <a:spcPts val="1200"/>
              </a:spcAft>
              <a:buFont typeface="Wingdings" panose="05000000000000000000" pitchFamily="2" charset="2"/>
              <a:buChar char="§"/>
            </a:pPr>
            <a:r>
              <a:rPr lang="en-GB" dirty="0">
                <a:latin typeface="+mn-lt"/>
              </a:rPr>
              <a:t>How much money does your club currently have?</a:t>
            </a:r>
          </a:p>
          <a:p>
            <a:pPr>
              <a:spcBef>
                <a:spcPts val="1200"/>
              </a:spcBef>
              <a:spcAft>
                <a:spcPts val="1200"/>
              </a:spcAft>
              <a:buFont typeface="Wingdings" panose="05000000000000000000" pitchFamily="2" charset="2"/>
              <a:buChar char="§"/>
            </a:pPr>
            <a:r>
              <a:rPr lang="en-GB" dirty="0">
                <a:latin typeface="+mn-lt"/>
              </a:rPr>
              <a:t>How will you determine your club budget for the year?</a:t>
            </a:r>
          </a:p>
          <a:p>
            <a:pPr>
              <a:spcBef>
                <a:spcPts val="1200"/>
              </a:spcBef>
              <a:spcAft>
                <a:spcPts val="1200"/>
              </a:spcAft>
              <a:buFont typeface="Wingdings" panose="05000000000000000000" pitchFamily="2" charset="2"/>
              <a:buChar char="§"/>
            </a:pPr>
            <a:r>
              <a:rPr lang="en-GB" dirty="0">
                <a:latin typeface="+mn-lt"/>
              </a:rPr>
              <a:t>What are your monthly revenues and expenses?</a:t>
            </a:r>
          </a:p>
          <a:p>
            <a:pPr>
              <a:spcBef>
                <a:spcPts val="1200"/>
              </a:spcBef>
              <a:spcAft>
                <a:spcPts val="1200"/>
              </a:spcAft>
              <a:buFont typeface="Wingdings" panose="05000000000000000000" pitchFamily="2" charset="2"/>
              <a:buChar char="§"/>
            </a:pPr>
            <a:r>
              <a:rPr lang="en-GB" dirty="0">
                <a:latin typeface="+mn-lt"/>
              </a:rPr>
              <a:t>What percentage of membership growth/retention do you expect this year?</a:t>
            </a:r>
          </a:p>
          <a:p>
            <a:pPr>
              <a:spcBef>
                <a:spcPts val="1200"/>
              </a:spcBef>
              <a:spcAft>
                <a:spcPts val="1200"/>
              </a:spcAft>
              <a:buFont typeface="Wingdings" panose="05000000000000000000" pitchFamily="2" charset="2"/>
              <a:buChar char="§"/>
            </a:pPr>
            <a:r>
              <a:rPr lang="en-GB" dirty="0">
                <a:latin typeface="+mn-lt"/>
              </a:rPr>
              <a:t>What other expenses and/or price increases should you consider?</a:t>
            </a:r>
          </a:p>
        </p:txBody>
      </p:sp>
      <p:sp>
        <p:nvSpPr>
          <p:cNvPr id="4" name="Rectangle 3">
            <a:extLst>
              <a:ext uri="{FF2B5EF4-FFF2-40B4-BE49-F238E27FC236}">
                <a16:creationId xmlns:a16="http://schemas.microsoft.com/office/drawing/2014/main" id="{D79A8276-C35B-3EAB-5F21-DD66C2B00136}"/>
              </a:ext>
            </a:extLst>
          </p:cNvPr>
          <p:cNvSpPr/>
          <p:nvPr/>
        </p:nvSpPr>
        <p:spPr>
          <a:xfrm>
            <a:off x="8229601" y="6398570"/>
            <a:ext cx="3608400" cy="276999"/>
          </a:xfrm>
          <a:prstGeom prst="rect">
            <a:avLst/>
          </a:prstGeom>
        </p:spPr>
        <p:txBody>
          <a:bodyPr wrap="square">
            <a:spAutoFit/>
          </a:bodyPr>
          <a:lstStyle/>
          <a:p>
            <a:pPr algn="r"/>
            <a:r>
              <a:rPr lang="en-GB" sz="1200" b="0" i="0" dirty="0">
                <a:solidFill>
                  <a:schemeClr val="bg1"/>
                </a:solidFill>
                <a:effectLst/>
                <a:latin typeface="Myriad Pro" panose="020B0503030403020204" pitchFamily="34" charset="0"/>
              </a:rPr>
              <a:t>Photo by AdobeStock</a:t>
            </a:r>
            <a:endParaRPr lang="en-GB" sz="1200" dirty="0">
              <a:solidFill>
                <a:schemeClr val="bg1"/>
              </a:solidFill>
              <a:latin typeface="Myriad Pro" panose="020B0503030403020204" pitchFamily="34" charset="0"/>
            </a:endParaRPr>
          </a:p>
        </p:txBody>
      </p:sp>
    </p:spTree>
    <p:extLst>
      <p:ext uri="{BB962C8B-B14F-4D97-AF65-F5344CB8AC3E}">
        <p14:creationId xmlns:p14="http://schemas.microsoft.com/office/powerpoint/2010/main" val="17695900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F54F3E-04C4-8CF5-2356-98230CF59138}"/>
            </a:ext>
          </a:extLst>
        </p:cNvPr>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11FE55B-7364-0ACE-8030-A4FC83116E85}"/>
              </a:ext>
            </a:extLst>
          </p:cNvPr>
          <p:cNvSpPr>
            <a:spLocks noGrp="1"/>
          </p:cNvSpPr>
          <p:nvPr>
            <p:ph idx="1"/>
          </p:nvPr>
        </p:nvSpPr>
        <p:spPr>
          <a:xfrm>
            <a:off x="353999" y="533400"/>
            <a:ext cx="7066303" cy="5068614"/>
          </a:xfrm>
          <a:solidFill>
            <a:schemeClr val="tx2">
              <a:alpha val="30000"/>
            </a:schemeClr>
          </a:solidFill>
        </p:spPr>
        <p:txBody>
          <a:bodyPr vert="horz" lIns="91440" tIns="45720" rIns="91440" bIns="45720" rtlCol="0" anchor="t">
            <a:noAutofit/>
          </a:bodyPr>
          <a:lstStyle/>
          <a:p>
            <a:pPr marL="662" indent="0">
              <a:lnSpc>
                <a:spcPct val="120000"/>
              </a:lnSpc>
              <a:spcBef>
                <a:spcPts val="0"/>
              </a:spcBef>
              <a:spcAft>
                <a:spcPts val="0"/>
              </a:spcAft>
              <a:buClr>
                <a:schemeClr val="bg1"/>
              </a:buClr>
              <a:buNone/>
            </a:pPr>
            <a:r>
              <a:rPr lang="en-GB" sz="3600" b="1" dirty="0">
                <a:solidFill>
                  <a:schemeClr val="bg1"/>
                </a:solidFill>
                <a:latin typeface="+mj-lt"/>
              </a:rPr>
              <a:t>Key Budgeting Principles</a:t>
            </a:r>
          </a:p>
          <a:p>
            <a:pPr marL="662" indent="0">
              <a:lnSpc>
                <a:spcPct val="120000"/>
              </a:lnSpc>
              <a:spcBef>
                <a:spcPts val="0"/>
              </a:spcBef>
              <a:spcAft>
                <a:spcPts val="0"/>
              </a:spcAft>
              <a:buClr>
                <a:schemeClr val="bg1"/>
              </a:buClr>
              <a:buNone/>
            </a:pPr>
            <a:endParaRPr lang="en-GB" sz="3600" b="1" dirty="0">
              <a:solidFill>
                <a:schemeClr val="bg1"/>
              </a:solidFill>
              <a:latin typeface="+mj-lt"/>
            </a:endParaRPr>
          </a:p>
          <a:p>
            <a:pPr marL="288000">
              <a:lnSpc>
                <a:spcPct val="120000"/>
              </a:lnSpc>
              <a:spcBef>
                <a:spcPts val="0"/>
              </a:spcBef>
              <a:spcAft>
                <a:spcPts val="0"/>
              </a:spcAft>
              <a:buClr>
                <a:schemeClr val="bg1"/>
              </a:buClr>
              <a:buFont typeface="Wingdings" panose="05000000000000000000" pitchFamily="2" charset="2"/>
              <a:buChar char="§"/>
            </a:pPr>
            <a:r>
              <a:rPr lang="en-GB" dirty="0">
                <a:solidFill>
                  <a:schemeClr val="bg1"/>
                </a:solidFill>
                <a:latin typeface="+mj-lt"/>
              </a:rPr>
              <a:t>Generate your actuals from an auditable year-end ledger (yearly audit needed)</a:t>
            </a:r>
          </a:p>
          <a:p>
            <a:pPr marL="288000">
              <a:lnSpc>
                <a:spcPct val="120000"/>
              </a:lnSpc>
              <a:spcBef>
                <a:spcPts val="0"/>
              </a:spcBef>
              <a:spcAft>
                <a:spcPts val="0"/>
              </a:spcAft>
              <a:buClr>
                <a:schemeClr val="bg1"/>
              </a:buClr>
              <a:buFont typeface="Wingdings" panose="05000000000000000000" pitchFamily="2" charset="2"/>
              <a:buChar char="§"/>
            </a:pPr>
            <a:r>
              <a:rPr lang="en-GB" dirty="0">
                <a:solidFill>
                  <a:schemeClr val="bg1"/>
                </a:solidFill>
                <a:latin typeface="+mj-lt"/>
              </a:rPr>
              <a:t>Know your break-even point &amp; how much money you have in the bank</a:t>
            </a:r>
          </a:p>
          <a:p>
            <a:pPr marL="288000">
              <a:lnSpc>
                <a:spcPct val="120000"/>
              </a:lnSpc>
              <a:spcBef>
                <a:spcPts val="0"/>
              </a:spcBef>
              <a:spcAft>
                <a:spcPts val="0"/>
              </a:spcAft>
              <a:buClr>
                <a:schemeClr val="bg1"/>
              </a:buClr>
              <a:buFont typeface="Wingdings" panose="05000000000000000000" pitchFamily="2" charset="2"/>
              <a:buChar char="§"/>
            </a:pPr>
            <a:r>
              <a:rPr lang="en-GB" dirty="0">
                <a:solidFill>
                  <a:schemeClr val="bg1"/>
                </a:solidFill>
                <a:latin typeface="+mj-lt"/>
              </a:rPr>
              <a:t>Check if your club fees are sufficient</a:t>
            </a:r>
          </a:p>
          <a:p>
            <a:pPr marL="288000">
              <a:lnSpc>
                <a:spcPct val="120000"/>
              </a:lnSpc>
              <a:spcBef>
                <a:spcPts val="0"/>
              </a:spcBef>
              <a:spcAft>
                <a:spcPts val="0"/>
              </a:spcAft>
              <a:buClr>
                <a:schemeClr val="bg1"/>
              </a:buClr>
              <a:buFont typeface="Wingdings" panose="05000000000000000000" pitchFamily="2" charset="2"/>
              <a:buChar char="§"/>
            </a:pPr>
            <a:r>
              <a:rPr lang="en-GB" dirty="0">
                <a:solidFill>
                  <a:schemeClr val="bg1"/>
                </a:solidFill>
                <a:latin typeface="+mj-lt"/>
              </a:rPr>
              <a:t>Consider membership growth &amp; retention</a:t>
            </a:r>
          </a:p>
          <a:p>
            <a:pPr marL="288000">
              <a:lnSpc>
                <a:spcPct val="120000"/>
              </a:lnSpc>
              <a:spcBef>
                <a:spcPts val="0"/>
              </a:spcBef>
              <a:spcAft>
                <a:spcPts val="0"/>
              </a:spcAft>
              <a:buClr>
                <a:schemeClr val="bg1"/>
              </a:buClr>
              <a:buFont typeface="Wingdings" panose="05000000000000000000" pitchFamily="2" charset="2"/>
              <a:buChar char="§"/>
            </a:pPr>
            <a:r>
              <a:rPr lang="en-GB" dirty="0">
                <a:solidFill>
                  <a:schemeClr val="bg1"/>
                </a:solidFill>
                <a:latin typeface="+mj-lt"/>
              </a:rPr>
              <a:t>Be conservative with any expenses</a:t>
            </a:r>
          </a:p>
        </p:txBody>
      </p:sp>
    </p:spTree>
    <p:extLst>
      <p:ext uri="{BB962C8B-B14F-4D97-AF65-F5344CB8AC3E}">
        <p14:creationId xmlns:p14="http://schemas.microsoft.com/office/powerpoint/2010/main" val="30886804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A32CA24-0DFC-6070-CCC5-BB626F5E0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018C5C-4236-D55B-55D1-EFB5FA0838AA}"/>
              </a:ext>
            </a:extLst>
          </p:cNvPr>
          <p:cNvSpPr>
            <a:spLocks noGrp="1"/>
          </p:cNvSpPr>
          <p:nvPr>
            <p:ph type="title"/>
          </p:nvPr>
        </p:nvSpPr>
        <p:spPr>
          <a:xfrm>
            <a:off x="7682078" y="287748"/>
            <a:ext cx="4024132" cy="1700514"/>
          </a:xfrm>
        </p:spPr>
        <p:txBody>
          <a:bodyPr wrap="square"/>
          <a:lstStyle/>
          <a:p>
            <a:r>
              <a:rPr lang="en-GB" sz="3600" dirty="0">
                <a:solidFill>
                  <a:schemeClr val="tx2"/>
                </a:solidFill>
              </a:rPr>
              <a:t>How to calculate your monthly membership fees</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436B492F-8151-1FCD-AB52-E92DA9B1DCB5}"/>
                  </a:ext>
                </a:extLst>
              </p:cNvPr>
              <p:cNvSpPr txBox="1">
                <a:spLocks/>
              </p:cNvSpPr>
              <p:nvPr/>
            </p:nvSpPr>
            <p:spPr>
              <a:xfrm>
                <a:off x="4866" y="4692472"/>
                <a:ext cx="12187133" cy="1122743"/>
              </a:xfrm>
              <a:prstGeom prst="rect">
                <a:avLst/>
              </a:prstGeom>
              <a:solidFill>
                <a:srgbClr val="F7F6FB">
                  <a:alpha val="69804"/>
                </a:srgbClr>
              </a:solidFill>
            </p:spPr>
            <p:txBody>
              <a:bodyPr vert="horz" lIns="91440" tIns="45720" rIns="91440" bIns="45720" rtlCol="0" anchor="ctr">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800">
                    <a:solidFill>
                      <a:schemeClr val="tx2">
                        <a:lumMod val="65000"/>
                        <a:lumOff val="35000"/>
                      </a:schemeClr>
                    </a:solidFill>
                    <a:latin typeface="+mn-lt"/>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n-lt"/>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n-lt"/>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n-lt"/>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ctr" defTabSz="914400" rtl="0" eaLnBrk="1" fontAlgn="base" latinLnBrk="0" hangingPunct="1">
                  <a:lnSpc>
                    <a:spcPct val="100000"/>
                  </a:lnSpc>
                  <a:spcBef>
                    <a:spcPct val="20000"/>
                  </a:spcBef>
                  <a:spcAft>
                    <a:spcPct val="0"/>
                  </a:spcAft>
                  <a:buClr>
                    <a:srgbClr val="800000"/>
                  </a:buClr>
                  <a:buSzPct val="100000"/>
                  <a:buFont typeface="ArialUnicodeMS" charset="0"/>
                  <a:buNone/>
                  <a:tabLst/>
                  <a:defRPr/>
                </a:pPr>
                <a14:m>
                  <m:oMath xmlns:m="http://schemas.openxmlformats.org/officeDocument/2006/math">
                    <m:d>
                      <m:d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dPr>
                      <m:e>
                        <m:f>
                          <m:f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fPr>
                          <m:num>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𝑴𝒐𝒏𝒕𝒉𝒍𝒚</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𝒄𝒍𝒖𝒃</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𝒄𝒐𝒔𝒕𝒔</m:t>
                            </m:r>
                          </m:num>
                          <m:den>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𝑵𝒖𝒎𝒃𝒆𝒓</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𝒐𝒇</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𝑴𝒆𝒎𝒃𝒆𝒓𝒔</m:t>
                            </m:r>
                          </m:den>
                        </m:f>
                      </m:e>
                    </m:d>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m:t>
                    </m:r>
                    <m:d>
                      <m:d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dPr>
                      <m:e>
                        <m:f>
                          <m:fPr>
                            <m:ctrlPr>
                              <a:rPr kumimoji="0" lang="en-GB" sz="3200" b="1" i="1" u="none" strike="noStrike" kern="0" cap="none" spc="0" normalizeH="0" baseline="0" noProof="0">
                                <a:ln>
                                  <a:noFill/>
                                </a:ln>
                                <a:solidFill>
                                  <a:srgbClr val="000000"/>
                                </a:solidFill>
                                <a:effectLst/>
                                <a:uLnTx/>
                                <a:uFillTx/>
                                <a:latin typeface="Cambria Math" panose="02040503050406030204" pitchFamily="18" charset="0"/>
                              </a:rPr>
                            </m:ctrlPr>
                          </m:fPr>
                          <m:num>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𝑴𝒐𝒏𝒕𝒉𝒍𝒚</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𝑻𝑰</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𝒅𝒖𝒆𝒔</m:t>
                            </m:r>
                          </m:num>
                          <m:den>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𝒆𝒙𝒄𝒉𝒂𝒏𝒈𝒆</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𝒓𝒂𝒕𝒆</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𝒕𝒐</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den>
                        </m:f>
                      </m:e>
                    </m:d>
                  </m:oMath>
                </a14:m>
                <a:r>
                  <a:rPr kumimoji="0" lang="en-GB" sz="3200" b="0" i="0" u="none" strike="noStrike" kern="0" cap="none" spc="0" normalizeH="0" baseline="0" noProof="0" dirty="0">
                    <a:ln>
                      <a:noFill/>
                    </a:ln>
                    <a:solidFill>
                      <a:srgbClr val="000000"/>
                    </a:solidFill>
                    <a:effectLst/>
                    <a:uLnTx/>
                    <a:uFillTx/>
                    <a:latin typeface="Arial"/>
                  </a:rPr>
                  <a:t> =</a:t>
                </a:r>
                <a:r>
                  <a:rPr kumimoji="0" lang="en-GB" sz="3200" b="0" i="0" u="none" strike="noStrike" kern="0" cap="none" spc="0" normalizeH="0" noProof="0" dirty="0">
                    <a:ln>
                      <a:noFill/>
                    </a:ln>
                    <a:solidFill>
                      <a:srgbClr val="000000"/>
                    </a:solidFill>
                    <a:effectLst/>
                    <a:uLnTx/>
                    <a:uFillTx/>
                    <a:latin typeface="Arial"/>
                  </a:rPr>
                  <a:t> </a:t>
                </a:r>
                <a14:m>
                  <m:oMath xmlns:m="http://schemas.openxmlformats.org/officeDocument/2006/math">
                    <m:r>
                      <a:rPr kumimoji="0" lang="en-GB" b="1" i="1" u="none" strike="noStrike" kern="0" cap="none" spc="0" normalizeH="0" baseline="0" noProof="0">
                        <a:ln>
                          <a:noFill/>
                        </a:ln>
                        <a:solidFill>
                          <a:srgbClr val="000000"/>
                        </a:solidFill>
                        <a:effectLst/>
                        <a:uLnTx/>
                        <a:uFillTx/>
                        <a:latin typeface="Cambria Math" panose="02040503050406030204" pitchFamily="18" charset="0"/>
                      </a:rPr>
                      <m:t>𝑴</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𝒐𝒏𝒕𝒉𝒍𝒚</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𝑴𝒆𝒎𝒃𝒆𝒓𝒔𝒉𝒊𝒑</m:t>
                    </m:r>
                    <m:r>
                      <a:rPr kumimoji="0" lang="en-GB" b="1" i="1" u="none" strike="noStrike" kern="0" cap="none" spc="0" normalizeH="0" baseline="0" noProof="0">
                        <a:ln>
                          <a:noFill/>
                        </a:ln>
                        <a:solidFill>
                          <a:srgbClr val="000000"/>
                        </a:solidFill>
                        <a:effectLst/>
                        <a:uLnTx/>
                        <a:uFillTx/>
                        <a:latin typeface="Cambria Math" panose="02040503050406030204" pitchFamily="18" charset="0"/>
                      </a:rPr>
                      <m:t> </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𝑭</m:t>
                    </m:r>
                    <m:r>
                      <a:rPr kumimoji="0" lang="en-GB" b="1" i="1" u="none" strike="noStrike" kern="0" cap="none" spc="0" normalizeH="0" baseline="0" noProof="0">
                        <a:ln>
                          <a:noFill/>
                        </a:ln>
                        <a:solidFill>
                          <a:srgbClr val="000000"/>
                        </a:solidFill>
                        <a:effectLst/>
                        <a:uLnTx/>
                        <a:uFillTx/>
                        <a:latin typeface="Cambria Math" panose="02040503050406030204" pitchFamily="18" charset="0"/>
                      </a:rPr>
                      <m:t>𝒆𝒆</m:t>
                    </m:r>
                  </m:oMath>
                </a14:m>
                <a:endParaRPr kumimoji="0" lang="en-GB" sz="3200" b="0" i="0" u="none" strike="noStrike" kern="0" cap="none" spc="0" normalizeH="0" baseline="0" noProof="0" dirty="0">
                  <a:ln>
                    <a:noFill/>
                  </a:ln>
                  <a:solidFill>
                    <a:srgbClr val="000000"/>
                  </a:solidFill>
                  <a:effectLst/>
                  <a:uLnTx/>
                  <a:uFillTx/>
                  <a:latin typeface="Arial"/>
                </a:endParaRPr>
              </a:p>
            </p:txBody>
          </p:sp>
        </mc:Choice>
        <mc:Fallback xmlns="">
          <p:sp>
            <p:nvSpPr>
              <p:cNvPr id="6" name="Content Placeholder 4">
                <a:extLst>
                  <a:ext uri="{FF2B5EF4-FFF2-40B4-BE49-F238E27FC236}">
                    <a16:creationId xmlns:a16="http://schemas.microsoft.com/office/drawing/2014/main" id="{436B492F-8151-1FCD-AB52-E92DA9B1DCB5}"/>
                  </a:ext>
                </a:extLst>
              </p:cNvPr>
              <p:cNvSpPr txBox="1">
                <a:spLocks noRot="1" noChangeAspect="1" noMove="1" noResize="1" noEditPoints="1" noAdjustHandles="1" noChangeArrowheads="1" noChangeShapeType="1" noTextEdit="1"/>
              </p:cNvSpPr>
              <p:nvPr/>
            </p:nvSpPr>
            <p:spPr>
              <a:xfrm>
                <a:off x="4866" y="4692472"/>
                <a:ext cx="12187133" cy="112274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59151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1615E95-8B1C-72DE-3958-616CC75C34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A178FE-A270-A62A-8000-78C8A9A7E9A2}"/>
              </a:ext>
            </a:extLst>
          </p:cNvPr>
          <p:cNvSpPr>
            <a:spLocks noGrp="1"/>
          </p:cNvSpPr>
          <p:nvPr>
            <p:ph type="title"/>
          </p:nvPr>
        </p:nvSpPr>
        <p:spPr>
          <a:xfrm>
            <a:off x="7864429" y="235587"/>
            <a:ext cx="4024132" cy="1700514"/>
          </a:xfrm>
        </p:spPr>
        <p:txBody>
          <a:bodyPr wrap="square"/>
          <a:lstStyle/>
          <a:p>
            <a:r>
              <a:rPr lang="en-GB" sz="3600" dirty="0">
                <a:solidFill>
                  <a:schemeClr val="tx2"/>
                </a:solidFill>
              </a:rPr>
              <a:t>Monthly membership fees example</a:t>
            </a:r>
          </a:p>
        </p:txBody>
      </p:sp>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378D9352-77CE-2204-03F2-1A71AAC1C55A}"/>
                  </a:ext>
                </a:extLst>
              </p:cNvPr>
              <p:cNvSpPr>
                <a:spLocks noGrp="1"/>
              </p:cNvSpPr>
              <p:nvPr>
                <p:ph idx="1"/>
              </p:nvPr>
            </p:nvSpPr>
            <p:spPr>
              <a:xfrm>
                <a:off x="509666" y="5231568"/>
                <a:ext cx="11212641" cy="987984"/>
              </a:xfrm>
              <a:solidFill>
                <a:srgbClr val="F7F6FB">
                  <a:alpha val="69804"/>
                </a:srgbClr>
              </a:solidFill>
            </p:spPr>
            <p:txBody>
              <a:bodyPr anchor="ctr">
                <a:normAutofit/>
              </a:bodyPr>
              <a:lstStyle/>
              <a:p>
                <a:pPr marL="0" indent="0" algn="ctr">
                  <a:buNone/>
                </a:pPr>
                <a14:m>
                  <m:oMath xmlns:m="http://schemas.openxmlformats.org/officeDocument/2006/math">
                    <m:d>
                      <m:dPr>
                        <m:ctrlPr>
                          <a:rPr lang="en-GB" b="1" i="1" smtClean="0">
                            <a:solidFill>
                              <a:schemeClr val="tx2"/>
                            </a:solidFill>
                            <a:latin typeface="Cambria Math" panose="02040503050406030204" pitchFamily="18" charset="0"/>
                            <a:ea typeface="Cambria Math" panose="02040503050406030204" pitchFamily="18" charset="0"/>
                          </a:rPr>
                        </m:ctrlPr>
                      </m:dPr>
                      <m:e>
                        <m:f>
                          <m:fPr>
                            <m:ctrlPr>
                              <a:rPr lang="en-GB" b="1" i="1" smtClean="0">
                                <a:solidFill>
                                  <a:schemeClr val="tx2"/>
                                </a:solidFill>
                                <a:latin typeface="Cambria Math" panose="02040503050406030204" pitchFamily="18" charset="0"/>
                                <a:ea typeface="Cambria Math" panose="02040503050406030204" pitchFamily="18" charset="0"/>
                              </a:rPr>
                            </m:ctrlPr>
                          </m:fPr>
                          <m:num>
                            <m:r>
                              <a:rPr lang="en-GB" b="1" i="1" smtClean="0">
                                <a:solidFill>
                                  <a:schemeClr val="tx2"/>
                                </a:solidFill>
                                <a:latin typeface="Cambria Math" panose="02040503050406030204" pitchFamily="18" charset="0"/>
                                <a:ea typeface="Cambria Math" panose="02040503050406030204" pitchFamily="18" charset="0"/>
                              </a:rPr>
                              <m:t>$</m:t>
                            </m:r>
                            <m:r>
                              <a:rPr lang="en-GB" b="1" i="1" smtClean="0">
                                <a:solidFill>
                                  <a:schemeClr val="tx2"/>
                                </a:solidFill>
                                <a:latin typeface="Cambria Math" panose="02040503050406030204" pitchFamily="18" charset="0"/>
                                <a:ea typeface="Cambria Math" panose="02040503050406030204" pitchFamily="18" charset="0"/>
                              </a:rPr>
                              <m:t>𝟏𝟐𝟎</m:t>
                            </m:r>
                          </m:num>
                          <m:den>
                            <m:r>
                              <a:rPr lang="en-GB" b="1" i="1" smtClean="0">
                                <a:solidFill>
                                  <a:schemeClr val="tx2"/>
                                </a:solidFill>
                                <a:latin typeface="Cambria Math" panose="02040503050406030204" pitchFamily="18" charset="0"/>
                                <a:ea typeface="Cambria Math" panose="02040503050406030204" pitchFamily="18" charset="0"/>
                              </a:rPr>
                              <m:t>𝟐</m:t>
                            </m:r>
                            <m:r>
                              <a:rPr lang="en-US" b="1" i="1" smtClean="0">
                                <a:solidFill>
                                  <a:schemeClr val="tx2"/>
                                </a:solidFill>
                                <a:latin typeface="Cambria Math" panose="02040503050406030204" pitchFamily="18" charset="0"/>
                                <a:ea typeface="Cambria Math" panose="02040503050406030204" pitchFamily="18" charset="0"/>
                              </a:rPr>
                              <m:t>𝟎</m:t>
                            </m:r>
                          </m:den>
                        </m:f>
                      </m:e>
                    </m:d>
                    <m:r>
                      <a:rPr lang="en-GB" b="1" i="1" smtClean="0">
                        <a:solidFill>
                          <a:schemeClr val="tx2"/>
                        </a:solidFill>
                        <a:latin typeface="Cambria Math" panose="02040503050406030204" pitchFamily="18" charset="0"/>
                        <a:ea typeface="Cambria Math" panose="02040503050406030204" pitchFamily="18" charset="0"/>
                      </a:rPr>
                      <m:t>+</m:t>
                    </m:r>
                    <m:d>
                      <m:dPr>
                        <m:ctrlPr>
                          <a:rPr lang="en-GB" b="1" i="1" smtClean="0">
                            <a:solidFill>
                              <a:schemeClr val="tx2"/>
                            </a:solidFill>
                            <a:latin typeface="Cambria Math" panose="02040503050406030204" pitchFamily="18" charset="0"/>
                            <a:ea typeface="Cambria Math" panose="02040503050406030204" pitchFamily="18" charset="0"/>
                          </a:rPr>
                        </m:ctrlPr>
                      </m:dPr>
                      <m:e>
                        <m:f>
                          <m:fPr>
                            <m:ctrlPr>
                              <a:rPr lang="en-GB" b="1" i="1">
                                <a:solidFill>
                                  <a:schemeClr val="tx2"/>
                                </a:solidFill>
                                <a:latin typeface="Cambria Math" panose="02040503050406030204" pitchFamily="18" charset="0"/>
                                <a:ea typeface="Cambria Math" panose="02040503050406030204" pitchFamily="18" charset="0"/>
                              </a:rPr>
                            </m:ctrlPr>
                          </m:fPr>
                          <m:num>
                            <m:r>
                              <a:rPr lang="en-GB" b="1" i="1" smtClean="0">
                                <a:solidFill>
                                  <a:schemeClr val="tx2"/>
                                </a:solidFill>
                                <a:latin typeface="Cambria Math" panose="02040503050406030204" pitchFamily="18" charset="0"/>
                                <a:ea typeface="Cambria Math" panose="02040503050406030204" pitchFamily="18" charset="0"/>
                              </a:rPr>
                              <m:t>$</m:t>
                            </m:r>
                            <m:r>
                              <a:rPr lang="en-GB" b="1" i="1" smtClean="0">
                                <a:solidFill>
                                  <a:schemeClr val="tx2"/>
                                </a:solidFill>
                                <a:latin typeface="Cambria Math" panose="02040503050406030204" pitchFamily="18" charset="0"/>
                                <a:ea typeface="Cambria Math" panose="02040503050406030204" pitchFamily="18" charset="0"/>
                              </a:rPr>
                              <m:t>𝟏𝟎</m:t>
                            </m:r>
                          </m:num>
                          <m:den>
                            <m:r>
                              <a:rPr lang="en-GB" b="1" i="1" smtClean="0">
                                <a:solidFill>
                                  <a:schemeClr val="tx2"/>
                                </a:solidFill>
                                <a:latin typeface="Cambria Math" panose="02040503050406030204" pitchFamily="18" charset="0"/>
                                <a:ea typeface="Cambria Math" panose="02040503050406030204" pitchFamily="18" charset="0"/>
                              </a:rPr>
                              <m:t>𝟏</m:t>
                            </m:r>
                          </m:den>
                        </m:f>
                      </m:e>
                    </m:d>
                  </m:oMath>
                </a14:m>
                <a:r>
                  <a:rPr lang="en-GB" b="1" i="1" dirty="0">
                    <a:solidFill>
                      <a:schemeClr val="tx2"/>
                    </a:solidFill>
                    <a:latin typeface="Cambria Math" panose="02040503050406030204" pitchFamily="18" charset="0"/>
                    <a:ea typeface="Cambria Math" panose="02040503050406030204" pitchFamily="18" charset="0"/>
                  </a:rPr>
                  <a:t> </a:t>
                </a:r>
                <a:r>
                  <a:rPr lang="en-GB" b="1" i="1" dirty="0">
                    <a:solidFill>
                      <a:schemeClr val="tx2"/>
                    </a:solidFill>
                    <a:latin typeface="Cambria Math" panose="02040503050406030204" pitchFamily="18" charset="0"/>
                    <a:ea typeface="Cambria Math" panose="02040503050406030204" pitchFamily="18" charset="0"/>
                    <a:sym typeface="Wingdings 3" panose="05040102010807070707" pitchFamily="18" charset="2"/>
                  </a:rPr>
                  <a:t></a:t>
                </a:r>
                <a:r>
                  <a:rPr lang="en-GB" b="1" i="1" dirty="0">
                    <a:solidFill>
                      <a:schemeClr val="tx2"/>
                    </a:solidFill>
                    <a:latin typeface="Cambria Math" panose="02040503050406030204" pitchFamily="18" charset="0"/>
                    <a:ea typeface="Cambria Math" panose="02040503050406030204" pitchFamily="18" charset="0"/>
                  </a:rPr>
                  <a:t> </a:t>
                </a:r>
                <a14:m>
                  <m:oMath xmlns:m="http://schemas.openxmlformats.org/officeDocument/2006/math">
                    <m:d>
                      <m:dPr>
                        <m:ctrlPr>
                          <a:rPr lang="en-GB" b="1" i="1">
                            <a:solidFill>
                              <a:schemeClr val="tx2"/>
                            </a:solidFill>
                            <a:latin typeface="Cambria Math" panose="02040503050406030204" pitchFamily="18" charset="0"/>
                            <a:ea typeface="Cambria Math" panose="02040503050406030204" pitchFamily="18" charset="0"/>
                          </a:rPr>
                        </m:ctrlPr>
                      </m:dPr>
                      <m:e>
                        <m:r>
                          <a:rPr lang="en-GB" b="1" i="1" smtClean="0">
                            <a:solidFill>
                              <a:schemeClr val="tx2"/>
                            </a:solidFill>
                            <a:latin typeface="Cambria Math" panose="02040503050406030204" pitchFamily="18" charset="0"/>
                            <a:ea typeface="Cambria Math" panose="02040503050406030204" pitchFamily="18" charset="0"/>
                          </a:rPr>
                          <m:t>$</m:t>
                        </m:r>
                        <m:r>
                          <a:rPr lang="en-US" b="1" i="1" smtClean="0">
                            <a:solidFill>
                              <a:schemeClr val="tx2"/>
                            </a:solidFill>
                            <a:latin typeface="Cambria Math" panose="02040503050406030204" pitchFamily="18" charset="0"/>
                            <a:ea typeface="Cambria Math" panose="02040503050406030204" pitchFamily="18" charset="0"/>
                          </a:rPr>
                          <m:t>𝟔</m:t>
                        </m:r>
                      </m:e>
                    </m:d>
                    <m:r>
                      <a:rPr lang="en-GB" b="1" i="1">
                        <a:solidFill>
                          <a:schemeClr val="tx2"/>
                        </a:solidFill>
                        <a:latin typeface="Cambria Math" panose="02040503050406030204" pitchFamily="18" charset="0"/>
                        <a:ea typeface="Cambria Math" panose="02040503050406030204" pitchFamily="18" charset="0"/>
                      </a:rPr>
                      <m:t>+</m:t>
                    </m:r>
                    <m:d>
                      <m:dPr>
                        <m:ctrlPr>
                          <a:rPr lang="en-GB" b="1" i="1">
                            <a:solidFill>
                              <a:schemeClr val="tx2"/>
                            </a:solidFill>
                            <a:latin typeface="Cambria Math" panose="02040503050406030204" pitchFamily="18" charset="0"/>
                            <a:ea typeface="Cambria Math" panose="02040503050406030204" pitchFamily="18" charset="0"/>
                          </a:rPr>
                        </m:ctrlPr>
                      </m:dPr>
                      <m:e>
                        <m:r>
                          <a:rPr lang="en-GB" b="1" i="1" smtClean="0">
                            <a:solidFill>
                              <a:schemeClr val="tx2"/>
                            </a:solidFill>
                            <a:latin typeface="Cambria Math" panose="02040503050406030204" pitchFamily="18" charset="0"/>
                            <a:ea typeface="Cambria Math" panose="02040503050406030204" pitchFamily="18" charset="0"/>
                          </a:rPr>
                          <m:t>$</m:t>
                        </m:r>
                        <m:r>
                          <a:rPr lang="en-GB" b="1" i="1" smtClean="0">
                            <a:solidFill>
                              <a:schemeClr val="tx2"/>
                            </a:solidFill>
                            <a:latin typeface="Cambria Math" panose="02040503050406030204" pitchFamily="18" charset="0"/>
                            <a:ea typeface="Cambria Math" panose="02040503050406030204" pitchFamily="18" charset="0"/>
                          </a:rPr>
                          <m:t>𝟏𝟎</m:t>
                        </m:r>
                      </m:e>
                    </m:d>
                  </m:oMath>
                </a14:m>
                <a:r>
                  <a:rPr lang="en-GB" b="1" i="1" dirty="0">
                    <a:solidFill>
                      <a:schemeClr val="tx2"/>
                    </a:solidFill>
                    <a:latin typeface="Cambria Math" panose="02040503050406030204" pitchFamily="18" charset="0"/>
                    <a:ea typeface="Cambria Math" panose="02040503050406030204" pitchFamily="18" charset="0"/>
                  </a:rPr>
                  <a:t> </a:t>
                </a:r>
                <a:r>
                  <a:rPr lang="en-GB" b="1" i="1" dirty="0">
                    <a:solidFill>
                      <a:schemeClr val="tx2"/>
                    </a:solidFill>
                    <a:latin typeface="Cambria Math" panose="02040503050406030204" pitchFamily="18" charset="0"/>
                    <a:ea typeface="Cambria Math" panose="02040503050406030204" pitchFamily="18" charset="0"/>
                    <a:sym typeface="Wingdings 3" panose="05040102010807070707" pitchFamily="18" charset="2"/>
                  </a:rPr>
                  <a:t></a:t>
                </a:r>
                <a:r>
                  <a:rPr lang="en-GB" b="1" i="1" dirty="0">
                    <a:solidFill>
                      <a:schemeClr val="tx2"/>
                    </a:solidFill>
                    <a:latin typeface="Cambria Math" panose="02040503050406030204" pitchFamily="18" charset="0"/>
                    <a:ea typeface="Cambria Math" panose="02040503050406030204" pitchFamily="18" charset="0"/>
                  </a:rPr>
                  <a:t>  </a:t>
                </a:r>
                <a:r>
                  <a:rPr lang="en-GB" b="1" dirty="0">
                    <a:solidFill>
                      <a:schemeClr val="tx2"/>
                    </a:solidFill>
                    <a:latin typeface="Cambria Math" panose="02040503050406030204" pitchFamily="18" charset="0"/>
                    <a:ea typeface="Cambria Math" panose="02040503050406030204" pitchFamily="18" charset="0"/>
                  </a:rPr>
                  <a:t>$16 per month</a:t>
                </a:r>
              </a:p>
            </p:txBody>
          </p:sp>
        </mc:Choice>
        <mc:Fallback xmlns="">
          <p:sp>
            <p:nvSpPr>
              <p:cNvPr id="5" name="Content Placeholder 4">
                <a:extLst>
                  <a:ext uri="{FF2B5EF4-FFF2-40B4-BE49-F238E27FC236}">
                    <a16:creationId xmlns:a16="http://schemas.microsoft.com/office/drawing/2014/main" id="{378D9352-77CE-2204-03F2-1A71AAC1C55A}"/>
                  </a:ext>
                </a:extLst>
              </p:cNvPr>
              <p:cNvSpPr>
                <a:spLocks noGrp="1" noRot="1" noChangeAspect="1" noMove="1" noResize="1" noEditPoints="1" noAdjustHandles="1" noChangeArrowheads="1" noChangeShapeType="1" noTextEdit="1"/>
              </p:cNvSpPr>
              <p:nvPr>
                <p:ph idx="1"/>
              </p:nvPr>
            </p:nvSpPr>
            <p:spPr>
              <a:xfrm>
                <a:off x="509666" y="5231568"/>
                <a:ext cx="11212641" cy="987984"/>
              </a:xfrm>
              <a:blipFill>
                <a:blip r:embed="rId4"/>
                <a:stretch>
                  <a:fillRect/>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808F270D-60A8-D589-3EB7-E6316477DD73}"/>
              </a:ext>
            </a:extLst>
          </p:cNvPr>
          <p:cNvSpPr txBox="1"/>
          <p:nvPr/>
        </p:nvSpPr>
        <p:spPr>
          <a:xfrm>
            <a:off x="0" y="3381496"/>
            <a:ext cx="12192000" cy="892552"/>
          </a:xfrm>
          <a:prstGeom prst="rect">
            <a:avLst/>
          </a:prstGeom>
          <a:solidFill>
            <a:srgbClr val="F7F6FB">
              <a:alpha val="69804"/>
            </a:srgbClr>
          </a:solidFill>
        </p:spPr>
        <p:txBody>
          <a:bodyPr wrap="square" lIns="360000" rIns="252000" rtlCol="0">
            <a:spAutoFit/>
          </a:bodyPr>
          <a:lstStyle/>
          <a:p>
            <a:pPr lvl="0">
              <a:defRPr/>
            </a:pPr>
            <a:r>
              <a:rPr kumimoji="0" lang="en-GB" sz="2600" b="0" i="0" u="none" strike="noStrike" kern="1200" cap="none" spc="0" normalizeH="0" baseline="0" noProof="0" dirty="0">
                <a:ln>
                  <a:noFill/>
                </a:ln>
                <a:solidFill>
                  <a:srgbClr val="000000"/>
                </a:solidFill>
                <a:effectLst/>
                <a:uLnTx/>
                <a:uFillTx/>
                <a:latin typeface="Arial" charset="0"/>
                <a:cs typeface="Arial" charset="0"/>
              </a:rPr>
              <a:t>A club with 20 members, meeting twice a month whose venue costs $50 (USD) per meeting and who additionally has $20 of </a:t>
            </a:r>
            <a:r>
              <a:rPr lang="en-GB" sz="2600" dirty="0">
                <a:solidFill>
                  <a:srgbClr val="000000"/>
                </a:solidFill>
              </a:rPr>
              <a:t>extra </a:t>
            </a:r>
            <a:r>
              <a:rPr kumimoji="0" lang="en-GB" sz="2600" b="0" i="0" u="none" strike="noStrike" kern="1200" cap="none" spc="0" normalizeH="0" baseline="0" noProof="0" dirty="0">
                <a:ln>
                  <a:noFill/>
                </a:ln>
                <a:solidFill>
                  <a:srgbClr val="000000"/>
                </a:solidFill>
                <a:effectLst/>
                <a:uLnTx/>
                <a:uFillTx/>
                <a:latin typeface="Arial" charset="0"/>
                <a:cs typeface="Arial" charset="0"/>
              </a:rPr>
              <a:t>monthly costs</a:t>
            </a:r>
          </a:p>
        </p:txBody>
      </p:sp>
      <mc:AlternateContent xmlns:mc="http://schemas.openxmlformats.org/markup-compatibility/2006" xmlns:a14="http://schemas.microsoft.com/office/drawing/2010/main">
        <mc:Choice Requires="a14">
          <p:sp>
            <p:nvSpPr>
              <p:cNvPr id="4" name="Content Placeholder 4">
                <a:extLst>
                  <a:ext uri="{FF2B5EF4-FFF2-40B4-BE49-F238E27FC236}">
                    <a16:creationId xmlns:a16="http://schemas.microsoft.com/office/drawing/2014/main" id="{FD4485F6-AB13-32F5-5F7A-A621CD30C49D}"/>
                  </a:ext>
                </a:extLst>
              </p:cNvPr>
              <p:cNvSpPr txBox="1">
                <a:spLocks/>
              </p:cNvSpPr>
              <p:nvPr/>
            </p:nvSpPr>
            <p:spPr>
              <a:xfrm>
                <a:off x="0" y="4261547"/>
                <a:ext cx="12192000" cy="1122743"/>
              </a:xfrm>
              <a:prstGeom prst="rect">
                <a:avLst/>
              </a:prstGeom>
              <a:solidFill>
                <a:srgbClr val="F7F6FB">
                  <a:alpha val="69804"/>
                </a:srgbClr>
              </a:solidFill>
            </p:spPr>
            <p:txBody>
              <a:bodyPr vert="horz" lIns="91440" tIns="45720" rIns="91440" bIns="45720" rtlCol="0" anchor="ctr">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800">
                    <a:solidFill>
                      <a:schemeClr val="tx2">
                        <a:lumMod val="65000"/>
                        <a:lumOff val="35000"/>
                      </a:schemeClr>
                    </a:solidFill>
                    <a:latin typeface="+mn-lt"/>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n-lt"/>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n-lt"/>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n-lt"/>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ctr" defTabSz="914400" rtl="0" eaLnBrk="1" fontAlgn="base" latinLnBrk="0" hangingPunct="1">
                  <a:lnSpc>
                    <a:spcPct val="100000"/>
                  </a:lnSpc>
                  <a:spcBef>
                    <a:spcPct val="20000"/>
                  </a:spcBef>
                  <a:spcAft>
                    <a:spcPct val="0"/>
                  </a:spcAft>
                  <a:buClr>
                    <a:srgbClr val="800000"/>
                  </a:buClr>
                  <a:buSzPct val="100000"/>
                  <a:buFont typeface="ArialUnicodeMS" charset="0"/>
                  <a:buNone/>
                  <a:tabLst/>
                  <a:defRPr/>
                </a:pPr>
                <a14:m>
                  <m:oMath xmlns:m="http://schemas.openxmlformats.org/officeDocument/2006/math">
                    <m:d>
                      <m:d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dPr>
                      <m:e>
                        <m:f>
                          <m:f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fPr>
                          <m:num>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𝑴𝒐𝒏𝒕𝒉𝒍𝒚</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𝒄𝒍𝒖𝒃</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𝒄𝒐𝒔𝒕𝒔</m:t>
                            </m:r>
                          </m:num>
                          <m:den>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𝑵𝒖𝒎𝒃𝒆𝒓</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𝒐𝒇</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𝑴𝒆𝒎𝒃𝒆𝒓𝒔</m:t>
                            </m:r>
                          </m:den>
                        </m:f>
                      </m:e>
                    </m:d>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m:t>
                    </m:r>
                    <m:d>
                      <m:dPr>
                        <m:ctrlPr>
                          <a:rPr kumimoji="0" lang="en-GB" sz="3200" b="0" i="1" u="none" strike="noStrike" kern="0" cap="none" spc="0" normalizeH="0" baseline="0" noProof="0" smtClean="0">
                            <a:ln>
                              <a:noFill/>
                            </a:ln>
                            <a:solidFill>
                              <a:srgbClr val="000000"/>
                            </a:solidFill>
                            <a:effectLst/>
                            <a:uLnTx/>
                            <a:uFillTx/>
                            <a:latin typeface="Cambria Math" panose="02040503050406030204" pitchFamily="18" charset="0"/>
                          </a:rPr>
                        </m:ctrlPr>
                      </m:dPr>
                      <m:e>
                        <m:f>
                          <m:fPr>
                            <m:ctrlPr>
                              <a:rPr kumimoji="0" lang="en-GB" sz="3200" b="1" i="1" u="none" strike="noStrike" kern="0" cap="none" spc="0" normalizeH="0" baseline="0" noProof="0">
                                <a:ln>
                                  <a:noFill/>
                                </a:ln>
                                <a:solidFill>
                                  <a:srgbClr val="000000"/>
                                </a:solidFill>
                                <a:effectLst/>
                                <a:uLnTx/>
                                <a:uFillTx/>
                                <a:latin typeface="Cambria Math" panose="02040503050406030204" pitchFamily="18" charset="0"/>
                              </a:rPr>
                            </m:ctrlPr>
                          </m:fPr>
                          <m:num>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𝑴𝒐𝒏𝒕𝒉𝒍𝒚</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𝑻𝑰</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𝒅𝒖𝒆𝒔</m:t>
                            </m:r>
                          </m:num>
                          <m:den>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𝒆𝒙𝒄𝒉𝒂𝒏𝒈𝒆</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a:ln>
                                  <a:noFill/>
                                </a:ln>
                                <a:solidFill>
                                  <a:srgbClr val="000000"/>
                                </a:solidFill>
                                <a:effectLst/>
                                <a:uLnTx/>
                                <a:uFillTx/>
                                <a:latin typeface="Cambria Math" panose="02040503050406030204" pitchFamily="18" charset="0"/>
                              </a:rPr>
                              <m:t>𝒓𝒂𝒕𝒆</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𝒕𝒐</m:t>
                            </m:r>
                            <m:r>
                              <a:rPr kumimoji="0" lang="en-GB" sz="3200" b="1" i="1" u="none" strike="noStrike" kern="0" cap="none" spc="0" normalizeH="0" baseline="0" noProof="0" smtClean="0">
                                <a:ln>
                                  <a:noFill/>
                                </a:ln>
                                <a:solidFill>
                                  <a:srgbClr val="000000"/>
                                </a:solidFill>
                                <a:effectLst/>
                                <a:uLnTx/>
                                <a:uFillTx/>
                                <a:latin typeface="Cambria Math" panose="02040503050406030204" pitchFamily="18" charset="0"/>
                              </a:rPr>
                              <m:t> $</m:t>
                            </m:r>
                          </m:den>
                        </m:f>
                      </m:e>
                    </m:d>
                  </m:oMath>
                </a14:m>
                <a:r>
                  <a:rPr kumimoji="0" lang="en-GB" sz="3200" b="0" i="0" u="none" strike="noStrike" kern="0" cap="none" spc="0" normalizeH="0" baseline="0" noProof="0" dirty="0">
                    <a:ln>
                      <a:noFill/>
                    </a:ln>
                    <a:solidFill>
                      <a:srgbClr val="000000"/>
                    </a:solidFill>
                    <a:effectLst/>
                    <a:uLnTx/>
                    <a:uFillTx/>
                    <a:latin typeface="Arial"/>
                  </a:rPr>
                  <a:t> = </a:t>
                </a:r>
                <a14:m>
                  <m:oMath xmlns:m="http://schemas.openxmlformats.org/officeDocument/2006/math">
                    <m:r>
                      <a:rPr kumimoji="0" lang="en-GB" b="1" i="1" u="none" strike="noStrike" kern="0" cap="none" spc="0" normalizeH="0" baseline="0" noProof="0">
                        <a:ln>
                          <a:noFill/>
                        </a:ln>
                        <a:solidFill>
                          <a:srgbClr val="000000"/>
                        </a:solidFill>
                        <a:effectLst/>
                        <a:uLnTx/>
                        <a:uFillTx/>
                        <a:latin typeface="Cambria Math" panose="02040503050406030204" pitchFamily="18" charset="0"/>
                      </a:rPr>
                      <m:t>𝑴</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𝒐𝒏𝒕𝒉𝒍𝒚</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𝑴𝒆𝒎𝒃𝒆𝒓𝒔𝒉𝒊𝒑</m:t>
                    </m:r>
                    <m:r>
                      <a:rPr kumimoji="0" lang="en-GB" b="1" i="1" u="none" strike="noStrike" kern="0" cap="none" spc="0" normalizeH="0" baseline="0" noProof="0">
                        <a:ln>
                          <a:noFill/>
                        </a:ln>
                        <a:solidFill>
                          <a:srgbClr val="000000"/>
                        </a:solidFill>
                        <a:effectLst/>
                        <a:uLnTx/>
                        <a:uFillTx/>
                        <a:latin typeface="Cambria Math" panose="02040503050406030204" pitchFamily="18" charset="0"/>
                      </a:rPr>
                      <m:t> </m:t>
                    </m:r>
                    <m:r>
                      <a:rPr kumimoji="0" lang="en-US" b="1" i="1" u="none" strike="noStrike" kern="0" cap="none" spc="0" normalizeH="0" baseline="0" noProof="0" smtClean="0">
                        <a:ln>
                          <a:noFill/>
                        </a:ln>
                        <a:solidFill>
                          <a:srgbClr val="000000"/>
                        </a:solidFill>
                        <a:effectLst/>
                        <a:uLnTx/>
                        <a:uFillTx/>
                        <a:latin typeface="Cambria Math" panose="02040503050406030204" pitchFamily="18" charset="0"/>
                      </a:rPr>
                      <m:t>𝑭</m:t>
                    </m:r>
                    <m:r>
                      <a:rPr kumimoji="0" lang="en-GB" b="1" i="1" u="none" strike="noStrike" kern="0" cap="none" spc="0" normalizeH="0" baseline="0" noProof="0">
                        <a:ln>
                          <a:noFill/>
                        </a:ln>
                        <a:solidFill>
                          <a:srgbClr val="000000"/>
                        </a:solidFill>
                        <a:effectLst/>
                        <a:uLnTx/>
                        <a:uFillTx/>
                        <a:latin typeface="Cambria Math" panose="02040503050406030204" pitchFamily="18" charset="0"/>
                      </a:rPr>
                      <m:t>𝒆𝒆</m:t>
                    </m:r>
                  </m:oMath>
                </a14:m>
                <a:endParaRPr kumimoji="0" lang="en-GB" sz="3200" b="0" i="0" u="none" strike="noStrike" kern="0" cap="none" spc="0" normalizeH="0" baseline="0" noProof="0" dirty="0">
                  <a:ln>
                    <a:noFill/>
                  </a:ln>
                  <a:solidFill>
                    <a:srgbClr val="000000"/>
                  </a:solidFill>
                  <a:effectLst/>
                  <a:uLnTx/>
                  <a:uFillTx/>
                  <a:latin typeface="Arial"/>
                </a:endParaRPr>
              </a:p>
            </p:txBody>
          </p:sp>
        </mc:Choice>
        <mc:Fallback xmlns="">
          <p:sp>
            <p:nvSpPr>
              <p:cNvPr id="4" name="Content Placeholder 4">
                <a:extLst>
                  <a:ext uri="{FF2B5EF4-FFF2-40B4-BE49-F238E27FC236}">
                    <a16:creationId xmlns:a16="http://schemas.microsoft.com/office/drawing/2014/main" id="{FD4485F6-AB13-32F5-5F7A-A621CD30C49D}"/>
                  </a:ext>
                </a:extLst>
              </p:cNvPr>
              <p:cNvSpPr txBox="1">
                <a:spLocks noRot="1" noChangeAspect="1" noMove="1" noResize="1" noEditPoints="1" noAdjustHandles="1" noChangeArrowheads="1" noChangeShapeType="1" noTextEdit="1"/>
              </p:cNvSpPr>
              <p:nvPr/>
            </p:nvSpPr>
            <p:spPr>
              <a:xfrm>
                <a:off x="0" y="4261547"/>
                <a:ext cx="12192000" cy="1122743"/>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52908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8405DA-C1B1-61B3-4C58-C0B7F28BBD54}"/>
              </a:ext>
            </a:extLst>
          </p:cNvPr>
          <p:cNvSpPr>
            <a:spLocks noGrp="1"/>
          </p:cNvSpPr>
          <p:nvPr>
            <p:ph type="title"/>
          </p:nvPr>
        </p:nvSpPr>
        <p:spPr>
          <a:xfrm>
            <a:off x="394742" y="1543987"/>
            <a:ext cx="3877456" cy="854439"/>
          </a:xfrm>
          <a:solidFill>
            <a:schemeClr val="bg1">
              <a:alpha val="60000"/>
            </a:schemeClr>
          </a:solidFill>
        </p:spPr>
        <p:txBody>
          <a:bodyPr/>
          <a:lstStyle/>
          <a:p>
            <a:r>
              <a:rPr lang="en-GB" sz="4000" dirty="0">
                <a:solidFill>
                  <a:schemeClr val="tx2"/>
                </a:solidFill>
              </a:rPr>
              <a:t>Best Practices</a:t>
            </a:r>
          </a:p>
        </p:txBody>
      </p:sp>
    </p:spTree>
    <p:extLst>
      <p:ext uri="{BB962C8B-B14F-4D97-AF65-F5344CB8AC3E}">
        <p14:creationId xmlns:p14="http://schemas.microsoft.com/office/powerpoint/2010/main" val="24426477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7D2337-D441-E390-E067-49AA7FA41787}"/>
              </a:ext>
            </a:extLst>
          </p:cNvPr>
          <p:cNvSpPr>
            <a:spLocks noGrp="1"/>
          </p:cNvSpPr>
          <p:nvPr>
            <p:ph type="title"/>
          </p:nvPr>
        </p:nvSpPr>
        <p:spPr/>
        <p:txBody>
          <a:bodyPr/>
          <a:lstStyle/>
          <a:p>
            <a:r>
              <a:rPr lang="en-GB" dirty="0">
                <a:solidFill>
                  <a:srgbClr val="01304C"/>
                </a:solidFill>
              </a:rPr>
              <a:t>Know the Legal Status of your Club</a:t>
            </a:r>
          </a:p>
        </p:txBody>
      </p:sp>
      <p:sp>
        <p:nvSpPr>
          <p:cNvPr id="2" name="Content Placeholder 1">
            <a:extLst>
              <a:ext uri="{FF2B5EF4-FFF2-40B4-BE49-F238E27FC236}">
                <a16:creationId xmlns:a16="http://schemas.microsoft.com/office/drawing/2014/main" id="{E14CE4C0-01E9-B89D-59E1-10AE12471B90}"/>
              </a:ext>
            </a:extLst>
          </p:cNvPr>
          <p:cNvSpPr>
            <a:spLocks noGrp="1"/>
          </p:cNvSpPr>
          <p:nvPr>
            <p:ph idx="1"/>
          </p:nvPr>
        </p:nvSpPr>
        <p:spPr>
          <a:xfrm>
            <a:off x="301487" y="3252486"/>
            <a:ext cx="5513400" cy="2767314"/>
          </a:xfrm>
          <a:solidFill>
            <a:srgbClr val="F2F2F2">
              <a:alpha val="80000"/>
            </a:srgbClr>
          </a:solidFill>
        </p:spPr>
        <p:txBody>
          <a:bodyPr>
            <a:normAutofit/>
          </a:bodyPr>
          <a:lstStyle/>
          <a:p>
            <a:pPr>
              <a:lnSpc>
                <a:spcPct val="120000"/>
              </a:lnSpc>
              <a:buFont typeface="Wingdings" panose="05000000000000000000" pitchFamily="2" charset="2"/>
              <a:buChar char="§"/>
            </a:pPr>
            <a:r>
              <a:rPr lang="en-GB" sz="2400" dirty="0">
                <a:solidFill>
                  <a:srgbClr val="01304C"/>
                </a:solidFill>
              </a:rPr>
              <a:t>Work closely with the Secretary to understand where your club stands and whether any registration is needed to comply with local laws</a:t>
            </a:r>
          </a:p>
          <a:p>
            <a:pPr>
              <a:lnSpc>
                <a:spcPct val="120000"/>
              </a:lnSpc>
              <a:buFont typeface="Wingdings" panose="05000000000000000000" pitchFamily="2" charset="2"/>
              <a:buChar char="§"/>
            </a:pPr>
            <a:r>
              <a:rPr lang="en-GB" sz="2400" dirty="0">
                <a:solidFill>
                  <a:srgbClr val="01304C"/>
                </a:solidFill>
              </a:rPr>
              <a:t>Not doing so may affect your ability to open a club bank account</a:t>
            </a:r>
          </a:p>
        </p:txBody>
      </p:sp>
    </p:spTree>
    <p:extLst>
      <p:ext uri="{BB962C8B-B14F-4D97-AF65-F5344CB8AC3E}">
        <p14:creationId xmlns:p14="http://schemas.microsoft.com/office/powerpoint/2010/main" val="2238729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97A36FA-1911-8F06-2566-92914DB56E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F3D4B20-0A32-25DB-F76D-8CA683000369}"/>
              </a:ext>
            </a:extLst>
          </p:cNvPr>
          <p:cNvSpPr>
            <a:spLocks noGrp="1"/>
          </p:cNvSpPr>
          <p:nvPr>
            <p:ph type="title"/>
          </p:nvPr>
        </p:nvSpPr>
        <p:spPr/>
        <p:txBody>
          <a:bodyPr/>
          <a:lstStyle/>
          <a:p>
            <a:r>
              <a:rPr lang="en-GB" dirty="0">
                <a:solidFill>
                  <a:srgbClr val="004165"/>
                </a:solidFill>
              </a:rPr>
              <a:t>Conservative Budgeting</a:t>
            </a:r>
          </a:p>
        </p:txBody>
      </p:sp>
      <p:sp>
        <p:nvSpPr>
          <p:cNvPr id="5" name="Content Placeholder 4">
            <a:extLst>
              <a:ext uri="{FF2B5EF4-FFF2-40B4-BE49-F238E27FC236}">
                <a16:creationId xmlns:a16="http://schemas.microsoft.com/office/drawing/2014/main" id="{4AFB212B-1F94-F23C-CA2F-A107DDD12B73}"/>
              </a:ext>
            </a:extLst>
          </p:cNvPr>
          <p:cNvSpPr>
            <a:spLocks noGrp="1"/>
          </p:cNvSpPr>
          <p:nvPr>
            <p:ph idx="1"/>
          </p:nvPr>
        </p:nvSpPr>
        <p:spPr>
          <a:xfrm>
            <a:off x="354001" y="3540034"/>
            <a:ext cx="4139622" cy="1275035"/>
          </a:xfrm>
          <a:solidFill>
            <a:srgbClr val="FEFFED">
              <a:alpha val="60000"/>
            </a:srgbClr>
          </a:solidFill>
        </p:spPr>
        <p:txBody>
          <a:bodyPr>
            <a:normAutofit/>
          </a:bodyPr>
          <a:lstStyle/>
          <a:p>
            <a:pPr marL="0" indent="0">
              <a:lnSpc>
                <a:spcPct val="120000"/>
              </a:lnSpc>
              <a:spcBef>
                <a:spcPts val="0"/>
              </a:spcBef>
              <a:buNone/>
            </a:pPr>
            <a:r>
              <a:rPr lang="en-GB" dirty="0">
                <a:solidFill>
                  <a:srgbClr val="004165"/>
                </a:solidFill>
              </a:rPr>
              <a:t>Keep a 3-to-6-month reserve for emergencies.</a:t>
            </a:r>
          </a:p>
          <a:p>
            <a:pPr marL="0" indent="0">
              <a:lnSpc>
                <a:spcPct val="200000"/>
              </a:lnSpc>
              <a:buNone/>
            </a:pPr>
            <a:endParaRPr lang="en-GB" dirty="0"/>
          </a:p>
        </p:txBody>
      </p:sp>
    </p:spTree>
    <p:extLst>
      <p:ext uri="{BB962C8B-B14F-4D97-AF65-F5344CB8AC3E}">
        <p14:creationId xmlns:p14="http://schemas.microsoft.com/office/powerpoint/2010/main" val="6402409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976512-7644-E3F7-7148-A1092356785E}"/>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AD6A79CB-517A-8310-EC83-180B05E45295}"/>
              </a:ext>
            </a:extLst>
          </p:cNvPr>
          <p:cNvSpPr>
            <a:spLocks noGrp="1"/>
          </p:cNvSpPr>
          <p:nvPr>
            <p:ph type="title"/>
          </p:nvPr>
        </p:nvSpPr>
        <p:spPr>
          <a:xfrm>
            <a:off x="7056692" y="583314"/>
            <a:ext cx="4258491" cy="955353"/>
          </a:xfrm>
          <a:solidFill>
            <a:srgbClr val="004165">
              <a:alpha val="69804"/>
            </a:srgbClr>
          </a:solidFill>
        </p:spPr>
        <p:txBody>
          <a:bodyPr anchor="ctr">
            <a:noAutofit/>
          </a:bodyPr>
          <a:lstStyle/>
          <a:p>
            <a:pPr>
              <a:spcBef>
                <a:spcPts val="0"/>
              </a:spcBef>
              <a:spcAft>
                <a:spcPts val="1200"/>
              </a:spcAft>
            </a:pPr>
            <a:r>
              <a:rPr lang="en-GB" sz="4000" dirty="0">
                <a:solidFill>
                  <a:schemeClr val="bg1"/>
                </a:solidFill>
              </a:rPr>
              <a:t>Key Learnings </a:t>
            </a:r>
            <a:endParaRPr lang="en-US" sz="4000" dirty="0">
              <a:solidFill>
                <a:schemeClr val="bg1"/>
              </a:solidFill>
            </a:endParaRPr>
          </a:p>
        </p:txBody>
      </p:sp>
    </p:spTree>
    <p:extLst>
      <p:ext uri="{BB962C8B-B14F-4D97-AF65-F5344CB8AC3E}">
        <p14:creationId xmlns:p14="http://schemas.microsoft.com/office/powerpoint/2010/main" val="13451785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Google Shape;293;p38">
            <a:extLst>
              <a:ext uri="{FF2B5EF4-FFF2-40B4-BE49-F238E27FC236}">
                <a16:creationId xmlns:a16="http://schemas.microsoft.com/office/drawing/2014/main" id="{AE2B5CF2-6C82-9AB4-4000-C12116204945}"/>
              </a:ext>
            </a:extLst>
          </p:cNvPr>
          <p:cNvSpPr txBox="1"/>
          <p:nvPr/>
        </p:nvSpPr>
        <p:spPr>
          <a:xfrm>
            <a:off x="7010400" y="1828800"/>
            <a:ext cx="4410010" cy="3539388"/>
          </a:xfrm>
          <a:prstGeom prst="rect">
            <a:avLst/>
          </a:prstGeom>
          <a:solidFill>
            <a:srgbClr val="000000">
              <a:alpha val="25000"/>
            </a:srgb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60000" tIns="45699" rIns="45699" bIns="45699">
            <a:spAutoFit/>
          </a:bodyPr>
          <a:lstStyle/>
          <a:p>
            <a:pPr marL="285750" marR="0" lvl="0" indent="-285750" algn="l" defTabSz="914400" rtl="0" eaLnBrk="1" fontAlgn="auto" latinLnBrk="0" hangingPunct="1">
              <a:lnSpc>
                <a:spcPct val="100000"/>
              </a:lnSpc>
              <a:spcBef>
                <a:spcPts val="0"/>
              </a:spcBef>
              <a:spcAft>
                <a:spcPts val="0"/>
              </a:spcAft>
              <a:buClr>
                <a:srgbClr val="FFFFFF"/>
              </a:buClr>
              <a:buSzPts val="2800"/>
              <a:buFont typeface="Arial" panose="020B0604020202020204" pitchFamily="34" charset="0"/>
              <a:buChar char="•"/>
              <a:tabLst/>
              <a:defRPr/>
            </a:pPr>
            <a:r>
              <a:rPr kumimoji="0" lang="en-US" sz="28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Why?</a:t>
            </a:r>
          </a:p>
          <a:p>
            <a:pPr marL="285750" marR="0" lvl="0" indent="-285750" algn="l" defTabSz="914400" rtl="0" eaLnBrk="1" fontAlgn="auto" latinLnBrk="0" hangingPunct="1">
              <a:lnSpc>
                <a:spcPct val="100000"/>
              </a:lnSpc>
              <a:spcBef>
                <a:spcPts val="0"/>
              </a:spcBef>
              <a:spcAft>
                <a:spcPts val="0"/>
              </a:spcAft>
              <a:buClr>
                <a:srgbClr val="FFFFFF"/>
              </a:buClr>
              <a:buSzPts val="2800"/>
              <a:buFont typeface="Arial" panose="020B0604020202020204" pitchFamily="34" charset="0"/>
              <a:buChar char="•"/>
              <a:tabLst/>
              <a:defRPr/>
            </a:pPr>
            <a:r>
              <a:rPr kumimoji="0" lang="en-US" sz="28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Club Success Cycle </a:t>
            </a:r>
          </a:p>
          <a:p>
            <a:pPr marL="285750" marR="0" lvl="0" indent="-285750" algn="l" defTabSz="914400" rtl="0" eaLnBrk="1" fontAlgn="auto" latinLnBrk="0" hangingPunct="1">
              <a:lnSpc>
                <a:spcPct val="100000"/>
              </a:lnSpc>
              <a:spcBef>
                <a:spcPts val="0"/>
              </a:spcBef>
              <a:spcAft>
                <a:spcPts val="0"/>
              </a:spcAft>
              <a:buClr>
                <a:srgbClr val="FFFFFF"/>
              </a:buClr>
              <a:buSzPts val="2800"/>
              <a:buFont typeface="Arial" panose="020B0604020202020204" pitchFamily="34" charset="0"/>
              <a:buChar char="•"/>
              <a:tabLst/>
              <a:defRPr/>
            </a:pPr>
            <a:r>
              <a:rPr kumimoji="0" lang="en-US" sz="28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Transferable Skills</a:t>
            </a:r>
          </a:p>
          <a:p>
            <a:pPr marL="282575" indent="-282575">
              <a:buFont typeface="Arial" panose="020B0604020202020204" pitchFamily="34" charset="0"/>
              <a:buChar char="•"/>
            </a:pPr>
            <a:r>
              <a:rPr lang="en-GB" sz="2800" dirty="0"/>
              <a:t>Responsibilities</a:t>
            </a:r>
          </a:p>
          <a:p>
            <a:pPr marL="282575" indent="-282575">
              <a:buFont typeface="Arial" panose="020B0604020202020204" pitchFamily="34" charset="0"/>
              <a:buChar char="•"/>
            </a:pPr>
            <a:r>
              <a:rPr lang="en-GB" sz="2800" dirty="0"/>
              <a:t>Creating a Club Budget</a:t>
            </a:r>
          </a:p>
          <a:p>
            <a:pPr marL="282575" indent="-282575">
              <a:buFont typeface="Arial" panose="020B0604020202020204" pitchFamily="34" charset="0"/>
              <a:buChar char="•"/>
            </a:pPr>
            <a:r>
              <a:rPr lang="en-GB" sz="2800" dirty="0"/>
              <a:t>Best Practices</a:t>
            </a:r>
          </a:p>
          <a:p>
            <a:pPr marL="282575" indent="-282575">
              <a:buFont typeface="Arial" panose="020B0604020202020204" pitchFamily="34" charset="0"/>
              <a:buChar char="•"/>
            </a:pPr>
            <a:r>
              <a:rPr lang="en-GB" sz="2800" dirty="0"/>
              <a:t>Club Finances Timeline</a:t>
            </a:r>
          </a:p>
          <a:p>
            <a:pPr marL="282575" indent="-282575">
              <a:buFont typeface="Arial" panose="020B0604020202020204" pitchFamily="34" charset="0"/>
              <a:buChar char="•"/>
            </a:pPr>
            <a:r>
              <a:rPr lang="en-GB" sz="2800" dirty="0"/>
              <a:t>Next Steps</a:t>
            </a:r>
          </a:p>
        </p:txBody>
      </p:sp>
    </p:spTree>
    <p:extLst>
      <p:ext uri="{BB962C8B-B14F-4D97-AF65-F5344CB8AC3E}">
        <p14:creationId xmlns:p14="http://schemas.microsoft.com/office/powerpoint/2010/main" val="3226274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D5B826-0CB1-41C4-BBF9-8FE6A6A25F9C}"/>
              </a:ext>
            </a:extLst>
          </p:cNvPr>
          <p:cNvSpPr>
            <a:spLocks noGrp="1"/>
          </p:cNvSpPr>
          <p:nvPr>
            <p:ph type="title"/>
          </p:nvPr>
        </p:nvSpPr>
        <p:spPr/>
        <p:txBody>
          <a:bodyPr/>
          <a:lstStyle/>
          <a:p>
            <a:r>
              <a:rPr lang="en-GB" dirty="0"/>
              <a:t>Club Finances Timeline</a:t>
            </a:r>
          </a:p>
        </p:txBody>
      </p:sp>
      <p:sp>
        <p:nvSpPr>
          <p:cNvPr id="4" name="Rectangle 3">
            <a:extLst>
              <a:ext uri="{FF2B5EF4-FFF2-40B4-BE49-F238E27FC236}">
                <a16:creationId xmlns:a16="http://schemas.microsoft.com/office/drawing/2014/main" id="{D1405B6B-76B0-4C80-B2C0-A60C3F7402E7}"/>
              </a:ext>
            </a:extLst>
          </p:cNvPr>
          <p:cNvSpPr/>
          <p:nvPr/>
        </p:nvSpPr>
        <p:spPr>
          <a:xfrm rot="5400000">
            <a:off x="1789596" y="2228260"/>
            <a:ext cx="94538" cy="284739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cxnSp>
        <p:nvCxnSpPr>
          <p:cNvPr id="5" name="Straight Arrow Connector 6">
            <a:extLst>
              <a:ext uri="{FF2B5EF4-FFF2-40B4-BE49-F238E27FC236}">
                <a16:creationId xmlns:a16="http://schemas.microsoft.com/office/drawing/2014/main" id="{9894B2FF-DB34-4E8B-8917-471FCA5A8BB4}"/>
              </a:ext>
            </a:extLst>
          </p:cNvPr>
          <p:cNvCxnSpPr>
            <a:cxnSpLocks/>
          </p:cNvCxnSpPr>
          <p:nvPr/>
        </p:nvCxnSpPr>
        <p:spPr>
          <a:xfrm>
            <a:off x="431252" y="4148030"/>
            <a:ext cx="11760748" cy="0"/>
          </a:xfrm>
          <a:prstGeom prst="straightConnector1">
            <a:avLst/>
          </a:prstGeom>
          <a:ln w="60325" cap="rnd">
            <a:solidFill>
              <a:srgbClr val="595959"/>
            </a:solidFill>
            <a:prstDash val="sysDot"/>
            <a:round/>
            <a:tailEnd type="triangle"/>
          </a:ln>
        </p:spPr>
        <p:style>
          <a:lnRef idx="1">
            <a:schemeClr val="accent1"/>
          </a:lnRef>
          <a:fillRef idx="0">
            <a:schemeClr val="accent1"/>
          </a:fillRef>
          <a:effectRef idx="0">
            <a:schemeClr val="accent1"/>
          </a:effectRef>
          <a:fontRef idx="minor">
            <a:schemeClr val="tx1"/>
          </a:fontRef>
        </p:style>
      </p:cxnSp>
      <p:sp>
        <p:nvSpPr>
          <p:cNvPr id="6" name="TextBox 16">
            <a:extLst>
              <a:ext uri="{FF2B5EF4-FFF2-40B4-BE49-F238E27FC236}">
                <a16:creationId xmlns:a16="http://schemas.microsoft.com/office/drawing/2014/main" id="{CC4A1314-2ABE-4474-94A5-FB8DD11D1B83}"/>
              </a:ext>
            </a:extLst>
          </p:cNvPr>
          <p:cNvSpPr txBox="1"/>
          <p:nvPr/>
        </p:nvSpPr>
        <p:spPr>
          <a:xfrm>
            <a:off x="10382274" y="3780186"/>
            <a:ext cx="654332" cy="215444"/>
          </a:xfrm>
          <a:prstGeom prst="rect">
            <a:avLst/>
          </a:prstGeom>
          <a:noFill/>
        </p:spPr>
        <p:txBody>
          <a:bodyPr wrap="square" lIns="0" tIns="0" rIns="0" bIns="0" rtlCol="0" anchor="t">
            <a:spAutoFit/>
          </a:bodyPr>
          <a:lstStyle/>
          <a:p>
            <a:pPr algn="ctr"/>
            <a:r>
              <a:rPr lang="en-US" sz="1400" b="1" dirty="0">
                <a:latin typeface="+mj-lt"/>
              </a:rPr>
              <a:t>MAY</a:t>
            </a:r>
          </a:p>
        </p:txBody>
      </p:sp>
      <p:sp>
        <p:nvSpPr>
          <p:cNvPr id="7" name="TextBox 17">
            <a:extLst>
              <a:ext uri="{FF2B5EF4-FFF2-40B4-BE49-F238E27FC236}">
                <a16:creationId xmlns:a16="http://schemas.microsoft.com/office/drawing/2014/main" id="{06D231CA-DCC0-41C7-B01A-7E9C01FED560}"/>
              </a:ext>
            </a:extLst>
          </p:cNvPr>
          <p:cNvSpPr txBox="1"/>
          <p:nvPr/>
        </p:nvSpPr>
        <p:spPr>
          <a:xfrm>
            <a:off x="11411903" y="3780186"/>
            <a:ext cx="654332" cy="215444"/>
          </a:xfrm>
          <a:prstGeom prst="rect">
            <a:avLst/>
          </a:prstGeom>
          <a:noFill/>
        </p:spPr>
        <p:txBody>
          <a:bodyPr wrap="square" lIns="0" tIns="0" rIns="0" bIns="0" rtlCol="0" anchor="t">
            <a:spAutoFit/>
          </a:bodyPr>
          <a:lstStyle/>
          <a:p>
            <a:pPr algn="ctr"/>
            <a:r>
              <a:rPr lang="en-US" sz="1400" b="1" dirty="0">
                <a:latin typeface="+mj-lt"/>
              </a:rPr>
              <a:t>JUN</a:t>
            </a:r>
          </a:p>
        </p:txBody>
      </p:sp>
      <p:sp>
        <p:nvSpPr>
          <p:cNvPr id="8" name="TextBox 18">
            <a:extLst>
              <a:ext uri="{FF2B5EF4-FFF2-40B4-BE49-F238E27FC236}">
                <a16:creationId xmlns:a16="http://schemas.microsoft.com/office/drawing/2014/main" id="{34FB7BE8-DCBC-4307-A47A-DC4FEFD32D93}"/>
              </a:ext>
            </a:extLst>
          </p:cNvPr>
          <p:cNvSpPr txBox="1"/>
          <p:nvPr/>
        </p:nvSpPr>
        <p:spPr>
          <a:xfrm>
            <a:off x="6263766" y="3780186"/>
            <a:ext cx="654332" cy="215444"/>
          </a:xfrm>
          <a:prstGeom prst="rect">
            <a:avLst/>
          </a:prstGeom>
          <a:noFill/>
        </p:spPr>
        <p:txBody>
          <a:bodyPr wrap="square" lIns="0" tIns="0" rIns="0" bIns="0" rtlCol="0" anchor="t">
            <a:spAutoFit/>
          </a:bodyPr>
          <a:lstStyle/>
          <a:p>
            <a:pPr algn="ctr"/>
            <a:r>
              <a:rPr lang="en-US" sz="1400" b="1" dirty="0">
                <a:latin typeface="+mj-lt"/>
              </a:rPr>
              <a:t>JAN</a:t>
            </a:r>
          </a:p>
        </p:txBody>
      </p:sp>
      <p:sp>
        <p:nvSpPr>
          <p:cNvPr id="9" name="TextBox 19">
            <a:extLst>
              <a:ext uri="{FF2B5EF4-FFF2-40B4-BE49-F238E27FC236}">
                <a16:creationId xmlns:a16="http://schemas.microsoft.com/office/drawing/2014/main" id="{2A515F90-9CB8-418F-8FF3-4B3359DF2E85}"/>
              </a:ext>
            </a:extLst>
          </p:cNvPr>
          <p:cNvSpPr txBox="1"/>
          <p:nvPr/>
        </p:nvSpPr>
        <p:spPr>
          <a:xfrm>
            <a:off x="86004" y="3780186"/>
            <a:ext cx="654332" cy="215444"/>
          </a:xfrm>
          <a:prstGeom prst="rect">
            <a:avLst/>
          </a:prstGeom>
          <a:noFill/>
        </p:spPr>
        <p:txBody>
          <a:bodyPr wrap="square" lIns="0" tIns="0" rIns="0" bIns="0" rtlCol="0" anchor="t">
            <a:spAutoFit/>
          </a:bodyPr>
          <a:lstStyle/>
          <a:p>
            <a:pPr algn="ctr"/>
            <a:r>
              <a:rPr lang="en-US" sz="1400" b="1" dirty="0">
                <a:latin typeface="+mj-lt"/>
              </a:rPr>
              <a:t>JUL</a:t>
            </a:r>
          </a:p>
        </p:txBody>
      </p:sp>
      <p:sp>
        <p:nvSpPr>
          <p:cNvPr id="10" name="TextBox 20">
            <a:extLst>
              <a:ext uri="{FF2B5EF4-FFF2-40B4-BE49-F238E27FC236}">
                <a16:creationId xmlns:a16="http://schemas.microsoft.com/office/drawing/2014/main" id="{13EE0E32-AA70-4273-94D8-A13DC95CB20E}"/>
              </a:ext>
            </a:extLst>
          </p:cNvPr>
          <p:cNvSpPr txBox="1"/>
          <p:nvPr/>
        </p:nvSpPr>
        <p:spPr>
          <a:xfrm>
            <a:off x="1115631" y="3780186"/>
            <a:ext cx="654332" cy="215444"/>
          </a:xfrm>
          <a:prstGeom prst="rect">
            <a:avLst/>
          </a:prstGeom>
          <a:noFill/>
        </p:spPr>
        <p:txBody>
          <a:bodyPr wrap="square" lIns="0" tIns="0" rIns="0" bIns="0" rtlCol="0" anchor="t">
            <a:spAutoFit/>
          </a:bodyPr>
          <a:lstStyle/>
          <a:p>
            <a:pPr algn="ctr"/>
            <a:r>
              <a:rPr lang="en-US" sz="1400" b="1" dirty="0">
                <a:latin typeface="+mj-lt"/>
              </a:rPr>
              <a:t>AUG</a:t>
            </a:r>
          </a:p>
        </p:txBody>
      </p:sp>
      <p:sp>
        <p:nvSpPr>
          <p:cNvPr id="11" name="TextBox 21">
            <a:extLst>
              <a:ext uri="{FF2B5EF4-FFF2-40B4-BE49-F238E27FC236}">
                <a16:creationId xmlns:a16="http://schemas.microsoft.com/office/drawing/2014/main" id="{97432D99-AB17-448A-BB08-7DF45FC624FC}"/>
              </a:ext>
            </a:extLst>
          </p:cNvPr>
          <p:cNvSpPr txBox="1"/>
          <p:nvPr/>
        </p:nvSpPr>
        <p:spPr>
          <a:xfrm>
            <a:off x="2145258" y="3780186"/>
            <a:ext cx="654332" cy="215444"/>
          </a:xfrm>
          <a:prstGeom prst="rect">
            <a:avLst/>
          </a:prstGeom>
          <a:noFill/>
        </p:spPr>
        <p:txBody>
          <a:bodyPr wrap="square" lIns="0" tIns="0" rIns="0" bIns="0" rtlCol="0" anchor="t">
            <a:spAutoFit/>
          </a:bodyPr>
          <a:lstStyle/>
          <a:p>
            <a:pPr algn="ctr"/>
            <a:r>
              <a:rPr lang="en-US" sz="1400" b="1" dirty="0">
                <a:latin typeface="+mj-lt"/>
              </a:rPr>
              <a:t>SEP</a:t>
            </a:r>
          </a:p>
        </p:txBody>
      </p:sp>
      <p:sp>
        <p:nvSpPr>
          <p:cNvPr id="12" name="TextBox 22">
            <a:extLst>
              <a:ext uri="{FF2B5EF4-FFF2-40B4-BE49-F238E27FC236}">
                <a16:creationId xmlns:a16="http://schemas.microsoft.com/office/drawing/2014/main" id="{DF5C204E-C683-4415-B76D-B8E76093D5B0}"/>
              </a:ext>
            </a:extLst>
          </p:cNvPr>
          <p:cNvSpPr txBox="1"/>
          <p:nvPr/>
        </p:nvSpPr>
        <p:spPr>
          <a:xfrm>
            <a:off x="3174885" y="3780186"/>
            <a:ext cx="654332" cy="215444"/>
          </a:xfrm>
          <a:prstGeom prst="rect">
            <a:avLst/>
          </a:prstGeom>
          <a:noFill/>
        </p:spPr>
        <p:txBody>
          <a:bodyPr wrap="square" lIns="0" tIns="0" rIns="0" bIns="0" rtlCol="0" anchor="t">
            <a:spAutoFit/>
          </a:bodyPr>
          <a:lstStyle/>
          <a:p>
            <a:pPr algn="ctr"/>
            <a:r>
              <a:rPr lang="en-US" sz="1400" b="1" dirty="0">
                <a:latin typeface="+mj-lt"/>
              </a:rPr>
              <a:t>OCT</a:t>
            </a:r>
          </a:p>
        </p:txBody>
      </p:sp>
      <p:sp>
        <p:nvSpPr>
          <p:cNvPr id="13" name="TextBox 23">
            <a:extLst>
              <a:ext uri="{FF2B5EF4-FFF2-40B4-BE49-F238E27FC236}">
                <a16:creationId xmlns:a16="http://schemas.microsoft.com/office/drawing/2014/main" id="{1FD26240-69D2-4087-A2C5-3F260E3A6DAD}"/>
              </a:ext>
            </a:extLst>
          </p:cNvPr>
          <p:cNvSpPr txBox="1"/>
          <p:nvPr/>
        </p:nvSpPr>
        <p:spPr>
          <a:xfrm>
            <a:off x="4204512" y="3780186"/>
            <a:ext cx="654332" cy="215444"/>
          </a:xfrm>
          <a:prstGeom prst="rect">
            <a:avLst/>
          </a:prstGeom>
          <a:noFill/>
        </p:spPr>
        <p:txBody>
          <a:bodyPr wrap="square" lIns="0" tIns="0" rIns="0" bIns="0" rtlCol="0" anchor="t">
            <a:spAutoFit/>
          </a:bodyPr>
          <a:lstStyle/>
          <a:p>
            <a:pPr algn="ctr"/>
            <a:r>
              <a:rPr lang="en-US" sz="1400" b="1" dirty="0">
                <a:latin typeface="+mj-lt"/>
              </a:rPr>
              <a:t>NOV</a:t>
            </a:r>
          </a:p>
        </p:txBody>
      </p:sp>
      <p:sp>
        <p:nvSpPr>
          <p:cNvPr id="14" name="TextBox 24">
            <a:extLst>
              <a:ext uri="{FF2B5EF4-FFF2-40B4-BE49-F238E27FC236}">
                <a16:creationId xmlns:a16="http://schemas.microsoft.com/office/drawing/2014/main" id="{8D4DCC44-AF51-40A7-ACD5-D8C55E55A400}"/>
              </a:ext>
            </a:extLst>
          </p:cNvPr>
          <p:cNvSpPr txBox="1"/>
          <p:nvPr/>
        </p:nvSpPr>
        <p:spPr>
          <a:xfrm>
            <a:off x="5234139" y="3780186"/>
            <a:ext cx="654332" cy="215444"/>
          </a:xfrm>
          <a:prstGeom prst="rect">
            <a:avLst/>
          </a:prstGeom>
          <a:noFill/>
        </p:spPr>
        <p:txBody>
          <a:bodyPr wrap="square" lIns="0" tIns="0" rIns="0" bIns="0" rtlCol="0" anchor="t">
            <a:spAutoFit/>
          </a:bodyPr>
          <a:lstStyle/>
          <a:p>
            <a:pPr algn="ctr"/>
            <a:r>
              <a:rPr lang="en-US" sz="1400" b="1" dirty="0">
                <a:latin typeface="+mj-lt"/>
              </a:rPr>
              <a:t>DEC</a:t>
            </a:r>
          </a:p>
        </p:txBody>
      </p:sp>
      <p:grpSp>
        <p:nvGrpSpPr>
          <p:cNvPr id="15" name="Group 26">
            <a:extLst>
              <a:ext uri="{FF2B5EF4-FFF2-40B4-BE49-F238E27FC236}">
                <a16:creationId xmlns:a16="http://schemas.microsoft.com/office/drawing/2014/main" id="{96AAA51E-7704-4496-866F-454696A00F73}"/>
              </a:ext>
            </a:extLst>
          </p:cNvPr>
          <p:cNvGrpSpPr/>
          <p:nvPr/>
        </p:nvGrpSpPr>
        <p:grpSpPr>
          <a:xfrm>
            <a:off x="87459" y="2713261"/>
            <a:ext cx="2236968" cy="410939"/>
            <a:chOff x="938733" y="4039850"/>
            <a:chExt cx="2815304" cy="284812"/>
          </a:xfrm>
        </p:grpSpPr>
        <p:cxnSp>
          <p:nvCxnSpPr>
            <p:cNvPr id="16" name="Straight Connector 27">
              <a:extLst>
                <a:ext uri="{FF2B5EF4-FFF2-40B4-BE49-F238E27FC236}">
                  <a16:creationId xmlns:a16="http://schemas.microsoft.com/office/drawing/2014/main" id="{CE2E587E-7950-45D4-BEA6-014E580B3E94}"/>
                </a:ext>
              </a:extLst>
            </p:cNvPr>
            <p:cNvCxnSpPr>
              <a:cxnSpLocks/>
            </p:cNvCxnSpPr>
            <p:nvPr/>
          </p:nvCxnSpPr>
          <p:spPr>
            <a:xfrm>
              <a:off x="938733" y="4182256"/>
              <a:ext cx="2815304"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Group 28">
              <a:extLst>
                <a:ext uri="{FF2B5EF4-FFF2-40B4-BE49-F238E27FC236}">
                  <a16:creationId xmlns:a16="http://schemas.microsoft.com/office/drawing/2014/main" id="{F5D35AF0-E37D-40F2-9093-5450286A9C1A}"/>
                </a:ext>
              </a:extLst>
            </p:cNvPr>
            <p:cNvGrpSpPr/>
            <p:nvPr/>
          </p:nvGrpSpPr>
          <p:grpSpPr>
            <a:xfrm>
              <a:off x="939233" y="4182256"/>
              <a:ext cx="2814305" cy="142406"/>
              <a:chOff x="938733" y="4182256"/>
              <a:chExt cx="2814305" cy="142406"/>
            </a:xfrm>
          </p:grpSpPr>
          <p:cxnSp>
            <p:nvCxnSpPr>
              <p:cNvPr id="19" name="Straight Connector 30">
                <a:extLst>
                  <a:ext uri="{FF2B5EF4-FFF2-40B4-BE49-F238E27FC236}">
                    <a16:creationId xmlns:a16="http://schemas.microsoft.com/office/drawing/2014/main" id="{AF2521FE-286A-461A-A4E8-E1A46BB61E4F}"/>
                  </a:ext>
                </a:extLst>
              </p:cNvPr>
              <p:cNvCxnSpPr>
                <a:cxnSpLocks/>
              </p:cNvCxnSpPr>
              <p:nvPr/>
            </p:nvCxnSpPr>
            <p:spPr>
              <a:xfrm>
                <a:off x="3753038"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31">
                <a:extLst>
                  <a:ext uri="{FF2B5EF4-FFF2-40B4-BE49-F238E27FC236}">
                    <a16:creationId xmlns:a16="http://schemas.microsoft.com/office/drawing/2014/main" id="{FC48DB81-CE26-4BD5-BA52-26CE3D910B50}"/>
                  </a:ext>
                </a:extLst>
              </p:cNvPr>
              <p:cNvCxnSpPr>
                <a:cxnSpLocks/>
              </p:cNvCxnSpPr>
              <p:nvPr/>
            </p:nvCxnSpPr>
            <p:spPr>
              <a:xfrm>
                <a:off x="938733"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29">
              <a:extLst>
                <a:ext uri="{FF2B5EF4-FFF2-40B4-BE49-F238E27FC236}">
                  <a16:creationId xmlns:a16="http://schemas.microsoft.com/office/drawing/2014/main" id="{300A86E3-E233-4C45-B3D0-D606490A084D}"/>
                </a:ext>
              </a:extLst>
            </p:cNvPr>
            <p:cNvCxnSpPr>
              <a:cxnSpLocks/>
            </p:cNvCxnSpPr>
            <p:nvPr/>
          </p:nvCxnSpPr>
          <p:spPr>
            <a:xfrm>
              <a:off x="2346385" y="4039850"/>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 name="Oval 35">
            <a:extLst>
              <a:ext uri="{FF2B5EF4-FFF2-40B4-BE49-F238E27FC236}">
                <a16:creationId xmlns:a16="http://schemas.microsoft.com/office/drawing/2014/main" id="{20BB4A31-152A-46FF-B762-5D419FABEFF8}"/>
              </a:ext>
            </a:extLst>
          </p:cNvPr>
          <p:cNvSpPr/>
          <p:nvPr/>
        </p:nvSpPr>
        <p:spPr>
          <a:xfrm>
            <a:off x="685981" y="4051244"/>
            <a:ext cx="199877" cy="199877"/>
          </a:xfrm>
          <a:prstGeom prst="ellipse">
            <a:avLst/>
          </a:prstGeom>
          <a:solidFill>
            <a:schemeClr val="bg1"/>
          </a:solid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mj-lt"/>
              </a:rPr>
              <a:t>`</a:t>
            </a:r>
          </a:p>
        </p:txBody>
      </p:sp>
      <p:sp>
        <p:nvSpPr>
          <p:cNvPr id="22" name="TextBox 36">
            <a:extLst>
              <a:ext uri="{FF2B5EF4-FFF2-40B4-BE49-F238E27FC236}">
                <a16:creationId xmlns:a16="http://schemas.microsoft.com/office/drawing/2014/main" id="{B9EAAD20-1C0A-4A04-9CF3-E1EE1F84032A}"/>
              </a:ext>
            </a:extLst>
          </p:cNvPr>
          <p:cNvSpPr txBox="1"/>
          <p:nvPr/>
        </p:nvSpPr>
        <p:spPr>
          <a:xfrm>
            <a:off x="76200" y="4437528"/>
            <a:ext cx="1400142" cy="1759456"/>
          </a:xfrm>
          <a:prstGeom prst="rect">
            <a:avLst/>
          </a:prstGeom>
          <a:noFill/>
        </p:spPr>
        <p:txBody>
          <a:bodyPr wrap="square" lIns="0" tIns="0" rIns="0" bIns="0" numCol="1" rtlCol="0" anchor="t">
            <a:spAutoFit/>
          </a:bodyPr>
          <a:lstStyle/>
          <a:p>
            <a:pPr algn="ctr">
              <a:spcBef>
                <a:spcPts val="0"/>
              </a:spcBef>
              <a:spcAft>
                <a:spcPts val="600"/>
              </a:spcAft>
            </a:pPr>
            <a:r>
              <a:rPr lang="en-US" sz="1600" dirty="0">
                <a:solidFill>
                  <a:srgbClr val="555C5F"/>
                </a:solidFill>
                <a:latin typeface="+mj-lt"/>
                <a:ea typeface="Calibri" panose="020F0502020204030204" pitchFamily="34" charset="0"/>
                <a:cs typeface="Arial"/>
              </a:rPr>
              <a:t>Start of Year Tasks</a:t>
            </a:r>
          </a:p>
          <a:p>
            <a:pPr algn="ctr">
              <a:spcBef>
                <a:spcPts val="0"/>
              </a:spcBef>
              <a:spcAft>
                <a:spcPts val="600"/>
              </a:spcAft>
            </a:pPr>
            <a:r>
              <a:rPr lang="en-US" sz="1600" dirty="0">
                <a:solidFill>
                  <a:srgbClr val="555C5F"/>
                </a:solidFill>
                <a:latin typeface="+mj-lt"/>
                <a:cs typeface="Arial"/>
              </a:rPr>
              <a:t>Club Success Plan</a:t>
            </a:r>
          </a:p>
          <a:p>
            <a:pPr algn="ctr">
              <a:spcBef>
                <a:spcPts val="0"/>
              </a:spcBef>
              <a:spcAft>
                <a:spcPts val="600"/>
              </a:spcAft>
            </a:pPr>
            <a:r>
              <a:rPr lang="en-US" sz="1600" dirty="0">
                <a:solidFill>
                  <a:srgbClr val="555C5F"/>
                </a:solidFill>
                <a:latin typeface="+mj-lt"/>
                <a:cs typeface="Arial"/>
              </a:rPr>
              <a:t>Initial Budget</a:t>
            </a:r>
          </a:p>
          <a:p>
            <a:pPr algn="ctr">
              <a:spcBef>
                <a:spcPts val="0"/>
              </a:spcBef>
              <a:spcAft>
                <a:spcPts val="600"/>
              </a:spcAft>
            </a:pPr>
            <a:r>
              <a:rPr lang="en-US" sz="1600" dirty="0">
                <a:solidFill>
                  <a:srgbClr val="555C5F"/>
                </a:solidFill>
                <a:latin typeface="+mj-lt"/>
                <a:cs typeface="Arial"/>
              </a:rPr>
              <a:t>Club P &amp; L</a:t>
            </a:r>
          </a:p>
        </p:txBody>
      </p:sp>
      <p:sp>
        <p:nvSpPr>
          <p:cNvPr id="23" name="Oval 38">
            <a:extLst>
              <a:ext uri="{FF2B5EF4-FFF2-40B4-BE49-F238E27FC236}">
                <a16:creationId xmlns:a16="http://schemas.microsoft.com/office/drawing/2014/main" id="{B66B152C-F3AE-43EF-AFA0-2DF372667DA7}"/>
              </a:ext>
            </a:extLst>
          </p:cNvPr>
          <p:cNvSpPr/>
          <p:nvPr/>
        </p:nvSpPr>
        <p:spPr>
          <a:xfrm>
            <a:off x="9604959" y="4051244"/>
            <a:ext cx="199877" cy="199877"/>
          </a:xfrm>
          <a:prstGeom prst="ellipse">
            <a:avLst/>
          </a:prstGeom>
          <a:solidFill>
            <a:schemeClr val="bg1"/>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24" name="TextBox 40">
            <a:extLst>
              <a:ext uri="{FF2B5EF4-FFF2-40B4-BE49-F238E27FC236}">
                <a16:creationId xmlns:a16="http://schemas.microsoft.com/office/drawing/2014/main" id="{C34036DD-BECE-4696-A9C0-BE3A05ADA74F}"/>
              </a:ext>
            </a:extLst>
          </p:cNvPr>
          <p:cNvSpPr txBox="1"/>
          <p:nvPr/>
        </p:nvSpPr>
        <p:spPr>
          <a:xfrm>
            <a:off x="9163167" y="4429168"/>
            <a:ext cx="1145186" cy="738664"/>
          </a:xfrm>
          <a:prstGeom prst="rect">
            <a:avLst/>
          </a:prstGeom>
          <a:noFill/>
        </p:spPr>
        <p:txBody>
          <a:bodyPr wrap="square" lIns="0" tIns="0" rIns="0" bIns="0" numCol="1" rtlCol="0" anchor="t">
            <a:spAutoFit/>
          </a:bodyPr>
          <a:lstStyle/>
          <a:p>
            <a:pPr lvl="0"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Membership Renewals Deadline</a:t>
            </a:r>
          </a:p>
        </p:txBody>
      </p:sp>
      <p:sp>
        <p:nvSpPr>
          <p:cNvPr id="25" name="TextBox 42">
            <a:extLst>
              <a:ext uri="{FF2B5EF4-FFF2-40B4-BE49-F238E27FC236}">
                <a16:creationId xmlns:a16="http://schemas.microsoft.com/office/drawing/2014/main" id="{B25D0A4D-2E36-4272-8132-CB2F2F1BD567}"/>
              </a:ext>
            </a:extLst>
          </p:cNvPr>
          <p:cNvSpPr txBox="1"/>
          <p:nvPr/>
        </p:nvSpPr>
        <p:spPr>
          <a:xfrm>
            <a:off x="9352647" y="3780186"/>
            <a:ext cx="654332" cy="215444"/>
          </a:xfrm>
          <a:prstGeom prst="rect">
            <a:avLst/>
          </a:prstGeom>
          <a:noFill/>
        </p:spPr>
        <p:txBody>
          <a:bodyPr wrap="square" lIns="0" tIns="0" rIns="0" bIns="0" rtlCol="0" anchor="t">
            <a:spAutoFit/>
          </a:bodyPr>
          <a:lstStyle/>
          <a:p>
            <a:pPr algn="ctr"/>
            <a:r>
              <a:rPr lang="en-US" sz="1400" b="1" dirty="0">
                <a:latin typeface="+mj-lt"/>
              </a:rPr>
              <a:t>APR</a:t>
            </a:r>
          </a:p>
        </p:txBody>
      </p:sp>
      <p:sp>
        <p:nvSpPr>
          <p:cNvPr id="26" name="TextBox 43">
            <a:extLst>
              <a:ext uri="{FF2B5EF4-FFF2-40B4-BE49-F238E27FC236}">
                <a16:creationId xmlns:a16="http://schemas.microsoft.com/office/drawing/2014/main" id="{C7EDAD0A-4E63-4DFC-AA46-4A50241AED12}"/>
              </a:ext>
            </a:extLst>
          </p:cNvPr>
          <p:cNvSpPr txBox="1"/>
          <p:nvPr/>
        </p:nvSpPr>
        <p:spPr>
          <a:xfrm>
            <a:off x="7293393" y="3780186"/>
            <a:ext cx="654332" cy="215444"/>
          </a:xfrm>
          <a:prstGeom prst="rect">
            <a:avLst/>
          </a:prstGeom>
          <a:noFill/>
        </p:spPr>
        <p:txBody>
          <a:bodyPr wrap="square" lIns="0" tIns="0" rIns="0" bIns="0" rtlCol="0" anchor="t">
            <a:spAutoFit/>
          </a:bodyPr>
          <a:lstStyle/>
          <a:p>
            <a:pPr algn="ctr"/>
            <a:r>
              <a:rPr lang="en-US" sz="1400" b="1" dirty="0">
                <a:latin typeface="+mj-lt"/>
              </a:rPr>
              <a:t>FEB</a:t>
            </a:r>
          </a:p>
        </p:txBody>
      </p:sp>
      <p:sp>
        <p:nvSpPr>
          <p:cNvPr id="27" name="TextBox 44">
            <a:extLst>
              <a:ext uri="{FF2B5EF4-FFF2-40B4-BE49-F238E27FC236}">
                <a16:creationId xmlns:a16="http://schemas.microsoft.com/office/drawing/2014/main" id="{09D84D3A-AC1A-4A4E-992E-DF4D2764EE2C}"/>
              </a:ext>
            </a:extLst>
          </p:cNvPr>
          <p:cNvSpPr txBox="1"/>
          <p:nvPr/>
        </p:nvSpPr>
        <p:spPr>
          <a:xfrm>
            <a:off x="8323020" y="3780186"/>
            <a:ext cx="654332" cy="215444"/>
          </a:xfrm>
          <a:prstGeom prst="rect">
            <a:avLst/>
          </a:prstGeom>
          <a:noFill/>
        </p:spPr>
        <p:txBody>
          <a:bodyPr wrap="square" lIns="0" tIns="0" rIns="0" bIns="0" rtlCol="0" anchor="t">
            <a:spAutoFit/>
          </a:bodyPr>
          <a:lstStyle/>
          <a:p>
            <a:pPr algn="ctr"/>
            <a:r>
              <a:rPr lang="en-US" sz="1400" b="1" dirty="0">
                <a:latin typeface="+mj-lt"/>
              </a:rPr>
              <a:t>MAR</a:t>
            </a:r>
          </a:p>
        </p:txBody>
      </p:sp>
      <p:sp>
        <p:nvSpPr>
          <p:cNvPr id="28" name="TextBox 62">
            <a:extLst>
              <a:ext uri="{FF2B5EF4-FFF2-40B4-BE49-F238E27FC236}">
                <a16:creationId xmlns:a16="http://schemas.microsoft.com/office/drawing/2014/main" id="{2B8E35BD-552B-41A4-81A8-9075B19006CC}"/>
              </a:ext>
            </a:extLst>
          </p:cNvPr>
          <p:cNvSpPr txBox="1"/>
          <p:nvPr/>
        </p:nvSpPr>
        <p:spPr>
          <a:xfrm>
            <a:off x="222735" y="1847708"/>
            <a:ext cx="1966415" cy="738664"/>
          </a:xfrm>
          <a:prstGeom prst="rect">
            <a:avLst/>
          </a:prstGeom>
          <a:noFill/>
        </p:spPr>
        <p:txBody>
          <a:bodyPr wrap="square" lIns="0" tIns="0" rIns="0" bIns="0" rtlCol="0" anchor="t">
            <a:spAutoFit/>
          </a:bodyPr>
          <a:lstStyle/>
          <a:p>
            <a:pPr algn="ctr"/>
            <a:r>
              <a:rPr lang="en-US" sz="2400" b="1" dirty="0">
                <a:solidFill>
                  <a:srgbClr val="004165"/>
                </a:solidFill>
                <a:latin typeface="+mj-lt"/>
              </a:rPr>
              <a:t>Club Officer Training (1</a:t>
            </a:r>
            <a:r>
              <a:rPr lang="en-US" sz="2400" b="1" baseline="30000" dirty="0">
                <a:solidFill>
                  <a:srgbClr val="004165"/>
                </a:solidFill>
                <a:latin typeface="+mj-lt"/>
              </a:rPr>
              <a:t>st</a:t>
            </a:r>
            <a:r>
              <a:rPr lang="en-US" sz="2400" b="1" dirty="0">
                <a:solidFill>
                  <a:srgbClr val="004165"/>
                </a:solidFill>
                <a:latin typeface="+mj-lt"/>
              </a:rPr>
              <a:t>)</a:t>
            </a:r>
          </a:p>
        </p:txBody>
      </p:sp>
      <p:sp>
        <p:nvSpPr>
          <p:cNvPr id="29" name="Rectangle 28">
            <a:extLst>
              <a:ext uri="{FF2B5EF4-FFF2-40B4-BE49-F238E27FC236}">
                <a16:creationId xmlns:a16="http://schemas.microsoft.com/office/drawing/2014/main" id="{A0E409D3-AE08-4E08-BF97-7B527231769A}"/>
              </a:ext>
            </a:extLst>
          </p:cNvPr>
          <p:cNvSpPr/>
          <p:nvPr/>
        </p:nvSpPr>
        <p:spPr>
          <a:xfrm rot="5400000">
            <a:off x="4626886" y="2228260"/>
            <a:ext cx="94538" cy="28473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30" name="Rectangle 29">
            <a:extLst>
              <a:ext uri="{FF2B5EF4-FFF2-40B4-BE49-F238E27FC236}">
                <a16:creationId xmlns:a16="http://schemas.microsoft.com/office/drawing/2014/main" id="{942AA5BF-24FE-4844-B451-118FDBBC4495}"/>
              </a:ext>
            </a:extLst>
          </p:cNvPr>
          <p:cNvSpPr/>
          <p:nvPr/>
        </p:nvSpPr>
        <p:spPr>
          <a:xfrm rot="5400000">
            <a:off x="7464176" y="2228260"/>
            <a:ext cx="94538" cy="284739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31" name="Rectangle 30">
            <a:extLst>
              <a:ext uri="{FF2B5EF4-FFF2-40B4-BE49-F238E27FC236}">
                <a16:creationId xmlns:a16="http://schemas.microsoft.com/office/drawing/2014/main" id="{B311595C-B735-4985-9477-72A1DD0F0A1D}"/>
              </a:ext>
            </a:extLst>
          </p:cNvPr>
          <p:cNvSpPr/>
          <p:nvPr/>
        </p:nvSpPr>
        <p:spPr>
          <a:xfrm rot="5400000">
            <a:off x="10301466" y="2228260"/>
            <a:ext cx="94538" cy="284739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32" name="TextBox 74">
            <a:extLst>
              <a:ext uri="{FF2B5EF4-FFF2-40B4-BE49-F238E27FC236}">
                <a16:creationId xmlns:a16="http://schemas.microsoft.com/office/drawing/2014/main" id="{B6AE825F-F0F7-4E13-A4AA-943170BD380B}"/>
              </a:ext>
            </a:extLst>
          </p:cNvPr>
          <p:cNvSpPr txBox="1"/>
          <p:nvPr/>
        </p:nvSpPr>
        <p:spPr>
          <a:xfrm>
            <a:off x="10820400" y="4437528"/>
            <a:ext cx="1145186" cy="1256754"/>
          </a:xfrm>
          <a:prstGeom prst="rect">
            <a:avLst/>
          </a:prstGeom>
          <a:noFill/>
        </p:spPr>
        <p:txBody>
          <a:bodyPr wrap="square" lIns="0" tIns="0" rIns="0" bIns="0" numCol="1" rtlCol="0" anchor="t">
            <a:spAutoFit/>
          </a:bodyPr>
          <a:lstStyle/>
          <a:p>
            <a:pPr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Succession Planning</a:t>
            </a:r>
          </a:p>
          <a:p>
            <a:pPr algn="ctr">
              <a:spcBef>
                <a:spcPts val="0"/>
              </a:spcBef>
              <a:spcAft>
                <a:spcPts val="1000"/>
              </a:spcAft>
            </a:pPr>
            <a:endParaRPr lang="en-US" sz="100" dirty="0">
              <a:solidFill>
                <a:srgbClr val="555C5F"/>
              </a:solidFill>
              <a:latin typeface="+mj-lt"/>
              <a:ea typeface="Calibri" panose="020F0502020204030204" pitchFamily="34" charset="0"/>
              <a:cs typeface="Arial" panose="020B0604020202020204" pitchFamily="34" charset="0"/>
            </a:endParaRPr>
          </a:p>
          <a:p>
            <a:pPr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Year-end Audit</a:t>
            </a:r>
          </a:p>
        </p:txBody>
      </p:sp>
      <p:sp>
        <p:nvSpPr>
          <p:cNvPr id="33" name="Oval 75">
            <a:extLst>
              <a:ext uri="{FF2B5EF4-FFF2-40B4-BE49-F238E27FC236}">
                <a16:creationId xmlns:a16="http://schemas.microsoft.com/office/drawing/2014/main" id="{FF7BFD87-4655-4019-8318-6B216DC82087}"/>
              </a:ext>
            </a:extLst>
          </p:cNvPr>
          <p:cNvSpPr/>
          <p:nvPr/>
        </p:nvSpPr>
        <p:spPr>
          <a:xfrm>
            <a:off x="11197749" y="4051244"/>
            <a:ext cx="199877" cy="199877"/>
          </a:xfrm>
          <a:prstGeom prst="ellipse">
            <a:avLst/>
          </a:prstGeom>
          <a:solidFill>
            <a:schemeClr val="bg1"/>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mj-lt"/>
              </a:rPr>
              <a:t>`</a:t>
            </a:r>
          </a:p>
        </p:txBody>
      </p:sp>
      <p:grpSp>
        <p:nvGrpSpPr>
          <p:cNvPr id="34" name="Group 84">
            <a:extLst>
              <a:ext uri="{FF2B5EF4-FFF2-40B4-BE49-F238E27FC236}">
                <a16:creationId xmlns:a16="http://schemas.microsoft.com/office/drawing/2014/main" id="{2DC36523-A392-4D04-BBC1-6F0C6315C3A7}"/>
              </a:ext>
            </a:extLst>
          </p:cNvPr>
          <p:cNvGrpSpPr/>
          <p:nvPr/>
        </p:nvGrpSpPr>
        <p:grpSpPr>
          <a:xfrm>
            <a:off x="4473648" y="2713132"/>
            <a:ext cx="3777789" cy="410939"/>
            <a:chOff x="938733" y="4039850"/>
            <a:chExt cx="2815304" cy="284812"/>
          </a:xfrm>
        </p:grpSpPr>
        <p:cxnSp>
          <p:nvCxnSpPr>
            <p:cNvPr id="35" name="Straight Connector 85">
              <a:extLst>
                <a:ext uri="{FF2B5EF4-FFF2-40B4-BE49-F238E27FC236}">
                  <a16:creationId xmlns:a16="http://schemas.microsoft.com/office/drawing/2014/main" id="{DB054BD7-BCCB-4EF2-8CCC-5529E5D9F532}"/>
                </a:ext>
              </a:extLst>
            </p:cNvPr>
            <p:cNvCxnSpPr>
              <a:cxnSpLocks/>
            </p:cNvCxnSpPr>
            <p:nvPr/>
          </p:nvCxnSpPr>
          <p:spPr>
            <a:xfrm>
              <a:off x="938733" y="4182256"/>
              <a:ext cx="2815304"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6" name="Group 86">
              <a:extLst>
                <a:ext uri="{FF2B5EF4-FFF2-40B4-BE49-F238E27FC236}">
                  <a16:creationId xmlns:a16="http://schemas.microsoft.com/office/drawing/2014/main" id="{D590B7FD-1421-42E6-AD69-3E6780CD5CAC}"/>
                </a:ext>
              </a:extLst>
            </p:cNvPr>
            <p:cNvGrpSpPr/>
            <p:nvPr/>
          </p:nvGrpSpPr>
          <p:grpSpPr>
            <a:xfrm>
              <a:off x="939233" y="4182256"/>
              <a:ext cx="2814305" cy="142406"/>
              <a:chOff x="938733" y="4182256"/>
              <a:chExt cx="2814305" cy="142406"/>
            </a:xfrm>
          </p:grpSpPr>
          <p:cxnSp>
            <p:nvCxnSpPr>
              <p:cNvPr id="38" name="Straight Connector 88">
                <a:extLst>
                  <a:ext uri="{FF2B5EF4-FFF2-40B4-BE49-F238E27FC236}">
                    <a16:creationId xmlns:a16="http://schemas.microsoft.com/office/drawing/2014/main" id="{FC27CEEA-5F52-4B0D-923A-F1A9BA734582}"/>
                  </a:ext>
                </a:extLst>
              </p:cNvPr>
              <p:cNvCxnSpPr>
                <a:cxnSpLocks/>
              </p:cNvCxnSpPr>
              <p:nvPr/>
            </p:nvCxnSpPr>
            <p:spPr>
              <a:xfrm>
                <a:off x="3753038"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89">
                <a:extLst>
                  <a:ext uri="{FF2B5EF4-FFF2-40B4-BE49-F238E27FC236}">
                    <a16:creationId xmlns:a16="http://schemas.microsoft.com/office/drawing/2014/main" id="{97D87ABC-ADC1-48D3-A77F-0DF2053A57FB}"/>
                  </a:ext>
                </a:extLst>
              </p:cNvPr>
              <p:cNvCxnSpPr>
                <a:cxnSpLocks/>
              </p:cNvCxnSpPr>
              <p:nvPr/>
            </p:nvCxnSpPr>
            <p:spPr>
              <a:xfrm>
                <a:off x="938733"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7" name="Straight Connector 87">
              <a:extLst>
                <a:ext uri="{FF2B5EF4-FFF2-40B4-BE49-F238E27FC236}">
                  <a16:creationId xmlns:a16="http://schemas.microsoft.com/office/drawing/2014/main" id="{C602107C-04CF-4BFF-A86B-F3B5CFD6D4BD}"/>
                </a:ext>
              </a:extLst>
            </p:cNvPr>
            <p:cNvCxnSpPr>
              <a:cxnSpLocks/>
            </p:cNvCxnSpPr>
            <p:nvPr/>
          </p:nvCxnSpPr>
          <p:spPr>
            <a:xfrm>
              <a:off x="2346385" y="4039850"/>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0" name="TextBox 90">
            <a:extLst>
              <a:ext uri="{FF2B5EF4-FFF2-40B4-BE49-F238E27FC236}">
                <a16:creationId xmlns:a16="http://schemas.microsoft.com/office/drawing/2014/main" id="{F96ED810-CA40-4528-91B0-268D67E18693}"/>
              </a:ext>
            </a:extLst>
          </p:cNvPr>
          <p:cNvSpPr txBox="1"/>
          <p:nvPr/>
        </p:nvSpPr>
        <p:spPr>
          <a:xfrm>
            <a:off x="5355001" y="1940758"/>
            <a:ext cx="2048377" cy="738664"/>
          </a:xfrm>
          <a:prstGeom prst="rect">
            <a:avLst/>
          </a:prstGeom>
          <a:noFill/>
        </p:spPr>
        <p:txBody>
          <a:bodyPr wrap="square" lIns="0" tIns="0" rIns="0" bIns="0" rtlCol="0" anchor="t">
            <a:spAutoFit/>
          </a:bodyPr>
          <a:lstStyle/>
          <a:p>
            <a:pPr algn="ctr"/>
            <a:r>
              <a:rPr lang="en-US" sz="2400" b="1" dirty="0">
                <a:solidFill>
                  <a:srgbClr val="004165"/>
                </a:solidFill>
                <a:latin typeface="+mj-lt"/>
              </a:rPr>
              <a:t>Club Officer Training (2nd)</a:t>
            </a:r>
          </a:p>
        </p:txBody>
      </p:sp>
      <p:sp>
        <p:nvSpPr>
          <p:cNvPr id="41" name="Oval 91">
            <a:extLst>
              <a:ext uri="{FF2B5EF4-FFF2-40B4-BE49-F238E27FC236}">
                <a16:creationId xmlns:a16="http://schemas.microsoft.com/office/drawing/2014/main" id="{ECECD136-7A8F-44E3-A632-228BE61AA28B}"/>
              </a:ext>
            </a:extLst>
          </p:cNvPr>
          <p:cNvSpPr/>
          <p:nvPr/>
        </p:nvSpPr>
        <p:spPr>
          <a:xfrm>
            <a:off x="3388536" y="4051244"/>
            <a:ext cx="199877" cy="199877"/>
          </a:xfrm>
          <a:prstGeom prst="ellipse">
            <a:avLst/>
          </a:prstGeom>
          <a:solidFill>
            <a:schemeClr val="bg1"/>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42" name="TextBox 92">
            <a:extLst>
              <a:ext uri="{FF2B5EF4-FFF2-40B4-BE49-F238E27FC236}">
                <a16:creationId xmlns:a16="http://schemas.microsoft.com/office/drawing/2014/main" id="{6711C5A1-5457-4DA4-9B2E-B5C7807A612E}"/>
              </a:ext>
            </a:extLst>
          </p:cNvPr>
          <p:cNvSpPr txBox="1"/>
          <p:nvPr/>
        </p:nvSpPr>
        <p:spPr>
          <a:xfrm>
            <a:off x="2917832" y="4429168"/>
            <a:ext cx="1173367" cy="738664"/>
          </a:xfrm>
          <a:prstGeom prst="rect">
            <a:avLst/>
          </a:prstGeom>
          <a:noFill/>
        </p:spPr>
        <p:txBody>
          <a:bodyPr wrap="square" lIns="0" tIns="0" rIns="0" bIns="0" numCol="1" rtlCol="0" anchor="t">
            <a:spAutoFit/>
          </a:bodyPr>
          <a:lstStyle/>
          <a:p>
            <a:pPr lvl="0"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Membership Renewals Deadline </a:t>
            </a:r>
          </a:p>
        </p:txBody>
      </p:sp>
      <p:grpSp>
        <p:nvGrpSpPr>
          <p:cNvPr id="43" name="Group 93">
            <a:extLst>
              <a:ext uri="{FF2B5EF4-FFF2-40B4-BE49-F238E27FC236}">
                <a16:creationId xmlns:a16="http://schemas.microsoft.com/office/drawing/2014/main" id="{1DA5E836-63DC-42E9-8E8B-8CFCD893DFFF}"/>
              </a:ext>
            </a:extLst>
          </p:cNvPr>
          <p:cNvGrpSpPr/>
          <p:nvPr/>
        </p:nvGrpSpPr>
        <p:grpSpPr>
          <a:xfrm>
            <a:off x="8093617" y="3073276"/>
            <a:ext cx="1546841" cy="410939"/>
            <a:chOff x="938733" y="4039850"/>
            <a:chExt cx="2815304" cy="284812"/>
          </a:xfrm>
        </p:grpSpPr>
        <p:cxnSp>
          <p:nvCxnSpPr>
            <p:cNvPr id="44" name="Straight Connector 94">
              <a:extLst>
                <a:ext uri="{FF2B5EF4-FFF2-40B4-BE49-F238E27FC236}">
                  <a16:creationId xmlns:a16="http://schemas.microsoft.com/office/drawing/2014/main" id="{BB618287-D512-4B1B-86E1-40160DBD3BBC}"/>
                </a:ext>
              </a:extLst>
            </p:cNvPr>
            <p:cNvCxnSpPr>
              <a:cxnSpLocks/>
            </p:cNvCxnSpPr>
            <p:nvPr/>
          </p:nvCxnSpPr>
          <p:spPr>
            <a:xfrm>
              <a:off x="938733" y="4182256"/>
              <a:ext cx="2815304"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5" name="Group 95">
              <a:extLst>
                <a:ext uri="{FF2B5EF4-FFF2-40B4-BE49-F238E27FC236}">
                  <a16:creationId xmlns:a16="http://schemas.microsoft.com/office/drawing/2014/main" id="{5B7A8D19-0412-43EF-B5F9-02557C5609E3}"/>
                </a:ext>
              </a:extLst>
            </p:cNvPr>
            <p:cNvGrpSpPr/>
            <p:nvPr/>
          </p:nvGrpSpPr>
          <p:grpSpPr>
            <a:xfrm>
              <a:off x="939233" y="4182256"/>
              <a:ext cx="2814305" cy="142406"/>
              <a:chOff x="938733" y="4182256"/>
              <a:chExt cx="2814305" cy="142406"/>
            </a:xfrm>
          </p:grpSpPr>
          <p:cxnSp>
            <p:nvCxnSpPr>
              <p:cNvPr id="47" name="Straight Connector 97">
                <a:extLst>
                  <a:ext uri="{FF2B5EF4-FFF2-40B4-BE49-F238E27FC236}">
                    <a16:creationId xmlns:a16="http://schemas.microsoft.com/office/drawing/2014/main" id="{F3CC48E8-FB92-4C2F-BC93-AAA3A70536AB}"/>
                  </a:ext>
                </a:extLst>
              </p:cNvPr>
              <p:cNvCxnSpPr>
                <a:cxnSpLocks/>
              </p:cNvCxnSpPr>
              <p:nvPr/>
            </p:nvCxnSpPr>
            <p:spPr>
              <a:xfrm>
                <a:off x="3753038"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98">
                <a:extLst>
                  <a:ext uri="{FF2B5EF4-FFF2-40B4-BE49-F238E27FC236}">
                    <a16:creationId xmlns:a16="http://schemas.microsoft.com/office/drawing/2014/main" id="{2CCC719D-1C16-488C-AF67-23E1D8561CD8}"/>
                  </a:ext>
                </a:extLst>
              </p:cNvPr>
              <p:cNvCxnSpPr>
                <a:cxnSpLocks/>
              </p:cNvCxnSpPr>
              <p:nvPr/>
            </p:nvCxnSpPr>
            <p:spPr>
              <a:xfrm>
                <a:off x="938733"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46" name="Straight Connector 96">
              <a:extLst>
                <a:ext uri="{FF2B5EF4-FFF2-40B4-BE49-F238E27FC236}">
                  <a16:creationId xmlns:a16="http://schemas.microsoft.com/office/drawing/2014/main" id="{5AADB6AC-09A5-43C2-B94F-E7028FEC0AFF}"/>
                </a:ext>
              </a:extLst>
            </p:cNvPr>
            <p:cNvCxnSpPr>
              <a:cxnSpLocks/>
            </p:cNvCxnSpPr>
            <p:nvPr/>
          </p:nvCxnSpPr>
          <p:spPr>
            <a:xfrm>
              <a:off x="2346385" y="4039850"/>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9" name="Group 99">
            <a:extLst>
              <a:ext uri="{FF2B5EF4-FFF2-40B4-BE49-F238E27FC236}">
                <a16:creationId xmlns:a16="http://schemas.microsoft.com/office/drawing/2014/main" id="{5AC9D563-0239-4B73-A53B-8A122F637AD6}"/>
              </a:ext>
            </a:extLst>
          </p:cNvPr>
          <p:cNvGrpSpPr/>
          <p:nvPr/>
        </p:nvGrpSpPr>
        <p:grpSpPr>
          <a:xfrm>
            <a:off x="1981200" y="3041347"/>
            <a:ext cx="1546841" cy="410939"/>
            <a:chOff x="938733" y="4039850"/>
            <a:chExt cx="2815304" cy="284812"/>
          </a:xfrm>
        </p:grpSpPr>
        <p:cxnSp>
          <p:nvCxnSpPr>
            <p:cNvPr id="50" name="Straight Connector 100">
              <a:extLst>
                <a:ext uri="{FF2B5EF4-FFF2-40B4-BE49-F238E27FC236}">
                  <a16:creationId xmlns:a16="http://schemas.microsoft.com/office/drawing/2014/main" id="{011CC3FF-0CF7-4054-BBEC-D03100E65CF0}"/>
                </a:ext>
              </a:extLst>
            </p:cNvPr>
            <p:cNvCxnSpPr>
              <a:cxnSpLocks/>
            </p:cNvCxnSpPr>
            <p:nvPr/>
          </p:nvCxnSpPr>
          <p:spPr>
            <a:xfrm>
              <a:off x="938733" y="4182256"/>
              <a:ext cx="2815304"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101">
              <a:extLst>
                <a:ext uri="{FF2B5EF4-FFF2-40B4-BE49-F238E27FC236}">
                  <a16:creationId xmlns:a16="http://schemas.microsoft.com/office/drawing/2014/main" id="{A64154B9-56CD-482A-9565-8F3FA06487C0}"/>
                </a:ext>
              </a:extLst>
            </p:cNvPr>
            <p:cNvGrpSpPr/>
            <p:nvPr/>
          </p:nvGrpSpPr>
          <p:grpSpPr>
            <a:xfrm>
              <a:off x="939233" y="4182256"/>
              <a:ext cx="2814305" cy="142406"/>
              <a:chOff x="938733" y="4182256"/>
              <a:chExt cx="2814305" cy="142406"/>
            </a:xfrm>
          </p:grpSpPr>
          <p:cxnSp>
            <p:nvCxnSpPr>
              <p:cNvPr id="53" name="Straight Connector 103">
                <a:extLst>
                  <a:ext uri="{FF2B5EF4-FFF2-40B4-BE49-F238E27FC236}">
                    <a16:creationId xmlns:a16="http://schemas.microsoft.com/office/drawing/2014/main" id="{4C9C55CF-7153-478E-A5A7-30F88097BD23}"/>
                  </a:ext>
                </a:extLst>
              </p:cNvPr>
              <p:cNvCxnSpPr>
                <a:cxnSpLocks/>
              </p:cNvCxnSpPr>
              <p:nvPr/>
            </p:nvCxnSpPr>
            <p:spPr>
              <a:xfrm>
                <a:off x="3753038"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104">
                <a:extLst>
                  <a:ext uri="{FF2B5EF4-FFF2-40B4-BE49-F238E27FC236}">
                    <a16:creationId xmlns:a16="http://schemas.microsoft.com/office/drawing/2014/main" id="{DD8A606B-2BE9-4E5F-9A7C-8DD575BE3051}"/>
                  </a:ext>
                </a:extLst>
              </p:cNvPr>
              <p:cNvCxnSpPr>
                <a:cxnSpLocks/>
              </p:cNvCxnSpPr>
              <p:nvPr/>
            </p:nvCxnSpPr>
            <p:spPr>
              <a:xfrm>
                <a:off x="938733"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2" name="Straight Connector 102">
              <a:extLst>
                <a:ext uri="{FF2B5EF4-FFF2-40B4-BE49-F238E27FC236}">
                  <a16:creationId xmlns:a16="http://schemas.microsoft.com/office/drawing/2014/main" id="{727AC2DD-3986-4992-8331-1832A83BC6D4}"/>
                </a:ext>
              </a:extLst>
            </p:cNvPr>
            <p:cNvCxnSpPr>
              <a:cxnSpLocks/>
            </p:cNvCxnSpPr>
            <p:nvPr/>
          </p:nvCxnSpPr>
          <p:spPr>
            <a:xfrm>
              <a:off x="2346385" y="4039850"/>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105">
            <a:extLst>
              <a:ext uri="{FF2B5EF4-FFF2-40B4-BE49-F238E27FC236}">
                <a16:creationId xmlns:a16="http://schemas.microsoft.com/office/drawing/2014/main" id="{080AD56A-5CF0-4CCE-B607-479CBF2DE0BC}"/>
              </a:ext>
            </a:extLst>
          </p:cNvPr>
          <p:cNvSpPr txBox="1"/>
          <p:nvPr/>
        </p:nvSpPr>
        <p:spPr>
          <a:xfrm>
            <a:off x="8144955" y="2198557"/>
            <a:ext cx="1378004" cy="738664"/>
          </a:xfrm>
          <a:prstGeom prst="rect">
            <a:avLst/>
          </a:prstGeom>
          <a:noFill/>
        </p:spPr>
        <p:txBody>
          <a:bodyPr wrap="square" lIns="0" tIns="0" rIns="0" bIns="0" rtlCol="0" anchor="t">
            <a:spAutoFit/>
          </a:bodyPr>
          <a:lstStyle/>
          <a:p>
            <a:pPr algn="ctr"/>
            <a:r>
              <a:rPr lang="en-US" sz="2400" b="1" dirty="0">
                <a:solidFill>
                  <a:srgbClr val="004165"/>
                </a:solidFill>
                <a:latin typeface="+mj-lt"/>
              </a:rPr>
              <a:t>Renewal Period</a:t>
            </a:r>
          </a:p>
        </p:txBody>
      </p:sp>
      <p:sp>
        <p:nvSpPr>
          <p:cNvPr id="56" name="TextBox 106">
            <a:extLst>
              <a:ext uri="{FF2B5EF4-FFF2-40B4-BE49-F238E27FC236}">
                <a16:creationId xmlns:a16="http://schemas.microsoft.com/office/drawing/2014/main" id="{61DBF2AA-F810-493A-8519-2A06EDB7FA33}"/>
              </a:ext>
            </a:extLst>
          </p:cNvPr>
          <p:cNvSpPr txBox="1"/>
          <p:nvPr/>
        </p:nvSpPr>
        <p:spPr>
          <a:xfrm>
            <a:off x="2110588" y="2193841"/>
            <a:ext cx="1378004" cy="738664"/>
          </a:xfrm>
          <a:prstGeom prst="rect">
            <a:avLst/>
          </a:prstGeom>
          <a:noFill/>
        </p:spPr>
        <p:txBody>
          <a:bodyPr wrap="square" lIns="0" tIns="0" rIns="0" bIns="0" rtlCol="0" anchor="t">
            <a:spAutoFit/>
          </a:bodyPr>
          <a:lstStyle/>
          <a:p>
            <a:pPr algn="ctr"/>
            <a:r>
              <a:rPr lang="en-US" sz="2400" b="1" dirty="0">
                <a:solidFill>
                  <a:srgbClr val="004165"/>
                </a:solidFill>
                <a:latin typeface="+mj-lt"/>
              </a:rPr>
              <a:t>Renewal Period</a:t>
            </a:r>
          </a:p>
        </p:txBody>
      </p:sp>
      <p:sp>
        <p:nvSpPr>
          <p:cNvPr id="57" name="Oval 107">
            <a:extLst>
              <a:ext uri="{FF2B5EF4-FFF2-40B4-BE49-F238E27FC236}">
                <a16:creationId xmlns:a16="http://schemas.microsoft.com/office/drawing/2014/main" id="{2855B80E-960F-4F02-AA54-3458C7083D0C}"/>
              </a:ext>
            </a:extLst>
          </p:cNvPr>
          <p:cNvSpPr/>
          <p:nvPr/>
        </p:nvSpPr>
        <p:spPr>
          <a:xfrm>
            <a:off x="1868631" y="4051244"/>
            <a:ext cx="199877" cy="199877"/>
          </a:xfrm>
          <a:prstGeom prst="ellipse">
            <a:avLst/>
          </a:prstGeom>
          <a:solidFill>
            <a:schemeClr val="bg1"/>
          </a:solid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58" name="TextBox 108">
            <a:extLst>
              <a:ext uri="{FF2B5EF4-FFF2-40B4-BE49-F238E27FC236}">
                <a16:creationId xmlns:a16="http://schemas.microsoft.com/office/drawing/2014/main" id="{319CCC51-B260-40E0-8408-665D565FE279}"/>
              </a:ext>
            </a:extLst>
          </p:cNvPr>
          <p:cNvSpPr txBox="1"/>
          <p:nvPr/>
        </p:nvSpPr>
        <p:spPr>
          <a:xfrm>
            <a:off x="1517891" y="4437528"/>
            <a:ext cx="996709" cy="984885"/>
          </a:xfrm>
          <a:prstGeom prst="rect">
            <a:avLst/>
          </a:prstGeom>
          <a:noFill/>
        </p:spPr>
        <p:txBody>
          <a:bodyPr wrap="square" lIns="0" tIns="0" rIns="0" bIns="0" numCol="1" rtlCol="0" anchor="t">
            <a:spAutoFit/>
          </a:bodyPr>
          <a:lstStyle/>
          <a:p>
            <a:pPr lvl="0" algn="ctr">
              <a:spcBef>
                <a:spcPts val="0"/>
              </a:spcBef>
              <a:spcAft>
                <a:spcPts val="1000"/>
              </a:spcAft>
            </a:pPr>
            <a:r>
              <a:rPr lang="en-US" sz="1600" dirty="0">
                <a:solidFill>
                  <a:srgbClr val="595959"/>
                </a:solidFill>
                <a:latin typeface="+mj-lt"/>
                <a:ea typeface="Calibri" panose="020F0502020204030204" pitchFamily="34" charset="0"/>
                <a:cs typeface="Arial" panose="020B0604020202020204" pitchFamily="34" charset="0"/>
              </a:rPr>
              <a:t>Send    Member Renewal Notices</a:t>
            </a:r>
          </a:p>
        </p:txBody>
      </p:sp>
      <p:sp>
        <p:nvSpPr>
          <p:cNvPr id="59" name="Oval 109">
            <a:extLst>
              <a:ext uri="{FF2B5EF4-FFF2-40B4-BE49-F238E27FC236}">
                <a16:creationId xmlns:a16="http://schemas.microsoft.com/office/drawing/2014/main" id="{F59577ED-EDAE-4CA8-AA63-D306EFA07259}"/>
              </a:ext>
            </a:extLst>
          </p:cNvPr>
          <p:cNvSpPr/>
          <p:nvPr/>
        </p:nvSpPr>
        <p:spPr>
          <a:xfrm>
            <a:off x="7993678" y="4051244"/>
            <a:ext cx="199877" cy="199877"/>
          </a:xfrm>
          <a:prstGeom prst="ellipse">
            <a:avLst/>
          </a:prstGeom>
          <a:solidFill>
            <a:schemeClr val="bg1"/>
          </a:solid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j-lt"/>
            </a:endParaRPr>
          </a:p>
        </p:txBody>
      </p:sp>
      <p:sp>
        <p:nvSpPr>
          <p:cNvPr id="60" name="TextBox 110">
            <a:extLst>
              <a:ext uri="{FF2B5EF4-FFF2-40B4-BE49-F238E27FC236}">
                <a16:creationId xmlns:a16="http://schemas.microsoft.com/office/drawing/2014/main" id="{8434D9EE-A41E-4570-BD22-DEC2E72CEBB6}"/>
              </a:ext>
            </a:extLst>
          </p:cNvPr>
          <p:cNvSpPr txBox="1"/>
          <p:nvPr/>
        </p:nvSpPr>
        <p:spPr>
          <a:xfrm>
            <a:off x="7609785" y="4429168"/>
            <a:ext cx="967662" cy="984885"/>
          </a:xfrm>
          <a:prstGeom prst="rect">
            <a:avLst/>
          </a:prstGeom>
          <a:noFill/>
        </p:spPr>
        <p:txBody>
          <a:bodyPr wrap="square" lIns="0" tIns="0" rIns="0" bIns="0" numCol="1" rtlCol="0" anchor="t">
            <a:spAutoFit/>
          </a:bodyPr>
          <a:lstStyle/>
          <a:p>
            <a:pPr lvl="0"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Send    Member Renewal Notices</a:t>
            </a:r>
          </a:p>
        </p:txBody>
      </p:sp>
      <p:grpSp>
        <p:nvGrpSpPr>
          <p:cNvPr id="62" name="Group 112">
            <a:extLst>
              <a:ext uri="{FF2B5EF4-FFF2-40B4-BE49-F238E27FC236}">
                <a16:creationId xmlns:a16="http://schemas.microsoft.com/office/drawing/2014/main" id="{AA2ED122-7FEA-4870-AE31-5A9712C8BFE8}"/>
              </a:ext>
            </a:extLst>
          </p:cNvPr>
          <p:cNvGrpSpPr/>
          <p:nvPr/>
        </p:nvGrpSpPr>
        <p:grpSpPr>
          <a:xfrm>
            <a:off x="10750393" y="3024799"/>
            <a:ext cx="1340160" cy="410939"/>
            <a:chOff x="938733" y="4039850"/>
            <a:chExt cx="2815304" cy="284812"/>
          </a:xfrm>
        </p:grpSpPr>
        <p:cxnSp>
          <p:nvCxnSpPr>
            <p:cNvPr id="63" name="Straight Connector 113">
              <a:extLst>
                <a:ext uri="{FF2B5EF4-FFF2-40B4-BE49-F238E27FC236}">
                  <a16:creationId xmlns:a16="http://schemas.microsoft.com/office/drawing/2014/main" id="{0A1C81CE-9C53-4CB6-93F6-9964B148A801}"/>
                </a:ext>
              </a:extLst>
            </p:cNvPr>
            <p:cNvCxnSpPr>
              <a:cxnSpLocks/>
            </p:cNvCxnSpPr>
            <p:nvPr/>
          </p:nvCxnSpPr>
          <p:spPr>
            <a:xfrm>
              <a:off x="938733" y="4182256"/>
              <a:ext cx="2815304" cy="0"/>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64" name="Group 114">
              <a:extLst>
                <a:ext uri="{FF2B5EF4-FFF2-40B4-BE49-F238E27FC236}">
                  <a16:creationId xmlns:a16="http://schemas.microsoft.com/office/drawing/2014/main" id="{1744668E-FC3D-41E9-B5A0-BDEE22574418}"/>
                </a:ext>
              </a:extLst>
            </p:cNvPr>
            <p:cNvGrpSpPr/>
            <p:nvPr/>
          </p:nvGrpSpPr>
          <p:grpSpPr>
            <a:xfrm>
              <a:off x="939233" y="4182256"/>
              <a:ext cx="2814305" cy="142406"/>
              <a:chOff x="938733" y="4182256"/>
              <a:chExt cx="2814305" cy="142406"/>
            </a:xfrm>
          </p:grpSpPr>
          <p:cxnSp>
            <p:nvCxnSpPr>
              <p:cNvPr id="66" name="Straight Connector 116">
                <a:extLst>
                  <a:ext uri="{FF2B5EF4-FFF2-40B4-BE49-F238E27FC236}">
                    <a16:creationId xmlns:a16="http://schemas.microsoft.com/office/drawing/2014/main" id="{0D29E0FE-12C6-4E0F-9556-389497412B8E}"/>
                  </a:ext>
                </a:extLst>
              </p:cNvPr>
              <p:cNvCxnSpPr>
                <a:cxnSpLocks/>
              </p:cNvCxnSpPr>
              <p:nvPr/>
            </p:nvCxnSpPr>
            <p:spPr>
              <a:xfrm>
                <a:off x="3753038"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117">
                <a:extLst>
                  <a:ext uri="{FF2B5EF4-FFF2-40B4-BE49-F238E27FC236}">
                    <a16:creationId xmlns:a16="http://schemas.microsoft.com/office/drawing/2014/main" id="{B9F09FC1-4678-48A7-AD2D-A600D6253E3C}"/>
                  </a:ext>
                </a:extLst>
              </p:cNvPr>
              <p:cNvCxnSpPr>
                <a:cxnSpLocks/>
              </p:cNvCxnSpPr>
              <p:nvPr/>
            </p:nvCxnSpPr>
            <p:spPr>
              <a:xfrm>
                <a:off x="938733" y="4182256"/>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5" name="Straight Connector 115">
              <a:extLst>
                <a:ext uri="{FF2B5EF4-FFF2-40B4-BE49-F238E27FC236}">
                  <a16:creationId xmlns:a16="http://schemas.microsoft.com/office/drawing/2014/main" id="{3E56AD45-042D-437C-B14B-B625B73C154F}"/>
                </a:ext>
              </a:extLst>
            </p:cNvPr>
            <p:cNvCxnSpPr>
              <a:cxnSpLocks/>
            </p:cNvCxnSpPr>
            <p:nvPr/>
          </p:nvCxnSpPr>
          <p:spPr>
            <a:xfrm>
              <a:off x="2346385" y="4039850"/>
              <a:ext cx="0" cy="142406"/>
            </a:xfrm>
            <a:prstGeom prst="line">
              <a:avLst/>
            </a:prstGeom>
            <a:ln w="31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8" name="TextBox 118">
            <a:extLst>
              <a:ext uri="{FF2B5EF4-FFF2-40B4-BE49-F238E27FC236}">
                <a16:creationId xmlns:a16="http://schemas.microsoft.com/office/drawing/2014/main" id="{3DC216CD-5F20-4281-98EB-29E036AA0162}"/>
              </a:ext>
            </a:extLst>
          </p:cNvPr>
          <p:cNvSpPr txBox="1"/>
          <p:nvPr/>
        </p:nvSpPr>
        <p:spPr>
          <a:xfrm>
            <a:off x="10443396" y="2099728"/>
            <a:ext cx="1708581" cy="738664"/>
          </a:xfrm>
          <a:prstGeom prst="rect">
            <a:avLst/>
          </a:prstGeom>
          <a:noFill/>
        </p:spPr>
        <p:txBody>
          <a:bodyPr wrap="square" lIns="0" tIns="0" rIns="0" bIns="0" rtlCol="0" anchor="t">
            <a:spAutoFit/>
          </a:bodyPr>
          <a:lstStyle/>
          <a:p>
            <a:pPr algn="ctr"/>
            <a:r>
              <a:rPr lang="en-US" sz="2400" b="1" dirty="0">
                <a:solidFill>
                  <a:srgbClr val="004165"/>
                </a:solidFill>
                <a:latin typeface="+mj-lt"/>
              </a:rPr>
              <a:t>Update Signatories</a:t>
            </a:r>
          </a:p>
        </p:txBody>
      </p:sp>
      <p:sp>
        <p:nvSpPr>
          <p:cNvPr id="69" name="Oval 119">
            <a:extLst>
              <a:ext uri="{FF2B5EF4-FFF2-40B4-BE49-F238E27FC236}">
                <a16:creationId xmlns:a16="http://schemas.microsoft.com/office/drawing/2014/main" id="{03606D1B-A006-4163-BC6E-1FD514D8F6AA}"/>
              </a:ext>
            </a:extLst>
          </p:cNvPr>
          <p:cNvSpPr/>
          <p:nvPr/>
        </p:nvSpPr>
        <p:spPr>
          <a:xfrm>
            <a:off x="5983672" y="4051244"/>
            <a:ext cx="199877" cy="199877"/>
          </a:xfrm>
          <a:prstGeom prst="ellipse">
            <a:avLst/>
          </a:prstGeom>
          <a:solidFill>
            <a:schemeClr val="bg1"/>
          </a:solid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mj-lt"/>
              </a:rPr>
              <a:t>`</a:t>
            </a:r>
          </a:p>
        </p:txBody>
      </p:sp>
      <p:sp>
        <p:nvSpPr>
          <p:cNvPr id="70" name="TextBox 120">
            <a:extLst>
              <a:ext uri="{FF2B5EF4-FFF2-40B4-BE49-F238E27FC236}">
                <a16:creationId xmlns:a16="http://schemas.microsoft.com/office/drawing/2014/main" id="{6DF9B1AC-428D-4F4B-95AF-4D8A1813F2F2}"/>
              </a:ext>
            </a:extLst>
          </p:cNvPr>
          <p:cNvSpPr txBox="1"/>
          <p:nvPr/>
        </p:nvSpPr>
        <p:spPr>
          <a:xfrm>
            <a:off x="5345349" y="4437528"/>
            <a:ext cx="1400142" cy="1733808"/>
          </a:xfrm>
          <a:prstGeom prst="rect">
            <a:avLst/>
          </a:prstGeom>
          <a:noFill/>
        </p:spPr>
        <p:txBody>
          <a:bodyPr wrap="square" lIns="0" tIns="0" rIns="0" bIns="0" numCol="1" rtlCol="0" anchor="t">
            <a:spAutoFit/>
          </a:bodyPr>
          <a:lstStyle/>
          <a:p>
            <a:pPr algn="ctr">
              <a:spcBef>
                <a:spcPts val="0"/>
              </a:spcBef>
              <a:spcAft>
                <a:spcPts val="1000"/>
              </a:spcAft>
            </a:pPr>
            <a:r>
              <a:rPr lang="en-US" sz="1600" dirty="0">
                <a:solidFill>
                  <a:srgbClr val="555C5F"/>
                </a:solidFill>
                <a:latin typeface="+mj-lt"/>
                <a:ea typeface="Calibri" panose="020F0502020204030204" pitchFamily="34" charset="0"/>
                <a:cs typeface="Arial" panose="020B0604020202020204" pitchFamily="34" charset="0"/>
              </a:rPr>
              <a:t>Mid Year Tasks</a:t>
            </a:r>
          </a:p>
          <a:p>
            <a:pPr algn="ctr">
              <a:spcBef>
                <a:spcPts val="0"/>
              </a:spcBef>
              <a:spcAft>
                <a:spcPts val="1000"/>
              </a:spcAft>
            </a:pPr>
            <a:r>
              <a:rPr lang="en-US" sz="1600" dirty="0">
                <a:solidFill>
                  <a:srgbClr val="555C5F"/>
                </a:solidFill>
                <a:latin typeface="+mj-lt"/>
              </a:rPr>
              <a:t>Budget vs. Actuals</a:t>
            </a:r>
          </a:p>
          <a:p>
            <a:pPr algn="ctr">
              <a:spcBef>
                <a:spcPts val="0"/>
              </a:spcBef>
              <a:spcAft>
                <a:spcPts val="1000"/>
              </a:spcAft>
            </a:pPr>
            <a:r>
              <a:rPr lang="en-US" sz="1600" dirty="0">
                <a:solidFill>
                  <a:srgbClr val="555C5F"/>
                </a:solidFill>
                <a:latin typeface="+mj-lt"/>
              </a:rPr>
              <a:t>Executive Committee Review</a:t>
            </a:r>
          </a:p>
        </p:txBody>
      </p:sp>
    </p:spTree>
    <p:extLst>
      <p:ext uri="{BB962C8B-B14F-4D97-AF65-F5344CB8AC3E}">
        <p14:creationId xmlns:p14="http://schemas.microsoft.com/office/powerpoint/2010/main" val="37081100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7FFD2E-2F35-C3C1-60D5-1D178ADC3CA6}"/>
              </a:ext>
            </a:extLst>
          </p:cNvPr>
          <p:cNvSpPr>
            <a:spLocks noGrp="1"/>
          </p:cNvSpPr>
          <p:nvPr>
            <p:ph type="title"/>
          </p:nvPr>
        </p:nvSpPr>
        <p:spPr/>
        <p:txBody>
          <a:bodyPr/>
          <a:lstStyle/>
          <a:p>
            <a:r>
              <a:rPr lang="en-GB" dirty="0">
                <a:solidFill>
                  <a:schemeClr val="bg1"/>
                </a:solidFill>
              </a:rPr>
              <a:t>Next Steps</a:t>
            </a:r>
          </a:p>
        </p:txBody>
      </p:sp>
      <p:sp>
        <p:nvSpPr>
          <p:cNvPr id="2" name="Content Placeholder 1">
            <a:extLst>
              <a:ext uri="{FF2B5EF4-FFF2-40B4-BE49-F238E27FC236}">
                <a16:creationId xmlns:a16="http://schemas.microsoft.com/office/drawing/2014/main" id="{7D0F8342-8B6B-CFF8-EF1C-BBBC5BE72437}"/>
              </a:ext>
            </a:extLst>
          </p:cNvPr>
          <p:cNvSpPr>
            <a:spLocks noGrp="1"/>
          </p:cNvSpPr>
          <p:nvPr>
            <p:ph idx="1"/>
          </p:nvPr>
        </p:nvSpPr>
        <p:spPr>
          <a:xfrm>
            <a:off x="304800" y="3267168"/>
            <a:ext cx="4572000" cy="2547900"/>
          </a:xfrm>
          <a:solidFill>
            <a:srgbClr val="3F280E">
              <a:alpha val="60000"/>
            </a:srgbClr>
          </a:solidFill>
        </p:spPr>
        <p:txBody>
          <a:bodyPr>
            <a:normAutofit/>
          </a:bodyPr>
          <a:lstStyle/>
          <a:p>
            <a:pPr>
              <a:buClr>
                <a:schemeClr val="bg1"/>
              </a:buClr>
              <a:buFont typeface="Wingdings" panose="05000000000000000000" pitchFamily="2" charset="2"/>
              <a:buChar char="§"/>
            </a:pPr>
            <a:r>
              <a:rPr lang="en-GB" sz="2400" dirty="0">
                <a:solidFill>
                  <a:schemeClr val="bg1"/>
                </a:solidFill>
              </a:rPr>
              <a:t>Create and/or complete the Club Budget</a:t>
            </a:r>
          </a:p>
          <a:p>
            <a:pPr>
              <a:buClr>
                <a:schemeClr val="bg1"/>
              </a:buClr>
              <a:buFont typeface="Wingdings" panose="05000000000000000000" pitchFamily="2" charset="2"/>
              <a:buChar char="§"/>
            </a:pPr>
            <a:r>
              <a:rPr lang="en-GB" sz="2400" dirty="0">
                <a:solidFill>
                  <a:schemeClr val="bg1"/>
                </a:solidFill>
              </a:rPr>
              <a:t>Begin collecting membership renewals </a:t>
            </a:r>
          </a:p>
          <a:p>
            <a:pPr>
              <a:buClr>
                <a:schemeClr val="bg1"/>
              </a:buClr>
              <a:buFont typeface="Wingdings" panose="05000000000000000000" pitchFamily="2" charset="2"/>
              <a:buChar char="§"/>
            </a:pPr>
            <a:r>
              <a:rPr lang="en-GB" sz="2400" dirty="0">
                <a:solidFill>
                  <a:schemeClr val="bg1"/>
                </a:solidFill>
              </a:rPr>
              <a:t>Document all club payments and expenses</a:t>
            </a:r>
          </a:p>
        </p:txBody>
      </p:sp>
    </p:spTree>
    <p:extLst>
      <p:ext uri="{BB962C8B-B14F-4D97-AF65-F5344CB8AC3E}">
        <p14:creationId xmlns:p14="http://schemas.microsoft.com/office/powerpoint/2010/main" val="7584798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9FDC506-D2F2-134C-FB4B-A3006DB3EB81}"/>
              </a:ext>
            </a:extLst>
          </p:cNvPr>
          <p:cNvSpPr txBox="1"/>
          <p:nvPr/>
        </p:nvSpPr>
        <p:spPr>
          <a:xfrm>
            <a:off x="1548362" y="2221523"/>
            <a:ext cx="9329737"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FFFF"/>
                </a:solidFill>
                <a:effectLst/>
                <a:uLnTx/>
                <a:uFillTx/>
                <a:latin typeface="Arial" panose="020B0604020202020204"/>
                <a:ea typeface="+mn-ea"/>
                <a:cs typeface="+mn-cs"/>
              </a:rPr>
              <a:t>Build Momentum in Your Club—Act Now!</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rPr>
              <a:t>Thank you for serving as a club officer!</a:t>
            </a:r>
          </a:p>
        </p:txBody>
      </p:sp>
    </p:spTree>
    <p:extLst>
      <p:ext uri="{BB962C8B-B14F-4D97-AF65-F5344CB8AC3E}">
        <p14:creationId xmlns:p14="http://schemas.microsoft.com/office/powerpoint/2010/main" val="632585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3E12F63-E549-454B-ADF4-1C89A413332A}"/>
              </a:ext>
            </a:extLst>
          </p:cNvPr>
          <p:cNvSpPr>
            <a:spLocks noGrp="1"/>
          </p:cNvSpPr>
          <p:nvPr>
            <p:ph type="title"/>
          </p:nvPr>
        </p:nvSpPr>
        <p:spPr>
          <a:xfrm>
            <a:off x="474561" y="2040144"/>
            <a:ext cx="3705553" cy="2113846"/>
          </a:xfrm>
          <a:solidFill>
            <a:srgbClr val="573529">
              <a:alpha val="80000"/>
            </a:srgbClr>
          </a:solidFill>
        </p:spPr>
        <p:txBody>
          <a:bodyPr anchor="t"/>
          <a:lstStyle/>
          <a:p>
            <a:r>
              <a:rPr lang="en-GB" sz="4000" i="1" dirty="0">
                <a:solidFill>
                  <a:schemeClr val="bg1"/>
                </a:solidFill>
              </a:rPr>
              <a:t>Why</a:t>
            </a:r>
            <a:r>
              <a:rPr lang="en-GB" sz="4000" dirty="0">
                <a:solidFill>
                  <a:schemeClr val="bg1"/>
                </a:solidFill>
              </a:rPr>
              <a:t> are </a:t>
            </a:r>
            <a:br>
              <a:rPr lang="en-GB" sz="4000" dirty="0">
                <a:solidFill>
                  <a:schemeClr val="bg1"/>
                </a:solidFill>
              </a:rPr>
            </a:br>
            <a:r>
              <a:rPr lang="en-GB" sz="4000" dirty="0">
                <a:solidFill>
                  <a:schemeClr val="bg1"/>
                </a:solidFill>
              </a:rPr>
              <a:t>Club Finances important?</a:t>
            </a:r>
          </a:p>
        </p:txBody>
      </p:sp>
    </p:spTree>
    <p:extLst>
      <p:ext uri="{BB962C8B-B14F-4D97-AF65-F5344CB8AC3E}">
        <p14:creationId xmlns:p14="http://schemas.microsoft.com/office/powerpoint/2010/main" val="5975608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227D-1BE4-A834-4F22-484AA9A56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BC0C58-5879-9A48-8361-E63BF4E0E555}"/>
              </a:ext>
            </a:extLst>
          </p:cNvPr>
          <p:cNvSpPr txBox="1">
            <a:spLocks/>
          </p:cNvSpPr>
          <p:nvPr/>
        </p:nvSpPr>
        <p:spPr>
          <a:xfrm>
            <a:off x="298716" y="1424577"/>
            <a:ext cx="464626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Sergeant at Arms</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Secretary</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
        <p:nvSpPr>
          <p:cNvPr id="6" name="Freeform: Shape 5">
            <a:extLst>
              <a:ext uri="{FF2B5EF4-FFF2-40B4-BE49-F238E27FC236}">
                <a16:creationId xmlns:a16="http://schemas.microsoft.com/office/drawing/2014/main" id="{8E8BB114-9055-D371-3549-6C844E0E4703}"/>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8E484A22-A4AA-5D07-2A5D-A91DDC925523}"/>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70AA1A9C-73D0-B03A-137F-C842E3A08D36}"/>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79447DCE-1A97-9F6B-6DA8-6A0A986A0807}"/>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A5027359-3040-F97E-E3FB-201DD5863056}"/>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1C37E29-3572-A67D-D007-21CC6675B1D5}"/>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55C3B731-AEC3-ADB1-B3D7-BCC2C147ACD5}"/>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961FC52F-9EE0-6C7A-63D3-946B4A00939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C71EA54A-704C-1EAC-A317-7285FB7684F8}"/>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E692DE3E-6466-248F-E08A-C4372D48269E}"/>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8F32D515-92C9-F614-F773-E03930E9E476}"/>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E1E28A6A-CFAC-9356-131A-9320313EBC26}"/>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CECF79B6-B8FA-CCA4-F455-8D04E248564F}"/>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BF4C7253-8A7D-D0EA-9260-C777E9EDE6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2C37A39D-72E3-4791-197D-9BA160E0A043}"/>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6709459F-40A8-10B7-E792-18702DE3E931}"/>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955D098D-3D62-CF6B-02A3-19F623CCF273}"/>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3804DE91-DB30-42C1-A156-0B8BD5A459F5}"/>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F5FEE072-0ED5-CAE3-34DF-43C2E4F41F20}"/>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25" name="Title 23">
            <a:extLst>
              <a:ext uri="{FF2B5EF4-FFF2-40B4-BE49-F238E27FC236}">
                <a16:creationId xmlns:a16="http://schemas.microsoft.com/office/drawing/2014/main" id="{FFE01209-2F0F-BA38-58BF-A3D5F2BA6C81}"/>
              </a:ext>
            </a:extLst>
          </p:cNvPr>
          <p:cNvSpPr>
            <a:spLocks noGrp="1"/>
          </p:cNvSpPr>
          <p:nvPr>
            <p:ph type="title"/>
          </p:nvPr>
        </p:nvSpPr>
        <p:spPr/>
        <p:txBody>
          <a:bodyPr>
            <a:normAutofit/>
          </a:bodyPr>
          <a:lstStyle/>
          <a:p>
            <a:r>
              <a:rPr lang="en-US" sz="3600" dirty="0"/>
              <a:t>Club Success Cycle</a:t>
            </a:r>
            <a:endParaRPr lang="en-GB" dirty="0"/>
          </a:p>
        </p:txBody>
      </p:sp>
    </p:spTree>
    <p:extLst>
      <p:ext uri="{BB962C8B-B14F-4D97-AF65-F5344CB8AC3E}">
        <p14:creationId xmlns:p14="http://schemas.microsoft.com/office/powerpoint/2010/main" val="35074153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337CF-D635-461F-C4AA-6E8C6B7AE89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20658C2-A603-F4D8-4DC6-C28F8DF7A68D}"/>
              </a:ext>
            </a:extLst>
          </p:cNvPr>
          <p:cNvSpPr>
            <a:spLocks noGrp="1"/>
          </p:cNvSpPr>
          <p:nvPr>
            <p:ph type="body" sz="quarter" idx="10"/>
          </p:nvPr>
        </p:nvSpPr>
        <p:spPr/>
        <p:txBody>
          <a:bodyPr/>
          <a:lstStyle/>
          <a:p>
            <a:endParaRPr lang="en-GB" dirty="0"/>
          </a:p>
        </p:txBody>
      </p:sp>
      <p:sp>
        <p:nvSpPr>
          <p:cNvPr id="3" name="Text Placeholder 3">
            <a:extLst>
              <a:ext uri="{FF2B5EF4-FFF2-40B4-BE49-F238E27FC236}">
                <a16:creationId xmlns:a16="http://schemas.microsoft.com/office/drawing/2014/main" id="{1ADAF15B-639B-EB8A-A167-C48801D85884}"/>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r" defTabSz="914400" rtl="0" eaLnBrk="1" fontAlgn="base" latinLnBrk="0" hangingPunct="1">
              <a:lnSpc>
                <a:spcPct val="100000"/>
              </a:lnSpc>
              <a:spcBef>
                <a:spcPct val="20000"/>
              </a:spcBef>
              <a:spcAft>
                <a:spcPct val="0"/>
              </a:spcAft>
              <a:buClr>
                <a:srgbClr val="800000"/>
              </a:buClr>
              <a:buSzPct val="87000"/>
              <a:buFont typeface="ArialUnicodeMS" charset="0"/>
              <a:buNone/>
              <a:tabLst/>
              <a:defRPr/>
            </a:pPr>
            <a:endParaRPr kumimoji="0" lang="en-GB" sz="1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E1206CA5-0DBF-429D-F84F-9D2587CBDF06}"/>
              </a:ext>
            </a:extLst>
          </p:cNvPr>
          <p:cNvSpPr>
            <a:spLocks noGrp="1"/>
          </p:cNvSpPr>
          <p:nvPr>
            <p:ph type="title"/>
          </p:nvPr>
        </p:nvSpPr>
        <p:spPr>
          <a:xfrm>
            <a:off x="339970" y="516583"/>
            <a:ext cx="11484000" cy="645075"/>
          </a:xfrm>
        </p:spPr>
        <p:txBody>
          <a:bodyPr/>
          <a:lstStyle/>
          <a:p>
            <a:r>
              <a:rPr lang="en-GB" dirty="0"/>
              <a:t>Club Success Cycle – Treasurer</a:t>
            </a:r>
          </a:p>
        </p:txBody>
      </p:sp>
      <p:grpSp>
        <p:nvGrpSpPr>
          <p:cNvPr id="15" name="Group 14">
            <a:extLst>
              <a:ext uri="{FF2B5EF4-FFF2-40B4-BE49-F238E27FC236}">
                <a16:creationId xmlns:a16="http://schemas.microsoft.com/office/drawing/2014/main" id="{20D91881-7529-1DB4-74FE-0690037C7CCC}"/>
              </a:ext>
            </a:extLst>
          </p:cNvPr>
          <p:cNvGrpSpPr/>
          <p:nvPr/>
        </p:nvGrpSpPr>
        <p:grpSpPr>
          <a:xfrm>
            <a:off x="7019365" y="1684627"/>
            <a:ext cx="4858478" cy="4224891"/>
            <a:chOff x="6763165" y="1622038"/>
            <a:chExt cx="4967717" cy="4408503"/>
          </a:xfrm>
        </p:grpSpPr>
        <p:sp>
          <p:nvSpPr>
            <p:cNvPr id="31" name="Freeform: Shape 30">
              <a:extLst>
                <a:ext uri="{FF2B5EF4-FFF2-40B4-BE49-F238E27FC236}">
                  <a16:creationId xmlns:a16="http://schemas.microsoft.com/office/drawing/2014/main" id="{D3943B13-67B9-678A-3DEB-0C4DFD3A2FAA}"/>
                </a:ext>
              </a:extLst>
            </p:cNvPr>
            <p:cNvSpPr/>
            <p:nvPr/>
          </p:nvSpPr>
          <p:spPr>
            <a:xfrm>
              <a:off x="6763165" y="2290942"/>
              <a:ext cx="1879215" cy="1879215"/>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grpSp>
          <p:nvGrpSpPr>
            <p:cNvPr id="13" name="Group 12">
              <a:extLst>
                <a:ext uri="{FF2B5EF4-FFF2-40B4-BE49-F238E27FC236}">
                  <a16:creationId xmlns:a16="http://schemas.microsoft.com/office/drawing/2014/main" id="{A6BE7ECA-9585-0BB9-9FE4-0C78D7CE1EF7}"/>
                </a:ext>
              </a:extLst>
            </p:cNvPr>
            <p:cNvGrpSpPr/>
            <p:nvPr/>
          </p:nvGrpSpPr>
          <p:grpSpPr>
            <a:xfrm>
              <a:off x="9024331" y="1622038"/>
              <a:ext cx="2706551" cy="4408503"/>
              <a:chOff x="9954697" y="2389031"/>
              <a:chExt cx="1772762" cy="3181130"/>
            </a:xfrm>
          </p:grpSpPr>
          <p:sp>
            <p:nvSpPr>
              <p:cNvPr id="9" name="Freeform: Shape 8">
                <a:extLst>
                  <a:ext uri="{FF2B5EF4-FFF2-40B4-BE49-F238E27FC236}">
                    <a16:creationId xmlns:a16="http://schemas.microsoft.com/office/drawing/2014/main" id="{663267B8-358A-A198-06C4-042FA9D74DD1}"/>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C56FD3DA-61DC-EBEE-14B5-78BF2AE6FB16}"/>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FD85B8F2-028F-24A8-55A4-10A1B233A422}"/>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2" name="Freeform: Shape 11">
                <a:extLst>
                  <a:ext uri="{FF2B5EF4-FFF2-40B4-BE49-F238E27FC236}">
                    <a16:creationId xmlns:a16="http://schemas.microsoft.com/office/drawing/2014/main" id="{B438E093-FE5D-01F7-7621-D82474ACC387}"/>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grpSp>
      <p:sp>
        <p:nvSpPr>
          <p:cNvPr id="14" name="Content Placeholder 2">
            <a:extLst>
              <a:ext uri="{FF2B5EF4-FFF2-40B4-BE49-F238E27FC236}">
                <a16:creationId xmlns:a16="http://schemas.microsoft.com/office/drawing/2014/main" id="{0110886A-0E57-89EA-2BFD-162E1700597A}"/>
              </a:ext>
            </a:extLst>
          </p:cNvPr>
          <p:cNvSpPr txBox="1">
            <a:spLocks/>
          </p:cNvSpPr>
          <p:nvPr/>
        </p:nvSpPr>
        <p:spPr>
          <a:xfrm>
            <a:off x="339969" y="1451430"/>
            <a:ext cx="6679396" cy="45683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4163" indent="-284163" fontAlgn="auto">
              <a:lnSpc>
                <a:spcPct val="100000"/>
              </a:lnSpc>
              <a:spcBef>
                <a:spcPts val="600"/>
              </a:spcBef>
              <a:spcAft>
                <a:spcPts val="1200"/>
              </a:spcAft>
              <a:buFont typeface="Wingdings" panose="05000000000000000000" pitchFamily="2" charset="2"/>
              <a:buChar char="§"/>
              <a:defRPr/>
            </a:pPr>
            <a:r>
              <a:rPr lang="en-US" sz="2600" dirty="0">
                <a:solidFill>
                  <a:prstClr val="black"/>
                </a:solidFill>
                <a:latin typeface="Arial" panose="020B0604020202020204" pitchFamily="34" charset="0"/>
              </a:rPr>
              <a:t>Prepare club budget, pay club expenses, and order supplies, which fits into the Meeting phase</a:t>
            </a:r>
          </a:p>
          <a:p>
            <a:pPr marL="284163" lvl="0" indent="-284163" fontAlgn="auto">
              <a:lnSpc>
                <a:spcPct val="100000"/>
              </a:lnSpc>
              <a:spcBef>
                <a:spcPts val="600"/>
              </a:spcBef>
              <a:spcAft>
                <a:spcPts val="1200"/>
              </a:spcAft>
              <a:buFont typeface="Wingdings" panose="05000000000000000000" pitchFamily="2" charset="2"/>
              <a:buChar char="§"/>
              <a:defRPr/>
            </a:pPr>
            <a:r>
              <a:rPr lang="en-US" sz="2600" dirty="0">
                <a:solidFill>
                  <a:prstClr val="black"/>
                </a:solidFill>
                <a:latin typeface="Arial" panose="020B0604020202020204" pitchFamily="34" charset="0"/>
              </a:rPr>
              <a:t>Support the VPM by collecting new member fees and renewing members by 30</a:t>
            </a:r>
            <a:r>
              <a:rPr lang="en-US" sz="2600" baseline="30000" dirty="0">
                <a:solidFill>
                  <a:prstClr val="black"/>
                </a:solidFill>
                <a:latin typeface="Arial" panose="020B0604020202020204" pitchFamily="34" charset="0"/>
              </a:rPr>
              <a:t>th</a:t>
            </a:r>
            <a:r>
              <a:rPr lang="en-US" sz="2600" dirty="0">
                <a:solidFill>
                  <a:prstClr val="black"/>
                </a:solidFill>
                <a:latin typeface="Arial" panose="020B0604020202020204" pitchFamily="34" charset="0"/>
              </a:rPr>
              <a:t> September and 31</a:t>
            </a:r>
            <a:r>
              <a:rPr lang="en-US" sz="2600" baseline="30000" dirty="0">
                <a:solidFill>
                  <a:prstClr val="black"/>
                </a:solidFill>
                <a:latin typeface="Arial" panose="020B0604020202020204" pitchFamily="34" charset="0"/>
              </a:rPr>
              <a:t>st</a:t>
            </a:r>
            <a:r>
              <a:rPr lang="en-US" sz="2600" dirty="0">
                <a:solidFill>
                  <a:prstClr val="black"/>
                </a:solidFill>
                <a:latin typeface="Arial" panose="020B0604020202020204" pitchFamily="34" charset="0"/>
              </a:rPr>
              <a:t> March</a:t>
            </a:r>
          </a:p>
          <a:p>
            <a:pPr marL="284163" marR="0" lvl="0" indent="-284163" algn="l" defTabSz="914400" rtl="0" eaLnBrk="1" fontAlgn="auto" latinLnBrk="0" hangingPunct="1">
              <a:lnSpc>
                <a:spcPct val="100000"/>
              </a:lnSpc>
              <a:spcBef>
                <a:spcPts val="600"/>
              </a:spcBef>
              <a:spcAft>
                <a:spcPts val="1200"/>
              </a:spcAft>
              <a:buClrTx/>
              <a:buSzTx/>
              <a:buFont typeface="Wingdings" panose="05000000000000000000" pitchFamily="2" charset="2"/>
              <a:buChar char="§"/>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Advocate for the club by inviting guests</a:t>
            </a:r>
          </a:p>
          <a:p>
            <a:pPr marL="284163" marR="0" lvl="0" indent="-284163" algn="l" defTabSz="914400" rtl="0" eaLnBrk="1" fontAlgn="auto" latinLnBrk="0" hangingPunct="1">
              <a:lnSpc>
                <a:spcPct val="100000"/>
              </a:lnSpc>
              <a:spcBef>
                <a:spcPts val="600"/>
              </a:spcBef>
              <a:spcAft>
                <a:spcPts val="1200"/>
              </a:spcAft>
              <a:buClrTx/>
              <a:buSzTx/>
              <a:buFont typeface="Wingdings" panose="05000000000000000000" pitchFamily="2" charset="2"/>
              <a:buChar char="§"/>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Volunteer to be part of the “Meet and </a:t>
            </a:r>
            <a:b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b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Greet Team”</a:t>
            </a:r>
          </a:p>
        </p:txBody>
      </p:sp>
    </p:spTree>
    <p:extLst>
      <p:ext uri="{BB962C8B-B14F-4D97-AF65-F5344CB8AC3E}">
        <p14:creationId xmlns:p14="http://schemas.microsoft.com/office/powerpoint/2010/main" val="910069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7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2693093-5266-3924-9DC0-0554C8F0B2EF}"/>
              </a:ext>
            </a:extLst>
          </p:cNvPr>
          <p:cNvSpPr>
            <a:spLocks noGrp="1"/>
          </p:cNvSpPr>
          <p:nvPr>
            <p:ph type="title"/>
          </p:nvPr>
        </p:nvSpPr>
        <p:spPr/>
        <p:txBody>
          <a:bodyPr/>
          <a:lstStyle/>
          <a:p>
            <a:r>
              <a:rPr lang="en-GB" dirty="0">
                <a:solidFill>
                  <a:schemeClr val="tx2"/>
                </a:solidFill>
                <a:latin typeface="+mj-lt"/>
              </a:rPr>
              <a:t>Transferable Skills</a:t>
            </a:r>
          </a:p>
        </p:txBody>
      </p:sp>
      <p:pic>
        <p:nvPicPr>
          <p:cNvPr id="11" name="Content Placeholder 10" descr="Bank with solid fill">
            <a:extLst>
              <a:ext uri="{FF2B5EF4-FFF2-40B4-BE49-F238E27FC236}">
                <a16:creationId xmlns:a16="http://schemas.microsoft.com/office/drawing/2014/main" id="{9BBE2EFB-4224-9A1B-FCF9-69BC4402BA1C}"/>
              </a:ext>
            </a:extLst>
          </p:cNvPr>
          <p:cNvPicPr>
            <a:picLocks noGrp="1" noChangeAspect="1"/>
          </p:cNvPicPr>
          <p:nvPr>
            <p:ph idx="1"/>
          </p:nvPr>
        </p:nvPicPr>
        <p:blipFill>
          <a:blip>
            <a:extLst>
              <a:ext uri="{96DAC541-7B7A-43D3-8B79-37D633B846F1}">
                <asvg:svgBlip xmlns:asvg="http://schemas.microsoft.com/office/drawing/2016/SVG/main" r:embed="rId4"/>
              </a:ext>
            </a:extLst>
          </a:blip>
          <a:stretch>
            <a:fillRect/>
          </a:stretch>
        </p:blipFill>
        <p:spPr>
          <a:xfrm>
            <a:off x="685800" y="2620570"/>
            <a:ext cx="914400" cy="914400"/>
          </a:xfrm>
        </p:spPr>
      </p:pic>
      <p:pic>
        <p:nvPicPr>
          <p:cNvPr id="8" name="Graphic 7" descr="Playbook">
            <a:extLst>
              <a:ext uri="{FF2B5EF4-FFF2-40B4-BE49-F238E27FC236}">
                <a16:creationId xmlns:a16="http://schemas.microsoft.com/office/drawing/2014/main" id="{87F99059-336F-8453-C767-8F92E669432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800" y="3798818"/>
            <a:ext cx="914400" cy="914400"/>
          </a:xfrm>
          <a:prstGeom prst="rect">
            <a:avLst/>
          </a:prstGeom>
        </p:spPr>
      </p:pic>
      <p:pic>
        <p:nvPicPr>
          <p:cNvPr id="9" name="Graphic 8" descr="Euro">
            <a:extLst>
              <a:ext uri="{FF2B5EF4-FFF2-40B4-BE49-F238E27FC236}">
                <a16:creationId xmlns:a16="http://schemas.microsoft.com/office/drawing/2014/main" id="{C726A869-38F4-749B-723A-E50C8BAC0A2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5800" y="1442322"/>
            <a:ext cx="914400" cy="914400"/>
          </a:xfrm>
          <a:prstGeom prst="rect">
            <a:avLst/>
          </a:prstGeom>
        </p:spPr>
      </p:pic>
      <p:pic>
        <p:nvPicPr>
          <p:cNvPr id="13" name="Graphic 12" descr="Money with solid fill">
            <a:extLst>
              <a:ext uri="{FF2B5EF4-FFF2-40B4-BE49-F238E27FC236}">
                <a16:creationId xmlns:a16="http://schemas.microsoft.com/office/drawing/2014/main" id="{1C8AE622-9E17-6C26-1683-247A00C393B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85800" y="4977066"/>
            <a:ext cx="914400" cy="914400"/>
          </a:xfrm>
          <a:prstGeom prst="rect">
            <a:avLst/>
          </a:prstGeom>
        </p:spPr>
      </p:pic>
      <p:sp>
        <p:nvSpPr>
          <p:cNvPr id="14" name="TextBox 13">
            <a:extLst>
              <a:ext uri="{FF2B5EF4-FFF2-40B4-BE49-F238E27FC236}">
                <a16:creationId xmlns:a16="http://schemas.microsoft.com/office/drawing/2014/main" id="{6AF50C96-35D2-3E58-C741-AF87E8E004B5}"/>
              </a:ext>
            </a:extLst>
          </p:cNvPr>
          <p:cNvSpPr txBox="1"/>
          <p:nvPr/>
        </p:nvSpPr>
        <p:spPr>
          <a:xfrm>
            <a:off x="2133600" y="1637912"/>
            <a:ext cx="4800600" cy="523220"/>
          </a:xfrm>
          <a:prstGeom prst="rect">
            <a:avLst/>
          </a:prstGeom>
          <a:noFill/>
        </p:spPr>
        <p:txBody>
          <a:bodyPr wrap="square" rtlCol="0">
            <a:spAutoFit/>
          </a:bodyPr>
          <a:lstStyle/>
          <a:p>
            <a:r>
              <a:rPr lang="en-GB" sz="2800" dirty="0">
                <a:solidFill>
                  <a:schemeClr val="tx2"/>
                </a:solidFill>
              </a:rPr>
              <a:t>Accounting and reporting</a:t>
            </a:r>
          </a:p>
        </p:txBody>
      </p:sp>
      <p:sp>
        <p:nvSpPr>
          <p:cNvPr id="15" name="TextBox 14">
            <a:extLst>
              <a:ext uri="{FF2B5EF4-FFF2-40B4-BE49-F238E27FC236}">
                <a16:creationId xmlns:a16="http://schemas.microsoft.com/office/drawing/2014/main" id="{EF74EF67-79A3-44C2-CC84-3FADDC5D8BC7}"/>
              </a:ext>
            </a:extLst>
          </p:cNvPr>
          <p:cNvSpPr txBox="1"/>
          <p:nvPr/>
        </p:nvSpPr>
        <p:spPr>
          <a:xfrm>
            <a:off x="2133600" y="2816160"/>
            <a:ext cx="4495800" cy="523220"/>
          </a:xfrm>
          <a:prstGeom prst="rect">
            <a:avLst/>
          </a:prstGeom>
          <a:noFill/>
        </p:spPr>
        <p:txBody>
          <a:bodyPr wrap="square" rtlCol="0">
            <a:spAutoFit/>
          </a:bodyPr>
          <a:lstStyle/>
          <a:p>
            <a:r>
              <a:rPr lang="en-GB" sz="2800" dirty="0">
                <a:solidFill>
                  <a:schemeClr val="tx2"/>
                </a:solidFill>
              </a:rPr>
              <a:t>Non-profit governance</a:t>
            </a:r>
          </a:p>
        </p:txBody>
      </p:sp>
      <p:sp>
        <p:nvSpPr>
          <p:cNvPr id="16" name="TextBox 15">
            <a:extLst>
              <a:ext uri="{FF2B5EF4-FFF2-40B4-BE49-F238E27FC236}">
                <a16:creationId xmlns:a16="http://schemas.microsoft.com/office/drawing/2014/main" id="{C10B91A4-BA33-B07E-FA20-85FF48877807}"/>
              </a:ext>
            </a:extLst>
          </p:cNvPr>
          <p:cNvSpPr txBox="1"/>
          <p:nvPr/>
        </p:nvSpPr>
        <p:spPr>
          <a:xfrm>
            <a:off x="2133600" y="3990397"/>
            <a:ext cx="2895600" cy="523220"/>
          </a:xfrm>
          <a:prstGeom prst="rect">
            <a:avLst/>
          </a:prstGeom>
          <a:noFill/>
        </p:spPr>
        <p:txBody>
          <a:bodyPr wrap="square" rtlCol="0">
            <a:spAutoFit/>
          </a:bodyPr>
          <a:lstStyle/>
          <a:p>
            <a:r>
              <a:rPr lang="en-GB" sz="2800" dirty="0">
                <a:solidFill>
                  <a:schemeClr val="tx2"/>
                </a:solidFill>
              </a:rPr>
              <a:t>Critical thinking</a:t>
            </a:r>
          </a:p>
        </p:txBody>
      </p:sp>
      <p:sp>
        <p:nvSpPr>
          <p:cNvPr id="17" name="TextBox 16">
            <a:extLst>
              <a:ext uri="{FF2B5EF4-FFF2-40B4-BE49-F238E27FC236}">
                <a16:creationId xmlns:a16="http://schemas.microsoft.com/office/drawing/2014/main" id="{F923B397-2FE5-6DDB-D6CB-9593306B40E7}"/>
              </a:ext>
            </a:extLst>
          </p:cNvPr>
          <p:cNvSpPr txBox="1"/>
          <p:nvPr/>
        </p:nvSpPr>
        <p:spPr>
          <a:xfrm>
            <a:off x="2133600" y="5172656"/>
            <a:ext cx="4343400" cy="523220"/>
          </a:xfrm>
          <a:prstGeom prst="rect">
            <a:avLst/>
          </a:prstGeom>
          <a:noFill/>
        </p:spPr>
        <p:txBody>
          <a:bodyPr wrap="square" rtlCol="0">
            <a:spAutoFit/>
          </a:bodyPr>
          <a:lstStyle/>
          <a:p>
            <a:r>
              <a:rPr lang="en-GB" sz="2800" dirty="0">
                <a:solidFill>
                  <a:schemeClr val="tx2"/>
                </a:solidFill>
              </a:rPr>
              <a:t>Financial planning</a:t>
            </a:r>
          </a:p>
        </p:txBody>
      </p:sp>
    </p:spTree>
    <p:extLst>
      <p:ext uri="{BB962C8B-B14F-4D97-AF65-F5344CB8AC3E}">
        <p14:creationId xmlns:p14="http://schemas.microsoft.com/office/powerpoint/2010/main" val="220758562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ED8627F-52FC-10A7-8E96-14D7A6D4852C}"/>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3E5117A6-1E03-9F07-ECA1-AEA74303F7C2}"/>
              </a:ext>
            </a:extLst>
          </p:cNvPr>
          <p:cNvSpPr>
            <a:spLocks noGrp="1"/>
          </p:cNvSpPr>
          <p:nvPr>
            <p:ph type="title"/>
          </p:nvPr>
        </p:nvSpPr>
        <p:spPr>
          <a:xfrm>
            <a:off x="4460112" y="2857500"/>
            <a:ext cx="5257800" cy="1143000"/>
          </a:xfrm>
        </p:spPr>
        <p:txBody>
          <a:bodyPr anchor="ctr">
            <a:noAutofit/>
          </a:bodyPr>
          <a:lstStyle/>
          <a:p>
            <a:pPr algn="l"/>
            <a:r>
              <a:rPr lang="en-GB" sz="4000" dirty="0">
                <a:solidFill>
                  <a:srgbClr val="004165"/>
                </a:solidFill>
                <a:latin typeface="Arial" panose="020B0604020202020204" pitchFamily="34" charset="0"/>
                <a:cs typeface="Arial" panose="020B0604020202020204" pitchFamily="34" charset="0"/>
              </a:rPr>
              <a:t>Treasurer </a:t>
            </a:r>
            <a:br>
              <a:rPr lang="en-GB" sz="4000" dirty="0">
                <a:solidFill>
                  <a:srgbClr val="004165"/>
                </a:solidFill>
                <a:latin typeface="Arial" panose="020B0604020202020204" pitchFamily="34" charset="0"/>
                <a:cs typeface="Arial" panose="020B0604020202020204" pitchFamily="34" charset="0"/>
              </a:rPr>
            </a:br>
            <a:r>
              <a:rPr lang="en-GB" sz="4000" dirty="0">
                <a:solidFill>
                  <a:srgbClr val="004165"/>
                </a:solidFill>
                <a:latin typeface="Arial" panose="020B0604020202020204" pitchFamily="34" charset="0"/>
                <a:cs typeface="Arial" panose="020B0604020202020204" pitchFamily="34" charset="0"/>
              </a:rPr>
              <a:t>Responsibilities</a:t>
            </a:r>
            <a:endParaRPr lang="en-US" sz="4000" dirty="0">
              <a:solidFill>
                <a:srgbClr val="0041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9027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4C404-299F-E767-5567-F0BFEF2B3EEC}"/>
              </a:ext>
            </a:extLst>
          </p:cNvPr>
          <p:cNvSpPr>
            <a:spLocks noGrp="1"/>
          </p:cNvSpPr>
          <p:nvPr>
            <p:ph type="title"/>
          </p:nvPr>
        </p:nvSpPr>
        <p:spPr/>
        <p:txBody>
          <a:bodyPr/>
          <a:lstStyle/>
          <a:p>
            <a:r>
              <a:rPr lang="en-GB" dirty="0">
                <a:solidFill>
                  <a:srgbClr val="000000"/>
                </a:solidFill>
              </a:rPr>
              <a:t>Club Finance Terms &amp; Definitions</a:t>
            </a:r>
          </a:p>
        </p:txBody>
      </p:sp>
      <p:sp>
        <p:nvSpPr>
          <p:cNvPr id="4" name="Content Placeholder 9">
            <a:extLst>
              <a:ext uri="{FF2B5EF4-FFF2-40B4-BE49-F238E27FC236}">
                <a16:creationId xmlns:a16="http://schemas.microsoft.com/office/drawing/2014/main" id="{1ECEBFFF-73C2-FEBD-24F9-8684010C22D1}"/>
              </a:ext>
            </a:extLst>
          </p:cNvPr>
          <p:cNvSpPr>
            <a:spLocks noGrp="1"/>
          </p:cNvSpPr>
          <p:nvPr>
            <p:ph idx="1"/>
          </p:nvPr>
        </p:nvSpPr>
        <p:spPr>
          <a:xfrm>
            <a:off x="304800" y="1409075"/>
            <a:ext cx="6651171" cy="4567182"/>
          </a:xfrm>
          <a:noFill/>
        </p:spPr>
        <p:txBody>
          <a:bodyPr>
            <a:normAutofit lnSpcReduction="10000"/>
          </a:bodyPr>
          <a:lstStyle/>
          <a:p>
            <a:pPr>
              <a:lnSpc>
                <a:spcPct val="110000"/>
              </a:lnSpc>
              <a:spcBef>
                <a:spcPts val="600"/>
              </a:spcBef>
              <a:spcAft>
                <a:spcPts val="600"/>
              </a:spcAft>
              <a:buFont typeface="Wingdings" panose="05000000000000000000" pitchFamily="2" charset="2"/>
              <a:buChar char="§"/>
            </a:pPr>
            <a:r>
              <a:rPr lang="en-GB" sz="2400" b="1" kern="1200" dirty="0">
                <a:solidFill>
                  <a:srgbClr val="000000"/>
                </a:solidFill>
              </a:rPr>
              <a:t>Membership Periods </a:t>
            </a:r>
            <a:r>
              <a:rPr lang="en-GB" sz="2400" kern="1200" dirty="0">
                <a:solidFill>
                  <a:srgbClr val="000000"/>
                </a:solidFill>
              </a:rPr>
              <a:t>– 1</a:t>
            </a:r>
            <a:r>
              <a:rPr lang="en-GB" sz="2400" kern="1200" baseline="30000" dirty="0">
                <a:solidFill>
                  <a:srgbClr val="000000"/>
                </a:solidFill>
              </a:rPr>
              <a:t>st</a:t>
            </a:r>
            <a:r>
              <a:rPr lang="en-GB" sz="2400" kern="1200" dirty="0">
                <a:solidFill>
                  <a:srgbClr val="000000"/>
                </a:solidFill>
              </a:rPr>
              <a:t> April to 30</a:t>
            </a:r>
            <a:r>
              <a:rPr lang="en-GB" sz="2400" kern="1200" baseline="30000" dirty="0">
                <a:solidFill>
                  <a:srgbClr val="000000"/>
                </a:solidFill>
              </a:rPr>
              <a:t>th</a:t>
            </a:r>
            <a:r>
              <a:rPr lang="en-GB" sz="2400" kern="1200" dirty="0">
                <a:solidFill>
                  <a:srgbClr val="000000"/>
                </a:solidFill>
              </a:rPr>
              <a:t> September and 1</a:t>
            </a:r>
            <a:r>
              <a:rPr lang="en-GB" sz="2400" kern="1200" baseline="30000" dirty="0">
                <a:solidFill>
                  <a:srgbClr val="000000"/>
                </a:solidFill>
              </a:rPr>
              <a:t>st</a:t>
            </a:r>
            <a:r>
              <a:rPr lang="en-GB" sz="2400" kern="1200" dirty="0">
                <a:solidFill>
                  <a:srgbClr val="000000"/>
                </a:solidFill>
              </a:rPr>
              <a:t> October to 31</a:t>
            </a:r>
            <a:r>
              <a:rPr lang="en-GB" sz="2400" kern="1200" baseline="30000" dirty="0">
                <a:solidFill>
                  <a:srgbClr val="000000"/>
                </a:solidFill>
              </a:rPr>
              <a:t>st</a:t>
            </a:r>
            <a:r>
              <a:rPr lang="en-GB" sz="2400" kern="1200" dirty="0">
                <a:solidFill>
                  <a:srgbClr val="000000"/>
                </a:solidFill>
              </a:rPr>
              <a:t> March</a:t>
            </a:r>
          </a:p>
          <a:p>
            <a:pPr>
              <a:lnSpc>
                <a:spcPct val="110000"/>
              </a:lnSpc>
              <a:spcBef>
                <a:spcPts val="600"/>
              </a:spcBef>
              <a:spcAft>
                <a:spcPts val="600"/>
              </a:spcAft>
              <a:buFont typeface="Wingdings" panose="05000000000000000000" pitchFamily="2" charset="2"/>
              <a:buChar char="§"/>
            </a:pPr>
            <a:r>
              <a:rPr lang="en-GB" sz="2400" b="1" kern="1200" dirty="0">
                <a:solidFill>
                  <a:srgbClr val="000000"/>
                </a:solidFill>
              </a:rPr>
              <a:t>October and April Renewals </a:t>
            </a:r>
            <a:r>
              <a:rPr lang="en-GB" sz="2400" kern="1200" dirty="0">
                <a:solidFill>
                  <a:srgbClr val="000000"/>
                </a:solidFill>
              </a:rPr>
              <a:t>– Members renewing for the next membership period </a:t>
            </a:r>
          </a:p>
          <a:p>
            <a:pPr>
              <a:lnSpc>
                <a:spcPct val="110000"/>
              </a:lnSpc>
              <a:spcBef>
                <a:spcPts val="600"/>
              </a:spcBef>
              <a:spcAft>
                <a:spcPts val="600"/>
              </a:spcAft>
              <a:buFont typeface="Wingdings" panose="05000000000000000000" pitchFamily="2" charset="2"/>
              <a:buChar char="§"/>
            </a:pPr>
            <a:r>
              <a:rPr lang="en-GB" sz="2400" b="1" kern="1200" dirty="0">
                <a:solidFill>
                  <a:srgbClr val="000000"/>
                </a:solidFill>
              </a:rPr>
              <a:t>TI Dues </a:t>
            </a:r>
            <a:r>
              <a:rPr lang="en-GB" sz="2400" kern="1200" dirty="0">
                <a:solidFill>
                  <a:srgbClr val="000000"/>
                </a:solidFill>
              </a:rPr>
              <a:t>– $10 per month per member paid to Toastmasters International </a:t>
            </a:r>
          </a:p>
          <a:p>
            <a:pPr>
              <a:lnSpc>
                <a:spcPct val="110000"/>
              </a:lnSpc>
              <a:spcBef>
                <a:spcPts val="600"/>
              </a:spcBef>
              <a:spcAft>
                <a:spcPts val="600"/>
              </a:spcAft>
              <a:buFont typeface="Wingdings" panose="05000000000000000000" pitchFamily="2" charset="2"/>
              <a:buChar char="§"/>
            </a:pPr>
            <a:r>
              <a:rPr lang="en-GB" sz="2400" b="1" kern="1200" dirty="0">
                <a:solidFill>
                  <a:srgbClr val="000000"/>
                </a:solidFill>
              </a:rPr>
              <a:t>Club Dues </a:t>
            </a:r>
            <a:r>
              <a:rPr lang="en-GB" sz="2400" kern="1200" dirty="0">
                <a:solidFill>
                  <a:srgbClr val="000000"/>
                </a:solidFill>
              </a:rPr>
              <a:t>– Money collected by the club to cover its own expenses other than TI dues</a:t>
            </a:r>
          </a:p>
          <a:p>
            <a:pPr>
              <a:lnSpc>
                <a:spcPct val="110000"/>
              </a:lnSpc>
              <a:spcBef>
                <a:spcPts val="600"/>
              </a:spcBef>
              <a:spcAft>
                <a:spcPts val="600"/>
              </a:spcAft>
              <a:buFont typeface="Wingdings" panose="05000000000000000000" pitchFamily="2" charset="2"/>
              <a:buChar char="§"/>
            </a:pPr>
            <a:r>
              <a:rPr lang="en-GB" sz="2400" b="1" kern="1200" dirty="0">
                <a:solidFill>
                  <a:srgbClr val="000000"/>
                </a:solidFill>
              </a:rPr>
              <a:t>New Member Fee </a:t>
            </a:r>
            <a:r>
              <a:rPr lang="en-GB" sz="2400" kern="1200" dirty="0">
                <a:solidFill>
                  <a:srgbClr val="000000"/>
                </a:solidFill>
              </a:rPr>
              <a:t>– $25 one-time fee for joining Toastmasters International</a:t>
            </a:r>
          </a:p>
        </p:txBody>
      </p:sp>
      <p:sp>
        <p:nvSpPr>
          <p:cNvPr id="3" name="TextBox 2">
            <a:extLst>
              <a:ext uri="{FF2B5EF4-FFF2-40B4-BE49-F238E27FC236}">
                <a16:creationId xmlns:a16="http://schemas.microsoft.com/office/drawing/2014/main" id="{F9436E09-4520-8987-BB46-A5A1ACF6DF26}"/>
              </a:ext>
            </a:extLst>
          </p:cNvPr>
          <p:cNvSpPr txBox="1"/>
          <p:nvPr/>
        </p:nvSpPr>
        <p:spPr>
          <a:xfrm>
            <a:off x="7609117" y="2596241"/>
            <a:ext cx="3020786"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132E3E"/>
                </a:solidFill>
                <a:effectLst/>
                <a:uLnTx/>
                <a:uFillTx/>
                <a:latin typeface="Forte" panose="03060902040502070203" pitchFamily="66" charset="0"/>
                <a:cs typeface="Arial" charset="0"/>
              </a:rPr>
              <a:t>Toastmasters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132E3E"/>
                </a:solidFill>
                <a:effectLst/>
                <a:uLnTx/>
                <a:uFillTx/>
                <a:latin typeface="Forte" panose="03060902040502070203" pitchFamily="66" charset="0"/>
                <a:cs typeface="Arial" charset="0"/>
              </a:rPr>
              <a:t>Fees</a:t>
            </a:r>
          </a:p>
        </p:txBody>
      </p:sp>
    </p:spTree>
    <p:extLst>
      <p:ext uri="{BB962C8B-B14F-4D97-AF65-F5344CB8AC3E}">
        <p14:creationId xmlns:p14="http://schemas.microsoft.com/office/powerpoint/2010/main" val="1843092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fade">
                                      <p:cBhvr>
                                        <p:cTn id="10" dur="500"/>
                                        <p:tgtEl>
                                          <p:spTgt spid="4">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fade">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6.1.4122"/>
  <p:tag name="SLIDO_PRESENTATION_ID" val="00000000-0000-0000-0000-000000000000"/>
  <p:tag name="SLIDO_EVENT_UUID" val="4a5244a0-e50a-49f0-b59d-1c442979235d"/>
  <p:tag name="SLIDO_EVENT_SECTION_UUID" val="30b23798-1ebe-4784-9965-b1bcf1e0fe7f"/>
</p:tagLst>
</file>

<file path=ppt/theme/theme1.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CC40347E-D97B-47D4-A473-C772A2F21B85}"/>
    </a:ext>
  </a:extLst>
</a:theme>
</file>

<file path=ppt/theme/theme8.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9.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C50CD4-E42E-41C4-AC31-B6D9F344D7E4}">
  <ds:schemaRefs>
    <ds:schemaRef ds:uri="http://schemas.microsoft.com/sharepoint/v3/contenttype/forms"/>
  </ds:schemaRefs>
</ds:datastoreItem>
</file>

<file path=customXml/itemProps2.xml><?xml version="1.0" encoding="utf-8"?>
<ds:datastoreItem xmlns:ds="http://schemas.openxmlformats.org/officeDocument/2006/customXml" ds:itemID="{64B13134-57C0-4F58-ABD4-76244C8B694F}">
  <ds:schemaRefs>
    <ds:schemaRef ds:uri="http://schemas.microsoft.com/office/2006/metadata/properties"/>
    <ds:schemaRef ds:uri="http://schemas.microsoft.com/office/infopath/2007/PartnerControls"/>
    <ds:schemaRef ds:uri="8c6a0a72-e6e7-4f8b-a353-b7c727c5dcd0"/>
    <ds:schemaRef ds:uri="e10df609-bac7-454a-91f6-876e95fb37e2"/>
  </ds:schemaRefs>
</ds:datastoreItem>
</file>

<file path=customXml/itemProps3.xml><?xml version="1.0" encoding="utf-8"?>
<ds:datastoreItem xmlns:ds="http://schemas.openxmlformats.org/officeDocument/2006/customXml" ds:itemID="{830947CD-7269-484F-AAAD-B9D246C6DB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
  <TotalTime>122</TotalTime>
  <Words>5014</Words>
  <Application>Microsoft Office PowerPoint</Application>
  <PresentationFormat>Widescreen</PresentationFormat>
  <Paragraphs>523</Paragraphs>
  <Slides>32</Slides>
  <Notes>32</Notes>
  <HiddenSlides>1</HiddenSlides>
  <MMClips>0</MMClips>
  <ScaleCrop>false</ScaleCrop>
  <HeadingPairs>
    <vt:vector size="6" baseType="variant">
      <vt:variant>
        <vt:lpstr>Fonts Used</vt:lpstr>
      </vt:variant>
      <vt:variant>
        <vt:i4>6</vt:i4>
      </vt:variant>
      <vt:variant>
        <vt:lpstr>Theme</vt:lpstr>
      </vt:variant>
      <vt:variant>
        <vt:i4>10</vt:i4>
      </vt:variant>
      <vt:variant>
        <vt:lpstr>Slide Titles</vt:lpstr>
      </vt:variant>
      <vt:variant>
        <vt:i4>32</vt:i4>
      </vt:variant>
    </vt:vector>
  </HeadingPairs>
  <TitlesOfParts>
    <vt:vector size="48" baseType="lpstr">
      <vt:lpstr>Arial Black</vt:lpstr>
      <vt:lpstr>ArialUnicodeMS</vt:lpstr>
      <vt:lpstr>Cambria Math</vt:lpstr>
      <vt:lpstr>Forte</vt:lpstr>
      <vt:lpstr>Myriad Pro</vt:lpstr>
      <vt:lpstr>Myriad Pro Light</vt:lpstr>
      <vt:lpstr>TI Corporate: 4x3 – Title &amp; Content</vt:lpstr>
      <vt:lpstr>2_TI Corporate: 4x3 – Title &amp; Content</vt:lpstr>
      <vt:lpstr>3_TI Corporate: 4x3 – Title &amp; Content</vt:lpstr>
      <vt:lpstr>1_TI Corporate: 4x3 – Title &amp; Content</vt:lpstr>
      <vt:lpstr>4_TI Corporate: 4x3 – Title &amp; Content</vt:lpstr>
      <vt:lpstr>5_TI Corporate: 4x3 – Title &amp; Content</vt:lpstr>
      <vt:lpstr>2_Toastmasters Theme Dark Mode</vt:lpstr>
      <vt:lpstr>Toastmasters Theme Light Mode</vt:lpstr>
      <vt:lpstr>3_Toastmasters Theme Dark Mode</vt:lpstr>
      <vt:lpstr>4_Toastmasters Theme Dark Mode</vt:lpstr>
      <vt:lpstr>Facilitator Instructions (not for presentation)</vt:lpstr>
      <vt:lpstr>PowerPoint Presentation</vt:lpstr>
      <vt:lpstr>PowerPoint Presentation</vt:lpstr>
      <vt:lpstr>Why are  Club Finances important?</vt:lpstr>
      <vt:lpstr>Club Success Cycle</vt:lpstr>
      <vt:lpstr>Club Success Cycle – Treasurer</vt:lpstr>
      <vt:lpstr>Transferable Skills</vt:lpstr>
      <vt:lpstr>Treasurer  Responsibilities</vt:lpstr>
      <vt:lpstr>Club Finance Terms &amp; Definitions</vt:lpstr>
      <vt:lpstr>Community versus Corporate/Organizational Clubs  Community Clubs – Toastmasters clubs with no affiliations or  restricted membership  Corporate/Organizational Clubs – Clubs affiliated with a corporation, government agency, association, university, or other organization</vt:lpstr>
      <vt:lpstr>How Does Your Club Collect Membership Fees?</vt:lpstr>
      <vt:lpstr>Member Self-Pay</vt:lpstr>
      <vt:lpstr>PowerPoint Presentation</vt:lpstr>
      <vt:lpstr>Settling Payments  and Invoices</vt:lpstr>
      <vt:lpstr>Reporting Finances  to the Club</vt:lpstr>
      <vt:lpstr>Club Bank Account</vt:lpstr>
      <vt:lpstr>Club Bank Account</vt:lpstr>
      <vt:lpstr>Financial Governance</vt:lpstr>
      <vt:lpstr>Uses of Club Funds</vt:lpstr>
      <vt:lpstr>Uses of Club Funds</vt:lpstr>
      <vt:lpstr>Creating a Club Budget</vt:lpstr>
      <vt:lpstr>Financial Planning Considerations </vt:lpstr>
      <vt:lpstr>PowerPoint Presentation</vt:lpstr>
      <vt:lpstr>How to calculate your monthly membership fees</vt:lpstr>
      <vt:lpstr>Monthly membership fees example</vt:lpstr>
      <vt:lpstr>Best Practices</vt:lpstr>
      <vt:lpstr>Know the Legal Status of your Club</vt:lpstr>
      <vt:lpstr>Conservative Budgeting</vt:lpstr>
      <vt:lpstr>Key Learnings </vt:lpstr>
      <vt:lpstr>Club Finances Timeline</vt:lpstr>
      <vt:lpstr>Next Steps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drex</dc:creator>
  <cp:lastModifiedBy>Sierra Gonzales</cp:lastModifiedBy>
  <cp:revision>143</cp:revision>
  <cp:lastPrinted>2017-08-03T22:39:42Z</cp:lastPrinted>
  <dcterms:created xsi:type="dcterms:W3CDTF">2011-07-13T15:20:37Z</dcterms:created>
  <dcterms:modified xsi:type="dcterms:W3CDTF">2026-06-26T16:22:44Z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1.6.1.4122</vt:lpwstr>
  </property>
  <property fmtid="{D5CDD505-2E9C-101B-9397-08002B2CF9AE}" pid="3" name="ContentTypeId">
    <vt:lpwstr>0x010100CB954E34E4EDFD49BC6F6961AA98779E</vt:lpwstr>
  </property>
</Properties>
</file>