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6.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7.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8.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9.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0.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 id="2147483712" r:id="rId6"/>
    <p:sldMasterId id="2147483671" r:id="rId7"/>
    <p:sldMasterId id="2147483732" r:id="rId8"/>
    <p:sldMasterId id="2147483752" r:id="rId9"/>
    <p:sldMasterId id="2147483762" r:id="rId10"/>
    <p:sldMasterId id="2147483779" r:id="rId11"/>
    <p:sldMasterId id="2147483809" r:id="rId12"/>
    <p:sldMasterId id="2147483799" r:id="rId13"/>
    <p:sldMasterId id="2147483829" r:id="rId14"/>
  </p:sldMasterIdLst>
  <p:notesMasterIdLst>
    <p:notesMasterId r:id="rId51"/>
  </p:notesMasterIdLst>
  <p:sldIdLst>
    <p:sldId id="585" r:id="rId15"/>
    <p:sldId id="269" r:id="rId16"/>
    <p:sldId id="652" r:id="rId17"/>
    <p:sldId id="288" r:id="rId18"/>
    <p:sldId id="646" r:id="rId19"/>
    <p:sldId id="696" r:id="rId20"/>
    <p:sldId id="292" r:id="rId21"/>
    <p:sldId id="265" r:id="rId22"/>
    <p:sldId id="289" r:id="rId23"/>
    <p:sldId id="299" r:id="rId24"/>
    <p:sldId id="318" r:id="rId25"/>
    <p:sldId id="287" r:id="rId26"/>
    <p:sldId id="695" r:id="rId27"/>
    <p:sldId id="294" r:id="rId28"/>
    <p:sldId id="286" r:id="rId29"/>
    <p:sldId id="297" r:id="rId30"/>
    <p:sldId id="280" r:id="rId31"/>
    <p:sldId id="697" r:id="rId32"/>
    <p:sldId id="296" r:id="rId33"/>
    <p:sldId id="321" r:id="rId34"/>
    <p:sldId id="322" r:id="rId35"/>
    <p:sldId id="310" r:id="rId36"/>
    <p:sldId id="325" r:id="rId37"/>
    <p:sldId id="326" r:id="rId38"/>
    <p:sldId id="301" r:id="rId39"/>
    <p:sldId id="306" r:id="rId40"/>
    <p:sldId id="308" r:id="rId41"/>
    <p:sldId id="307" r:id="rId42"/>
    <p:sldId id="303" r:id="rId43"/>
    <p:sldId id="309" r:id="rId44"/>
    <p:sldId id="319" r:id="rId45"/>
    <p:sldId id="305" r:id="rId46"/>
    <p:sldId id="316" r:id="rId47"/>
    <p:sldId id="302" r:id="rId48"/>
    <p:sldId id="312" r:id="rId49"/>
    <p:sldId id="6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6B820E-2399-6304-567A-8CB9C4F7EB67}" name="Florian Bay" initials="FB" userId="b3b30a8acd43d25e" providerId="Windows Live"/>
  <p188:author id="{C74630A5-13FE-A518-35A0-E81384111944}" name="Pamela McCown" initials="PM" userId="7e4aed9c38ad7d73" providerId="Windows Live"/>
  <p188:author id="{91E36FC0-5E87-5573-9B2F-B489E2EB54EE}" name="Diane Richardson" initials="DR" userId="8edbcf7cefa010b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B9C9"/>
    <a:srgbClr val="A9BACA"/>
    <a:srgbClr val="8C8D91"/>
    <a:srgbClr val="ABB5BF"/>
    <a:srgbClr val="B48363"/>
    <a:srgbClr val="C74D1B"/>
    <a:srgbClr val="141913"/>
    <a:srgbClr val="7194BE"/>
    <a:srgbClr val="7B797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12" autoAdjust="0"/>
    <p:restoredTop sz="66809" autoAdjust="0"/>
  </p:normalViewPr>
  <p:slideViewPr>
    <p:cSldViewPr snapToGrid="0" snapToObjects="1">
      <p:cViewPr varScale="1">
        <p:scale>
          <a:sx n="75" d="100"/>
          <a:sy n="75" d="100"/>
        </p:scale>
        <p:origin x="1803" y="42"/>
      </p:cViewPr>
      <p:guideLst/>
    </p:cSldViewPr>
  </p:slideViewPr>
  <p:outlineViewPr>
    <p:cViewPr>
      <p:scale>
        <a:sx n="75" d="100"/>
        <a:sy n="75" d="100"/>
      </p:scale>
      <p:origin x="0" y="-6712"/>
    </p:cViewPr>
  </p:outlineViewPr>
  <p:notesTextViewPr>
    <p:cViewPr>
      <p:scale>
        <a:sx n="200" d="100"/>
        <a:sy n="200" d="100"/>
      </p:scale>
      <p:origin x="0" y="0"/>
    </p:cViewPr>
  </p:notesTextViewPr>
  <p:sorterViewPr>
    <p:cViewPr>
      <p:scale>
        <a:sx n="90" d="100"/>
        <a:sy n="90" d="100"/>
      </p:scale>
      <p:origin x="0" y="-8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6/26/2026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dirty="0"/>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00" dirty="0">
                <a:effectLst/>
                <a:latin typeface="Arial" panose="020B0604020202020204" pitchFamily="34" charset="0"/>
                <a:ea typeface="Aptos" panose="020B0004020202020204" pitchFamily="34" charset="0"/>
                <a:cs typeface="Times New Roman" panose="02020603050405020304" pitchFamily="18" charset="0"/>
              </a:rPr>
              <a:t>A duration of 4 hours is recommended for Club Officer Training, allowing for comprehensive review and discussion of topics, like the Club Success Plan, the Distinguished Club Program, and leadership development. The full Club Officer Training is composed of three 1-hour sessions, but we recommend breaks between each session. This leaves approximately 30 to 45 minutes for another session or keynote presentation focused on the needs of the clubs in your District. </a:t>
            </a: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516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76F63-7BBE-9009-0BCA-3B7A1915CC9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5C3ABF2-5B4F-FEF5-A8D1-B658AA556419}"/>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4E05630B-C829-6B29-571A-C9B8C2203A61}"/>
              </a:ext>
            </a:extLst>
          </p:cNvPr>
          <p:cNvSpPr>
            <a:spLocks noGrp="1"/>
          </p:cNvSpPr>
          <p:nvPr>
            <p:ph type="body" idx="1"/>
          </p:nvPr>
        </p:nvSpPr>
        <p:spPr/>
        <p:txBody>
          <a:bodyPr/>
          <a:lstStyle/>
          <a:p>
            <a:r>
              <a:rPr lang="en-US" b="1" dirty="0"/>
              <a:t>Time on slide: 2 minutes</a:t>
            </a:r>
          </a:p>
          <a:p>
            <a:r>
              <a:rPr lang="en-US" b="1" dirty="0"/>
              <a:t>Elapsed time: 15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 (2 minutes):</a:t>
            </a:r>
          </a:p>
          <a:p>
            <a:pPr>
              <a:buNone/>
            </a:pPr>
            <a:r>
              <a:rPr lang="en-US" dirty="0"/>
              <a:t>After welcoming guests, your next crucial step is collecting their details—this opens the door to building a lasting relationship. Gather their name, contact information (especially email), and understand their interests and goals. Remember, guests who feel valued are much more likely to return and join. Have a simple sign-in system ready and be conversational when collecting information.  Show genuine interest rather than just gathering data.</a:t>
            </a:r>
            <a:br>
              <a:rPr lang="en-US" dirty="0"/>
            </a:br>
            <a:endParaRPr lang="en-US" dirty="0"/>
          </a:p>
          <a:p>
            <a:pPr>
              <a:buNone/>
            </a:pPr>
            <a:r>
              <a:rPr lang="en-US" b="1" dirty="0"/>
              <a:t>Be sure to provide each guest with a simple, professional-looking guest package</a:t>
            </a:r>
            <a:r>
              <a:rPr lang="en-US" dirty="0"/>
              <a:t>—including a welcome flyer, club contact details, and a membership application—to help them feel informed and appreciated.</a:t>
            </a:r>
          </a:p>
          <a:p>
            <a:pPr>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(Conclude by reinforcing that effective guest tracking starts the membership journey.)</a:t>
            </a:r>
          </a:p>
          <a:p>
            <a:pPr>
              <a:buNone/>
            </a:pPr>
            <a:endParaRPr lang="en-US" dirty="0"/>
          </a:p>
          <a:p>
            <a:endParaRPr lang="en-US" b="1" dirty="0"/>
          </a:p>
        </p:txBody>
      </p:sp>
      <p:sp>
        <p:nvSpPr>
          <p:cNvPr id="4" name="Segnaposto numero diapositiva 3">
            <a:extLst>
              <a:ext uri="{FF2B5EF4-FFF2-40B4-BE49-F238E27FC236}">
                <a16:creationId xmlns:a16="http://schemas.microsoft.com/office/drawing/2014/main" id="{E2092977-5530-8887-9857-4199B3AADF08}"/>
              </a:ext>
            </a:extLst>
          </p:cNvPr>
          <p:cNvSpPr>
            <a:spLocks noGrp="1"/>
          </p:cNvSpPr>
          <p:nvPr>
            <p:ph type="sldNum" sz="quarter" idx="5"/>
          </p:nvPr>
        </p:nvSpPr>
        <p:spPr/>
        <p:txBody>
          <a:bodyPr/>
          <a:lstStyle/>
          <a:p>
            <a:fld id="{B6847FC4-CAF1-6741-875A-C83F3721E6B6}" type="slidenum">
              <a:rPr lang="en-US" smtClean="0"/>
              <a:t>10</a:t>
            </a:fld>
            <a:endParaRPr lang="en-US" dirty="0"/>
          </a:p>
        </p:txBody>
      </p:sp>
    </p:spTree>
    <p:extLst>
      <p:ext uri="{BB962C8B-B14F-4D97-AF65-F5344CB8AC3E}">
        <p14:creationId xmlns:p14="http://schemas.microsoft.com/office/powerpoint/2010/main" val="455610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84D94-5B5F-32E0-7F5E-51395988A4B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3990D1B-ED8B-A8CD-C8B2-AC2EC51F2A95}"/>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F64DAE0E-0802-B604-5873-7E7D8A228814}"/>
              </a:ext>
            </a:extLst>
          </p:cNvPr>
          <p:cNvSpPr>
            <a:spLocks noGrp="1"/>
          </p:cNvSpPr>
          <p:nvPr>
            <p:ph type="body" idx="1"/>
          </p:nvPr>
        </p:nvSpPr>
        <p:spPr/>
        <p:txBody>
          <a:bodyPr/>
          <a:lstStyle/>
          <a:p>
            <a:r>
              <a:rPr lang="en-US" b="1" dirty="0"/>
              <a:t>Time on slide: 1 minute</a:t>
            </a:r>
          </a:p>
          <a:p>
            <a:r>
              <a:rPr lang="en-US" b="1" dirty="0"/>
              <a:t>Elapsed time: 16 minutes</a:t>
            </a:r>
          </a:p>
          <a:p>
            <a:endParaRPr lang="en-US" dirty="0"/>
          </a:p>
          <a:p>
            <a:r>
              <a:rPr lang="en-US" b="1" dirty="0"/>
              <a:t>Facilitator Notes (1 minute):</a:t>
            </a:r>
          </a:p>
          <a:p>
            <a:r>
              <a:rPr lang="en-US" dirty="0"/>
              <a:t>Before the meeting ends, ask guests to speak, to share what they saw at the meeting that would be of value to them. Then tell guests that you would welcome them to join as members. Once the meeting is adjourned, be sure to speak with each guest personally.  Ask what they learned from the meeting. Ask them how they could see themselves benefiting from being a member?  Then gently ask if they are ready to join. Immediately following a meeting is often when guests feel most inspired and connected. Use a simple question like:</a:t>
            </a:r>
            <a:br>
              <a:rPr lang="en-US" dirty="0"/>
            </a:br>
            <a:r>
              <a:rPr lang="en-US" b="1" dirty="0"/>
              <a:t>“We would love to have you as a member. Would you like to join our club today?”</a:t>
            </a:r>
          </a:p>
          <a:p>
            <a:endParaRPr lang="en-US" dirty="0"/>
          </a:p>
          <a:p>
            <a:r>
              <a:rPr lang="en-US" b="0" i="0" dirty="0">
                <a:solidFill>
                  <a:srgbClr val="242424"/>
                </a:solidFill>
                <a:effectLst/>
                <a:latin typeface="Helvetica Neue"/>
              </a:rPr>
              <a:t>If not, don't pressure them. Invite them back to the next meeting.  Not everybody joins after their first meeting.  </a:t>
            </a:r>
            <a:r>
              <a:rPr lang="en-US" dirty="0"/>
              <a:t>If they are not ready to join, be warm and welcoming:</a:t>
            </a:r>
            <a:br>
              <a:rPr lang="en-US" dirty="0"/>
            </a:br>
            <a:r>
              <a:rPr lang="en-US" b="1" dirty="0"/>
              <a:t>“No worries at all. We would be delighted to welcome you back anytime!”</a:t>
            </a:r>
            <a:endParaRPr lang="en-US" dirty="0"/>
          </a:p>
          <a:p>
            <a:r>
              <a:rPr lang="en-US" dirty="0"/>
              <a:t>This friendly, respectful approach helps guests feel appreciated—not pressured—and leaves the door open for future visits and membership.</a:t>
            </a:r>
          </a:p>
          <a:p>
            <a:endParaRPr lang="en-US" dirty="0"/>
          </a:p>
          <a:p>
            <a:r>
              <a:rPr lang="en-US" b="0" i="0" dirty="0">
                <a:solidFill>
                  <a:srgbClr val="242424"/>
                </a:solidFill>
                <a:effectLst/>
                <a:latin typeface="Helvetica Neue"/>
              </a:rPr>
              <a:t>How you ask a guest can make the difference in whether the guest joins or will return.  If they want to join now, please help them with their application.  This is one of the most important roles of the Vice President Membership.</a:t>
            </a:r>
            <a:endParaRPr lang="en-US"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time permits, </a:t>
            </a:r>
            <a:r>
              <a:rPr lang="en-US" b="1" dirty="0"/>
              <a:t>encourage</a:t>
            </a:r>
            <a:r>
              <a:rPr lang="en-US" dirty="0"/>
              <a:t> participants to practice saying the invitation out loud in pairs. </a:t>
            </a:r>
            <a:r>
              <a:rPr lang="en-US" b="1" dirty="0"/>
              <a:t>Emphasize</a:t>
            </a:r>
            <a:r>
              <a:rPr lang="en-US" dirty="0"/>
              <a:t> tone—keep it friendly, not like a sales pitch. </a:t>
            </a:r>
            <a:r>
              <a:rPr lang="en-US" b="1" dirty="0"/>
              <a:t>Remind</a:t>
            </a:r>
            <a:r>
              <a:rPr lang="en-US" dirty="0"/>
              <a:t> them this moment is about building trust, not closing a deal.)</a:t>
            </a:r>
          </a:p>
          <a:p>
            <a:br>
              <a:rPr lang="en-US" dirty="0"/>
            </a:br>
            <a:endParaRPr lang="it-IT" dirty="0"/>
          </a:p>
        </p:txBody>
      </p:sp>
      <p:sp>
        <p:nvSpPr>
          <p:cNvPr id="4" name="Segnaposto numero diapositiva 3">
            <a:extLst>
              <a:ext uri="{FF2B5EF4-FFF2-40B4-BE49-F238E27FC236}">
                <a16:creationId xmlns:a16="http://schemas.microsoft.com/office/drawing/2014/main" id="{B490F8C5-A554-FBC9-FBC2-427607176928}"/>
              </a:ext>
            </a:extLst>
          </p:cNvPr>
          <p:cNvSpPr>
            <a:spLocks noGrp="1"/>
          </p:cNvSpPr>
          <p:nvPr>
            <p:ph type="sldNum" sz="quarter" idx="5"/>
          </p:nvPr>
        </p:nvSpPr>
        <p:spPr/>
        <p:txBody>
          <a:bodyPr/>
          <a:lstStyle/>
          <a:p>
            <a:fld id="{B6847FC4-CAF1-6741-875A-C83F3721E6B6}" type="slidenum">
              <a:rPr lang="en-US" smtClean="0"/>
              <a:t>11</a:t>
            </a:fld>
            <a:endParaRPr lang="en-US" dirty="0"/>
          </a:p>
        </p:txBody>
      </p:sp>
    </p:spTree>
    <p:extLst>
      <p:ext uri="{BB962C8B-B14F-4D97-AF65-F5344CB8AC3E}">
        <p14:creationId xmlns:p14="http://schemas.microsoft.com/office/powerpoint/2010/main" val="2516833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 minutes</a:t>
            </a:r>
          </a:p>
          <a:p>
            <a:r>
              <a:rPr lang="en-US" b="1" dirty="0"/>
              <a:t>Elapsed time: 18 minutes</a:t>
            </a:r>
          </a:p>
          <a:p>
            <a:endParaRPr lang="en-US" dirty="0"/>
          </a:p>
          <a:p>
            <a:pPr>
              <a:buNone/>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the importance of prompt, personalized follow-up as a critical step in the membership pipeline. </a:t>
            </a:r>
            <a:r>
              <a:rPr lang="en-US" b="1" dirty="0"/>
              <a:t>Remind</a:t>
            </a:r>
            <a:r>
              <a:rPr lang="en-US" dirty="0"/>
              <a:t> officers that this simple practice often makes the difference between one-time visitors and committed members. </a:t>
            </a:r>
            <a:r>
              <a:rPr lang="en-US" b="1" dirty="0"/>
              <a:t>Encourage</a:t>
            </a:r>
            <a:r>
              <a:rPr lang="en-US" dirty="0"/>
              <a:t> them to develop a follow-up system they can implement consistently after each meeting.)</a:t>
            </a:r>
          </a:p>
          <a:p>
            <a:pPr>
              <a:buNone/>
            </a:pPr>
            <a:endParaRPr lang="en-US" dirty="0"/>
          </a:p>
          <a:p>
            <a:pPr>
              <a:buNone/>
            </a:pPr>
            <a:r>
              <a:rPr lang="en-US" dirty="0"/>
              <a:t>Follow-up is where you turn a good guest experience into real momentum. Within </a:t>
            </a:r>
            <a:r>
              <a:rPr lang="en-US" b="0" dirty="0"/>
              <a:t>48 hours</a:t>
            </a:r>
            <a:r>
              <a:rPr lang="en-US" dirty="0"/>
              <a:t>, send a </a:t>
            </a:r>
            <a:r>
              <a:rPr lang="en-US" b="0" dirty="0"/>
              <a:t>thank-you email</a:t>
            </a:r>
            <a:r>
              <a:rPr lang="en-US" dirty="0"/>
              <a:t>. Keep it warm and personal. Mention something specific about their visit, if you can. And always invite them to the next meeting.</a:t>
            </a:r>
          </a:p>
          <a:p>
            <a:pPr>
              <a:buNone/>
            </a:pPr>
            <a:endParaRPr lang="en-US" dirty="0"/>
          </a:p>
          <a:p>
            <a:pPr>
              <a:buNone/>
            </a:pPr>
            <a:r>
              <a:rPr lang="en-US" dirty="0"/>
              <a:t>But don't stop there, </a:t>
            </a:r>
            <a:r>
              <a:rPr lang="en-US" b="1" dirty="0"/>
              <a:t>ask for feedback</a:t>
            </a:r>
            <a:r>
              <a:rPr lang="en-US" dirty="0"/>
              <a:t>! Guests often appreciate the chance to share their thoughts, and this feedback helps you and the club improve. If they had a positive experience, gently encourage them to leave a review on platforms like </a:t>
            </a:r>
            <a:r>
              <a:rPr lang="en-US" b="0" dirty="0"/>
              <a:t>Facebook or Google</a:t>
            </a:r>
            <a:r>
              <a:rPr lang="en-US" dirty="0"/>
              <a:t>. Social media personal reviews help attract future guests.</a:t>
            </a:r>
          </a:p>
          <a:p>
            <a:pPr>
              <a:buNone/>
            </a:pPr>
            <a:endParaRPr lang="en-US" dirty="0"/>
          </a:p>
          <a:p>
            <a:pPr>
              <a:buNone/>
            </a:pPr>
            <a:r>
              <a:rPr lang="en-US" b="1" dirty="0"/>
              <a:t>Quick Tips:</a:t>
            </a:r>
            <a:r>
              <a:rPr lang="en-US" dirty="0"/>
              <a:t> Use an email template but personalize it! Include the date and details of your next meeting. Make it easy by sharing direct links for reviews. A small, thoughtful follow-up can leave a big, positive impression.</a:t>
            </a:r>
          </a:p>
          <a:p>
            <a:endParaRPr lang="en-US" b="1"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12</a:t>
            </a:fld>
            <a:endParaRPr lang="en-US" dirty="0"/>
          </a:p>
        </p:txBody>
      </p:sp>
    </p:spTree>
    <p:extLst>
      <p:ext uri="{BB962C8B-B14F-4D97-AF65-F5344CB8AC3E}">
        <p14:creationId xmlns:p14="http://schemas.microsoft.com/office/powerpoint/2010/main" val="119824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dirty="0"/>
              <a:t>Time on slide: 2 minutes</a:t>
            </a:r>
          </a:p>
          <a:p>
            <a:r>
              <a:rPr lang="en-US" b="1" dirty="0"/>
              <a:t>Elapsed time: 20 minutes</a:t>
            </a:r>
          </a:p>
          <a:p>
            <a:endParaRPr lang="en-US" dirty="0"/>
          </a:p>
          <a:p>
            <a:pPr>
              <a:buNone/>
            </a:pPr>
            <a:r>
              <a:rPr lang="en-US" b="1" dirty="0"/>
              <a:t>Facilitator Notes: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Remind</a:t>
            </a:r>
            <a:r>
              <a:rPr lang="en-US" dirty="0"/>
              <a:t> officers that the conversion from guest to member often happens in personal conversations rather than through formal presentations. </a:t>
            </a:r>
            <a:r>
              <a:rPr lang="en-US" b="1" dirty="0"/>
              <a:t>Emphasize</a:t>
            </a:r>
            <a:r>
              <a:rPr lang="en-US" dirty="0"/>
              <a:t> that being prepared with clear answers about the process, addressing common objections confidently, and connecting Toastmasters benefits to individual goals will significantly improve conversion rates. </a:t>
            </a:r>
            <a:r>
              <a:rPr lang="en-US" b="1" dirty="0"/>
              <a:t>Point out </a:t>
            </a:r>
            <a:r>
              <a:rPr lang="en-US" dirty="0"/>
              <a:t>the QR code resource as an additional tool to help them master the technical aspects of member registration.)</a:t>
            </a:r>
          </a:p>
          <a:p>
            <a:pPr>
              <a:buNone/>
            </a:pPr>
            <a:endParaRPr lang="en-US" dirty="0"/>
          </a:p>
          <a:p>
            <a:pPr>
              <a:buNone/>
            </a:pPr>
            <a:r>
              <a:rPr lang="en-US" dirty="0"/>
              <a:t>This is where you help guests take the next step—</a:t>
            </a:r>
            <a:r>
              <a:rPr lang="en-US" b="0" dirty="0"/>
              <a:t>joining the club!</a:t>
            </a:r>
          </a:p>
          <a:p>
            <a:pPr>
              <a:buNone/>
            </a:pPr>
            <a:r>
              <a:rPr lang="en-US" dirty="0"/>
              <a:t>Start by guiding them through the (paper) </a:t>
            </a:r>
            <a:r>
              <a:rPr lang="en-US" b="0" dirty="0"/>
              <a:t>sign-up process</a:t>
            </a:r>
            <a:r>
              <a:rPr lang="en-US" dirty="0"/>
              <a:t>. Some guests may find it confusing or intimidating, so walk them through it step-by-step. If possible, offer to assist them during or right after the meeting. You will then transfer the applicant's data to Club Central. For detailed online training, please see the training on the “Add Membership” page on the Toastmasters website and scan the QR code.</a:t>
            </a:r>
          </a:p>
          <a:p>
            <a:pPr>
              <a:buNone/>
            </a:pPr>
            <a:endParaRPr lang="en-US" dirty="0"/>
          </a:p>
          <a:p>
            <a:pPr>
              <a:buNone/>
            </a:pPr>
            <a:r>
              <a:rPr lang="en-US" dirty="0"/>
              <a:t>For new members who join less than 8 weeks before renewal time, </a:t>
            </a:r>
            <a:r>
              <a:rPr lang="en-US" b="1" dirty="0"/>
              <a:t>we suggest that you ask them to pay for both the current dues period and the next six months period</a:t>
            </a:r>
            <a:r>
              <a:rPr lang="en-US" dirty="0"/>
              <a:t>, so they are not asked to pay twice in a short period of time.</a:t>
            </a:r>
          </a:p>
          <a:p>
            <a:pPr>
              <a:buNone/>
            </a:pPr>
            <a:endParaRPr lang="en-US" dirty="0"/>
          </a:p>
          <a:p>
            <a:pPr>
              <a:buNone/>
            </a:pPr>
            <a:r>
              <a:rPr lang="en-US" dirty="0"/>
              <a:t>Next, be ready to </a:t>
            </a:r>
            <a:r>
              <a:rPr lang="en-US" b="0" dirty="0"/>
              <a:t>address concerns</a:t>
            </a:r>
            <a:r>
              <a:rPr lang="en-US" dirty="0"/>
              <a:t>. Common ones include time commitment, fees, or public speaking anxiety. Listen carefully and reassure them by highlighting the supportive nature of Toastmasters and how flexible and member-driven the program is.</a:t>
            </a:r>
            <a:br>
              <a:rPr lang="en-US" dirty="0"/>
            </a:br>
            <a:endParaRPr lang="en-US" dirty="0"/>
          </a:p>
          <a:p>
            <a:pPr>
              <a:buNone/>
            </a:pPr>
            <a:r>
              <a:rPr lang="en-US" dirty="0"/>
              <a:t>Finally, make sure to </a:t>
            </a:r>
            <a:r>
              <a:rPr lang="en-US" b="0" dirty="0"/>
              <a:t>promote the benefits – p</a:t>
            </a:r>
            <a:r>
              <a:rPr lang="en-US" dirty="0"/>
              <a:t>ersonal growth, leadership development, communication skills, and belonging to an international network.</a:t>
            </a:r>
          </a:p>
          <a:p>
            <a:pPr>
              <a:buNone/>
            </a:pPr>
            <a:endParaRPr lang="en-US" b="1" dirty="0"/>
          </a:p>
          <a:p>
            <a:pPr>
              <a:buNone/>
            </a:pPr>
            <a:r>
              <a:rPr lang="en-US" b="1" dirty="0"/>
              <a:t>Quick Tips:</a:t>
            </a:r>
            <a:r>
              <a:rPr lang="en-US" dirty="0"/>
              <a:t> Personalize your conversation. Connect benefits to their goals. Share member success stories. Always follow up after they sign-up to make them feel welcome.</a:t>
            </a:r>
          </a:p>
          <a:p>
            <a:endParaRPr lang="en-US" b="1" dirty="0"/>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13</a:t>
            </a:fld>
            <a:endParaRPr lang="en-US" dirty="0"/>
          </a:p>
        </p:txBody>
      </p:sp>
    </p:spTree>
    <p:extLst>
      <p:ext uri="{BB962C8B-B14F-4D97-AF65-F5344CB8AC3E}">
        <p14:creationId xmlns:p14="http://schemas.microsoft.com/office/powerpoint/2010/main" val="1164936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 minutes</a:t>
            </a:r>
          </a:p>
          <a:p>
            <a:r>
              <a:rPr lang="en-US" b="1" dirty="0"/>
              <a:t>Elapsed time: 22 minutes</a:t>
            </a:r>
          </a:p>
          <a:p>
            <a:endParaRPr lang="en-US" dirty="0"/>
          </a:p>
          <a:p>
            <a:pPr>
              <a:buNone/>
            </a:pPr>
            <a:r>
              <a:rPr lang="en-US" b="1" dirty="0"/>
              <a:t>Facilitator Notes (2 minutes):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that renewal periods are critical moments when clubs often experience membership drops. </a:t>
            </a:r>
            <a:r>
              <a:rPr lang="en-US" b="1" dirty="0"/>
              <a:t>Remind</a:t>
            </a:r>
            <a:r>
              <a:rPr lang="en-US" dirty="0"/>
              <a:t> officers that renewal is fundamentally about demonstrating ongoing value, not just collecting dues. </a:t>
            </a:r>
            <a:r>
              <a:rPr lang="en-US" b="1" dirty="0"/>
              <a:t>Encourage</a:t>
            </a:r>
            <a:r>
              <a:rPr lang="en-US" dirty="0"/>
              <a:t> them to view each renewal period as an opportunity to reconnect members with their original motivation for joining and to highlight the progress they've made. </a:t>
            </a:r>
            <a:r>
              <a:rPr lang="en-US" b="1" dirty="0"/>
              <a:t>Suggest</a:t>
            </a:r>
            <a:r>
              <a:rPr lang="en-US" dirty="0"/>
              <a:t> creating a calendar alert 6 weeks before each renewal deadline to ensure timely preparation.)</a:t>
            </a:r>
          </a:p>
          <a:p>
            <a:pPr>
              <a:buNone/>
            </a:pPr>
            <a:endParaRPr lang="en-US" dirty="0"/>
          </a:p>
          <a:p>
            <a:pPr>
              <a:buNone/>
            </a:pPr>
            <a:r>
              <a:rPr lang="en-US" dirty="0"/>
              <a:t>Renewals are key </a:t>
            </a:r>
            <a:r>
              <a:rPr lang="en-US" b="0" dirty="0"/>
              <a:t>to keeping your club strong and stable</a:t>
            </a:r>
            <a:r>
              <a:rPr lang="en-US" dirty="0"/>
              <a:t>. As VPM, you will work closely with </a:t>
            </a:r>
            <a:r>
              <a:rPr lang="en-US" b="0" dirty="0"/>
              <a:t>the Treasurer </a:t>
            </a:r>
            <a:r>
              <a:rPr lang="en-US" dirty="0"/>
              <a:t>to ensure members renew on time. Your main responsibility in the renewal process is to keep members engaged throughout the year, so that they continuously experience the value of their membership and want to renew. When members miss meetings, send them a “miss you” message. For continuous absences, reach out to the member(s) to express personal concern and support. </a:t>
            </a:r>
          </a:p>
          <a:p>
            <a:pPr>
              <a:buNone/>
            </a:pPr>
            <a:endParaRPr lang="en-US" dirty="0"/>
          </a:p>
          <a:p>
            <a:pPr>
              <a:buNone/>
            </a:pPr>
            <a:r>
              <a:rPr lang="en-US" dirty="0"/>
              <a:t>Start with </a:t>
            </a:r>
            <a:r>
              <a:rPr lang="en-US" b="0" dirty="0"/>
              <a:t>timely communication</a:t>
            </a:r>
            <a:r>
              <a:rPr lang="en-US" dirty="0"/>
              <a:t>. Don't wait until the last minute! Begin reminding members </a:t>
            </a:r>
            <a:r>
              <a:rPr lang="en-US" b="1" dirty="0"/>
              <a:t>4 to 6 weeks before</a:t>
            </a:r>
            <a:r>
              <a:rPr lang="en-US" dirty="0"/>
              <a:t> the renewal deadline. Use meetings, emails, and personal conversations to communicate that it is time to renew their membership. Please do not say “dues are due”. We want to communicate the value of </a:t>
            </a:r>
            <a:r>
              <a:rPr lang="en-US" b="1" i="1" dirty="0"/>
              <a:t>renewing their membership to continue to receive the benefits from their membership.</a:t>
            </a:r>
          </a:p>
          <a:p>
            <a:pPr>
              <a:buNone/>
            </a:pPr>
            <a:endParaRPr lang="en-US" dirty="0"/>
          </a:p>
          <a:p>
            <a:pPr>
              <a:buNone/>
            </a:pPr>
            <a:r>
              <a:rPr lang="en-US" dirty="0"/>
              <a:t>Next, be proactive in </a:t>
            </a:r>
            <a:r>
              <a:rPr lang="en-US" b="0" dirty="0"/>
              <a:t>overcoming barriers</a:t>
            </a:r>
            <a:r>
              <a:rPr lang="en-US" dirty="0"/>
              <a:t>. Some members may hesitate due to cost, personal schedules, or feeling disconnected. Take the time to listen, offer solutions, and remind them why they joined, what they have gained so far, and what they can gain by continuing their membership. </a:t>
            </a:r>
          </a:p>
          <a:p>
            <a:pPr>
              <a:buNone/>
            </a:pPr>
            <a:endParaRPr lang="en-US" b="1" dirty="0"/>
          </a:p>
          <a:p>
            <a:pPr>
              <a:buNone/>
            </a:pPr>
            <a:r>
              <a:rPr lang="en-US" b="1" dirty="0"/>
              <a:t>Quick Tips:</a:t>
            </a:r>
            <a:r>
              <a:rPr lang="en-US" dirty="0"/>
              <a:t> Use both group and one-on-one reminders. Highlight upcoming club events or contests as reasons to stay involved. Work with the Treasurer to make the payment process easy and clear. Your goal? To show members that </a:t>
            </a:r>
            <a:r>
              <a:rPr lang="en-US" b="0" dirty="0"/>
              <a:t>renewing is worth it!</a:t>
            </a:r>
          </a:p>
          <a:p>
            <a:endParaRPr lang="en-US" b="1"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14</a:t>
            </a:fld>
            <a:endParaRPr lang="en-US" dirty="0"/>
          </a:p>
        </p:txBody>
      </p:sp>
    </p:spTree>
    <p:extLst>
      <p:ext uri="{BB962C8B-B14F-4D97-AF65-F5344CB8AC3E}">
        <p14:creationId xmlns:p14="http://schemas.microsoft.com/office/powerpoint/2010/main" val="1031118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3 minutes</a:t>
            </a:r>
          </a:p>
          <a:p>
            <a:r>
              <a:rPr lang="en-US" b="1" dirty="0"/>
              <a:t>Elapsed time: 25 minutes</a:t>
            </a:r>
          </a:p>
          <a:p>
            <a:endParaRPr lang="en-US" dirty="0"/>
          </a:p>
          <a:p>
            <a:pPr>
              <a:buNone/>
            </a:pPr>
            <a:r>
              <a:rPr lang="en-US" b="1" dirty="0"/>
              <a:t>Facilitator Notes (1.5 minutes):</a:t>
            </a:r>
          </a:p>
          <a:p>
            <a:pPr>
              <a:buNone/>
            </a:pPr>
            <a:endParaRPr lang="en-US" dirty="0"/>
          </a:p>
          <a:p>
            <a:pPr>
              <a:buNone/>
            </a:pPr>
            <a:r>
              <a:rPr lang="en-US" dirty="0"/>
              <a:t>Your VPM role extends well beyond recruitment—you'll partner with the Vice President Education to ensure member fulfillment and progress. Help align members' personal goals with appropriate Pathways tracks, whether they're focused on public speaking or leadership development. Be their ongoing source of support and motivation by checking in regularly on their engagement and milestone achievements. Remember to celebrate all wins and keep the focus on personal growth, as members who see progress are far more likely to stay active and renew.</a:t>
            </a:r>
          </a:p>
          <a:p>
            <a:pPr>
              <a:buNone/>
            </a:pPr>
            <a:endParaRPr lang="en-US" b="1" dirty="0"/>
          </a:p>
          <a:p>
            <a:pPr>
              <a:buNone/>
            </a:pPr>
            <a:r>
              <a:rPr lang="en-US" b="1" dirty="0"/>
              <a:t>Quick Engagement Questions (1.5 minutes total):</a:t>
            </a:r>
            <a:endParaRPr lang="en-US" dirty="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dirty="0"/>
              <a:t>(</a:t>
            </a:r>
            <a:r>
              <a:rPr lang="en-US" b="1" i="1" dirty="0"/>
              <a:t>Only choose one question to ask or ask one person to answer each question. </a:t>
            </a:r>
            <a:r>
              <a:rPr lang="en-US" b="1" dirty="0"/>
              <a:t>Use</a:t>
            </a:r>
            <a:r>
              <a:rPr lang="en-US" dirty="0"/>
              <a:t> members' insights to illustrate how retention is about personal connection, not just programs. </a:t>
            </a:r>
            <a:r>
              <a:rPr lang="en-US" b="1" dirty="0"/>
              <a:t>Emphasize</a:t>
            </a:r>
            <a:r>
              <a:rPr lang="en-US" dirty="0"/>
              <a:t> that the VPM-VPE partnership creates the support system that transforms new members into committed Toastmasters.)</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dirty="0"/>
              <a:t>Please keep your responses concise, from 15 to 20 seconds, so that more people can participate. Also, if you have responded to a previous question, it would be great to have others participate. </a:t>
            </a:r>
          </a:p>
          <a:p>
            <a:pPr marL="171450" indent="-171450">
              <a:buFont typeface="Wingdings" panose="05000000000000000000" pitchFamily="2" charset="2"/>
              <a:buChar char="§"/>
            </a:pPr>
            <a:r>
              <a:rPr lang="en-US" i="0" dirty="0"/>
              <a:t>What is the most helpful support you have received as a member? (Take 2-3 brief responses.)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i="0" dirty="0"/>
              <a:t>What keeps you motivated to achieve goals? (Take 2-3 short responses.)</a:t>
            </a:r>
          </a:p>
          <a:p>
            <a:pPr marL="171450" indent="-171450">
              <a:buFont typeface="Wingdings" panose="05000000000000000000" pitchFamily="2" charset="2"/>
              <a:buChar char="§"/>
            </a:pPr>
            <a:r>
              <a:rPr lang="en-US" i="0" dirty="0"/>
              <a:t>How do you know when a fellow member is losing interest or engagement and how do you re-engage them? (Take 2-3 quick answers.)</a:t>
            </a:r>
          </a:p>
          <a:p>
            <a:endParaRPr lang="en-US" b="1"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15</a:t>
            </a:fld>
            <a:endParaRPr lang="en-US" dirty="0"/>
          </a:p>
        </p:txBody>
      </p:sp>
    </p:spTree>
    <p:extLst>
      <p:ext uri="{BB962C8B-B14F-4D97-AF65-F5344CB8AC3E}">
        <p14:creationId xmlns:p14="http://schemas.microsoft.com/office/powerpoint/2010/main" val="1489116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2.5 minutes</a:t>
            </a:r>
          </a:p>
          <a:p>
            <a:r>
              <a:rPr lang="en-US" b="1" dirty="0"/>
              <a:t>Elapsed time: 27.5 minutes</a:t>
            </a:r>
          </a:p>
          <a:p>
            <a:endParaRPr lang="en-US" dirty="0"/>
          </a:p>
          <a:p>
            <a:r>
              <a:rPr lang="en-US" b="1" dirty="0"/>
              <a:t>Facilitator Notes (1 minute):</a:t>
            </a:r>
          </a:p>
          <a:p>
            <a:r>
              <a:rPr lang="en-US" dirty="0"/>
              <a:t>Recognition is one of the most effective ways to keep members engaged. When we take the time to celebrate achievements like completing a Pathways level, giving a first speech, or stepping into a new role, we build confidence and reinforce a sense of progress.</a:t>
            </a:r>
          </a:p>
          <a:p>
            <a:endParaRPr lang="en-US" dirty="0"/>
          </a:p>
          <a:p>
            <a:r>
              <a:rPr lang="en-US" dirty="0"/>
              <a:t>It is just as meaningful to recognize accomplishments outside of Toastmasters. Whether a member has earned a promotion, completed a certification, or contributed to their community, acknowledging these moments shows that we value them as individuals.</a:t>
            </a:r>
          </a:p>
          <a:p>
            <a:endParaRPr lang="en-US" dirty="0"/>
          </a:p>
          <a:p>
            <a:r>
              <a:rPr lang="en-US" dirty="0"/>
              <a:t>As Vice President Membership, you can support this by working with the Club President to make sure recognition happens regularly. A simple mention during a meeting or in a message can have a lasting impact.</a:t>
            </a:r>
          </a:p>
          <a:p>
            <a:endParaRPr lang="en-US" dirty="0"/>
          </a:p>
          <a:p>
            <a:r>
              <a:rPr lang="en-US" dirty="0"/>
              <a:t>Creating a positive experience also means making meetings enjoyable. Work with the Vice President Education to ensure that club meetings are well run and fun. Themed sessions, creative formats, and social activities give members something to look forward to and help strengthen the sense of community.  Toastmasters should feel like the best part of the week. When members feel appreciated and enjoy the environment, they are much more likely to stay and grow within the club.</a:t>
            </a:r>
          </a:p>
          <a:p>
            <a:pPr>
              <a:buNone/>
            </a:pPr>
            <a:endParaRPr lang="en-US" b="1" dirty="0"/>
          </a:p>
          <a:p>
            <a:pPr>
              <a:buNone/>
            </a:pPr>
            <a:r>
              <a:rPr lang="en-US" b="1" strike="noStrike" baseline="0" dirty="0"/>
              <a:t>Quick Engagement Questions (1.5 minutes total):</a:t>
            </a:r>
            <a:endParaRPr lang="en-US" strike="noStrike"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trike="noStrike" baseline="0" dirty="0"/>
              <a:t>(Maintain a lively pace – 15-20 seconds per response – to model the energy you're discussing. Use members' examples to illustrate how simple recognition practices and fun elements create the "secret sauce" of member satisfaction. Close by emphasizing that everyone—not just officers—plays a role in creating the positive culture that keeps members coming back.)</a:t>
            </a:r>
          </a:p>
          <a:p>
            <a:pPr marL="171450" indent="-171450">
              <a:buFont typeface="Arial" panose="020B0604020202020204" pitchFamily="34" charset="0"/>
              <a:buChar char="•"/>
            </a:pPr>
            <a:r>
              <a:rPr lang="en-US" i="0" strike="noStrike" baseline="0" dirty="0"/>
              <a:t>What form of recognition has meant the most to you in your Toastmasters journey? (Take 3-5 brief responses.)</a:t>
            </a:r>
          </a:p>
          <a:p>
            <a:endParaRPr lang="en-US" b="1"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16</a:t>
            </a:fld>
            <a:endParaRPr lang="en-US" dirty="0"/>
          </a:p>
        </p:txBody>
      </p:sp>
    </p:spTree>
    <p:extLst>
      <p:ext uri="{BB962C8B-B14F-4D97-AF65-F5344CB8AC3E}">
        <p14:creationId xmlns:p14="http://schemas.microsoft.com/office/powerpoint/2010/main" val="2954411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dirty="0"/>
              <a:t>Time on slide: 30 seconds</a:t>
            </a:r>
          </a:p>
          <a:p>
            <a:r>
              <a:rPr lang="en-US" b="1" dirty="0"/>
              <a:t>Elapsed time: 28 minutes</a:t>
            </a:r>
          </a:p>
          <a:p>
            <a:endParaRPr lang="en-US" dirty="0"/>
          </a:p>
          <a:p>
            <a:r>
              <a:rPr lang="en-US" b="1" dirty="0"/>
              <a:t>Facilitator Notes:</a:t>
            </a:r>
          </a:p>
          <a:p>
            <a:r>
              <a:rPr lang="en-US" dirty="0"/>
              <a:t>Now let’s discuss your role in building membership. </a:t>
            </a:r>
          </a:p>
        </p:txBody>
      </p:sp>
      <p:sp>
        <p:nvSpPr>
          <p:cNvPr id="4" name="Slide Number Placeholder 3"/>
          <p:cNvSpPr>
            <a:spLocks noGrp="1"/>
          </p:cNvSpPr>
          <p:nvPr>
            <p:ph type="sldNum" sz="quarter" idx="5"/>
          </p:nvPr>
        </p:nvSpPr>
        <p:spPr/>
        <p:txBody>
          <a:bodyPr/>
          <a:lstStyle/>
          <a:p>
            <a:fld id="{B6847FC4-CAF1-6741-875A-C83F3721E6B6}" type="slidenum">
              <a:rPr lang="en-US" smtClean="0"/>
              <a:t>17</a:t>
            </a:fld>
            <a:endParaRPr lang="en-US" dirty="0"/>
          </a:p>
        </p:txBody>
      </p:sp>
    </p:spTree>
    <p:extLst>
      <p:ext uri="{BB962C8B-B14F-4D97-AF65-F5344CB8AC3E}">
        <p14:creationId xmlns:p14="http://schemas.microsoft.com/office/powerpoint/2010/main" val="2728509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E1980-E0D7-5843-5D8C-1EE46A7E44A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A43B452-CA58-FACA-F967-9B7614CD954F}"/>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13A7AE09-89B2-91E6-27D1-80F99FA82247}"/>
              </a:ext>
            </a:extLst>
          </p:cNvPr>
          <p:cNvSpPr>
            <a:spLocks noGrp="1"/>
          </p:cNvSpPr>
          <p:nvPr>
            <p:ph type="body" idx="1"/>
          </p:nvPr>
        </p:nvSpPr>
        <p:spPr/>
        <p:txBody>
          <a:bodyPr/>
          <a:lstStyle/>
          <a:p>
            <a:r>
              <a:rPr lang="en-US" b="1" dirty="0"/>
              <a:t>Time on slide: 2 minutes</a:t>
            </a:r>
          </a:p>
          <a:p>
            <a:r>
              <a:rPr lang="en-US" b="1" dirty="0"/>
              <a:t>Elapsed time: 30 minutes</a:t>
            </a:r>
          </a:p>
          <a:p>
            <a:endParaRPr lang="en-US" dirty="0"/>
          </a:p>
          <a:p>
            <a:pPr>
              <a:buNone/>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Explain</a:t>
            </a:r>
            <a:r>
              <a:rPr lang="en-US" dirty="0"/>
              <a:t> that Open Houses represent one of the most effective targeted recruitment strategies available to clubs. Emphasize that successful Open Houses require planning and purposeful differentiation from regular meetings to create a special experience. Encourage officers to schedule at least two Open Houses annually and to coordinate closely with their VP PR to maximize promotional opportunities. Mention that the next section will provide a practical framework for executing these special events.)</a:t>
            </a:r>
          </a:p>
          <a:p>
            <a:pPr>
              <a:buNone/>
            </a:pPr>
            <a:endParaRPr lang="en-US" dirty="0"/>
          </a:p>
          <a:p>
            <a:pPr>
              <a:buNone/>
            </a:pPr>
            <a:r>
              <a:rPr lang="en-US" dirty="0"/>
              <a:t>First, let's define what an </a:t>
            </a:r>
            <a:r>
              <a:rPr lang="en-US" b="1" dirty="0"/>
              <a:t>Open House</a:t>
            </a:r>
            <a:r>
              <a:rPr lang="en-US" dirty="0"/>
              <a:t> is: An Open House is </a:t>
            </a:r>
            <a:r>
              <a:rPr lang="en-US" b="0" dirty="0"/>
              <a:t>a special event </a:t>
            </a:r>
            <a:r>
              <a:rPr lang="en-US" dirty="0"/>
              <a:t>where your club opens its doors to the public. Guests, friends, coworkers, or anyone interested in learning more about Toastmasters. It's a chance to give them a firsthand experience of what makes your club special.</a:t>
            </a:r>
          </a:p>
          <a:p>
            <a:pPr>
              <a:buNone/>
            </a:pPr>
            <a:endParaRPr lang="en-US" dirty="0"/>
          </a:p>
          <a:p>
            <a:pPr>
              <a:buNone/>
            </a:pPr>
            <a:r>
              <a:rPr lang="en-US" dirty="0"/>
              <a:t>So, </a:t>
            </a:r>
            <a:r>
              <a:rPr lang="en-US" b="0" dirty="0"/>
              <a:t>why are Open Houses important?</a:t>
            </a:r>
          </a:p>
          <a:p>
            <a:pPr marL="171450" indent="-171450">
              <a:buFont typeface="Arial" panose="020B0604020202020204" pitchFamily="34" charset="0"/>
              <a:buChar char="•"/>
            </a:pPr>
            <a:r>
              <a:rPr lang="en-US" dirty="0"/>
              <a:t>They </a:t>
            </a:r>
            <a:r>
              <a:rPr lang="en-US" b="0" dirty="0"/>
              <a:t>showcase your club's value</a:t>
            </a:r>
            <a:r>
              <a:rPr lang="en-US" dirty="0"/>
              <a:t>. Guests get to see the friendly atmosphere, the quality of your meetings, and the growth opportunities Toastmasters offers.</a:t>
            </a:r>
          </a:p>
          <a:p>
            <a:pPr marL="171450" indent="-171450">
              <a:buFont typeface="Arial" panose="020B0604020202020204" pitchFamily="34" charset="0"/>
              <a:buChar char="•"/>
            </a:pPr>
            <a:r>
              <a:rPr lang="en-US" b="0" dirty="0"/>
              <a:t>They boost your visibility </a:t>
            </a:r>
            <a:r>
              <a:rPr lang="en-US" dirty="0"/>
              <a:t>in the local community. The more people know about your club, the more likely you'll attract new members and build a diverse and dynamic membership.</a:t>
            </a:r>
          </a:p>
          <a:p>
            <a:pPr marL="171450" indent="-171450">
              <a:buFont typeface="Arial" panose="020B0604020202020204" pitchFamily="34" charset="0"/>
              <a:buChar char="•"/>
            </a:pPr>
            <a:r>
              <a:rPr lang="en-US" dirty="0"/>
              <a:t>Most importantly, they highlight the </a:t>
            </a:r>
            <a:r>
              <a:rPr lang="en-US" b="0" dirty="0"/>
              <a:t>personal growth benefits </a:t>
            </a:r>
            <a:r>
              <a:rPr lang="en-US" dirty="0"/>
              <a:t>Toastmasters provides. Public speaking, leadership, networking, and confidence-building.</a:t>
            </a:r>
          </a:p>
          <a:p>
            <a:pPr>
              <a:buNone/>
            </a:pPr>
            <a:endParaRPr lang="en-US" b="1" dirty="0"/>
          </a:p>
          <a:p>
            <a:pPr>
              <a:buNone/>
            </a:pPr>
            <a:r>
              <a:rPr lang="en-US" b="1" dirty="0"/>
              <a:t>Quick Tips:</a:t>
            </a:r>
            <a:r>
              <a:rPr lang="en-US" dirty="0"/>
              <a:t> Make it a warm, exciting event, not just another meeting. Share personal success stories to make the experience relatable. Treat every guest as a future member, because they might be!</a:t>
            </a:r>
          </a:p>
          <a:p>
            <a:pPr>
              <a:buNone/>
            </a:pPr>
            <a:r>
              <a:rPr lang="en-US" dirty="0"/>
              <a:t>We'll get into how to organize and promote Open Houses next.</a:t>
            </a:r>
          </a:p>
          <a:p>
            <a:endParaRPr lang="en-US" b="1" dirty="0"/>
          </a:p>
        </p:txBody>
      </p:sp>
      <p:sp>
        <p:nvSpPr>
          <p:cNvPr id="4" name="Segnaposto numero diapositiva 3">
            <a:extLst>
              <a:ext uri="{FF2B5EF4-FFF2-40B4-BE49-F238E27FC236}">
                <a16:creationId xmlns:a16="http://schemas.microsoft.com/office/drawing/2014/main" id="{1BAD0E21-2AE9-3A0D-13D6-681504982700}"/>
              </a:ext>
            </a:extLst>
          </p:cNvPr>
          <p:cNvSpPr>
            <a:spLocks noGrp="1"/>
          </p:cNvSpPr>
          <p:nvPr>
            <p:ph type="sldNum" sz="quarter" idx="5"/>
          </p:nvPr>
        </p:nvSpPr>
        <p:spPr/>
        <p:txBody>
          <a:bodyPr/>
          <a:lstStyle/>
          <a:p>
            <a:fld id="{B6847FC4-CAF1-6741-875A-C83F3721E6B6}" type="slidenum">
              <a:rPr lang="en-US" smtClean="0"/>
              <a:t>18</a:t>
            </a:fld>
            <a:endParaRPr lang="en-US" dirty="0"/>
          </a:p>
        </p:txBody>
      </p:sp>
    </p:spTree>
    <p:extLst>
      <p:ext uri="{BB962C8B-B14F-4D97-AF65-F5344CB8AC3E}">
        <p14:creationId xmlns:p14="http://schemas.microsoft.com/office/powerpoint/2010/main" val="2020989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1.5 minutes</a:t>
            </a:r>
          </a:p>
          <a:p>
            <a:r>
              <a:rPr lang="en-US" b="1" dirty="0"/>
              <a:t>Elapsed time: 31.5 minutes</a:t>
            </a:r>
          </a:p>
          <a:p>
            <a:endParaRPr lang="en-US" dirty="0"/>
          </a:p>
          <a:p>
            <a:pPr>
              <a:buNone/>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that successful Open Houses require a balance of careful planning, broad promotion, and enthusiastic execution. Suggest that officers create a reusable Open House planning template or checklist that can be passed down to future VPMs. Remind them that while the Open House itself is important, the follow-up process is equally critical to convert visitors into members, so they should have their follow-up system ready before the event occurs.)</a:t>
            </a:r>
          </a:p>
          <a:p>
            <a:pPr>
              <a:buNone/>
            </a:pPr>
            <a:endParaRPr lang="en-US" dirty="0"/>
          </a:p>
          <a:p>
            <a:pPr>
              <a:buNone/>
            </a:pPr>
            <a:r>
              <a:rPr lang="en-US" dirty="0"/>
              <a:t>Now that we know the </a:t>
            </a:r>
            <a:r>
              <a:rPr lang="en-US" b="1" dirty="0"/>
              <a:t>why </a:t>
            </a:r>
            <a:r>
              <a:rPr lang="en-US" b="0" dirty="0"/>
              <a:t>we organize Open House events</a:t>
            </a:r>
            <a:r>
              <a:rPr lang="en-US" dirty="0"/>
              <a:t>, let's focus on the </a:t>
            </a:r>
            <a:r>
              <a:rPr lang="en-US" b="1" dirty="0"/>
              <a:t>how</a:t>
            </a:r>
            <a:r>
              <a:rPr lang="en-US" dirty="0"/>
              <a:t>.</a:t>
            </a:r>
          </a:p>
          <a:p>
            <a:pPr>
              <a:buNone/>
            </a:pPr>
            <a:r>
              <a:rPr lang="en-US" dirty="0"/>
              <a:t>Step 1: </a:t>
            </a:r>
            <a:r>
              <a:rPr lang="en-US" b="1" dirty="0"/>
              <a:t>Planning.</a:t>
            </a:r>
            <a:r>
              <a:rPr lang="en-US" dirty="0"/>
              <a:t> Start early. In fact, schedule at least two Open Houses on your club calendar at the beginning of the Toastmasters year. Then two months prior to your dates, choose the team to organize the Open House. Pick an Open House </a:t>
            </a:r>
            <a:r>
              <a:rPr lang="en-US" b="0" dirty="0"/>
              <a:t>theme</a:t>
            </a:r>
            <a:r>
              <a:rPr lang="en-US" dirty="0"/>
              <a:t> that will attract your target audience – something fun, relevant, or aligned with your club's strengths. For example, "Level Up Your Public Speaking" or "Leadership in Action." Also, choose the right </a:t>
            </a:r>
            <a:r>
              <a:rPr lang="en-US" b="0" dirty="0"/>
              <a:t>timing</a:t>
            </a:r>
            <a:r>
              <a:rPr lang="en-US" dirty="0"/>
              <a:t>. Avoid public holidays or busy seasons when attendance may drop.</a:t>
            </a:r>
          </a:p>
          <a:p>
            <a:pPr>
              <a:buNone/>
            </a:pPr>
            <a:endParaRPr lang="en-US" dirty="0"/>
          </a:p>
          <a:p>
            <a:pPr>
              <a:buNone/>
            </a:pPr>
            <a:r>
              <a:rPr lang="en-US" b="1" dirty="0"/>
              <a:t>Quick Tips:</a:t>
            </a:r>
            <a:r>
              <a:rPr lang="en-US" dirty="0"/>
              <a:t> Rehearse to ensure a smooth flow. Make the event fun and interactive, not just formal speeches. Collect guest details and follow up within 48 hours. With the right preparation, your Open House can become one of the most effective tools for growing membership in your club.</a:t>
            </a:r>
          </a:p>
          <a:p>
            <a:endParaRPr lang="en-US" b="1"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19</a:t>
            </a:fld>
            <a:endParaRPr lang="en-US" dirty="0"/>
          </a:p>
        </p:txBody>
      </p:sp>
    </p:spTree>
    <p:extLst>
      <p:ext uri="{BB962C8B-B14F-4D97-AF65-F5344CB8AC3E}">
        <p14:creationId xmlns:p14="http://schemas.microsoft.com/office/powerpoint/2010/main" val="3582809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a:t>
            </a:r>
            <a:r>
              <a:rPr lang="en-GB" sz="1200" b="1" i="0" dirty="0">
                <a:solidFill>
                  <a:srgbClr val="FF0000"/>
                </a:solidFill>
                <a:latin typeface="Arial" panose="020B0604020202020204" pitchFamily="34" charset="0"/>
                <a:cs typeface="Arial" panose="020B0604020202020204" pitchFamily="34" charset="0"/>
              </a:rPr>
              <a:t>2 minutes</a:t>
            </a:r>
          </a:p>
          <a:p>
            <a:r>
              <a:rPr lang="en-GB" sz="1200" b="1" dirty="0">
                <a:latin typeface="Arial" panose="020B0604020202020204" pitchFamily="34" charset="0"/>
                <a:cs typeface="Arial" panose="020B0604020202020204" pitchFamily="34" charset="0"/>
              </a:rPr>
              <a:t>Elapsed time: 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dirty="0"/>
              <a:t>Welcome to the Vice President Membership training!</a:t>
            </a:r>
          </a:p>
          <a:p>
            <a:endParaRPr lang="en-GB" dirty="0"/>
          </a:p>
          <a:p>
            <a:r>
              <a:rPr lang="en-GB" dirty="0"/>
              <a:t>(To begin the session, </a:t>
            </a:r>
            <a:r>
              <a:rPr lang="en-GB" b="1" dirty="0"/>
              <a:t>briefly ask</a:t>
            </a:r>
            <a:r>
              <a:rPr lang="en-GB" dirty="0"/>
              <a:t> the vice presidents why they are serving as Vice President Membership.)</a:t>
            </a:r>
            <a:endParaRPr lang="en-US" dirty="0"/>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2</a:t>
            </a:fld>
            <a:endParaRPr lang="en-US" dirty="0"/>
          </a:p>
        </p:txBody>
      </p:sp>
    </p:spTree>
    <p:extLst>
      <p:ext uri="{BB962C8B-B14F-4D97-AF65-F5344CB8AC3E}">
        <p14:creationId xmlns:p14="http://schemas.microsoft.com/office/powerpoint/2010/main" val="4154482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4E42A-89DA-3015-7016-67318FC1FAC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89CC849-BA51-C042-FBD4-A3F5D26961DC}"/>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1F347976-C86D-7500-4AD7-6F456A617E9B}"/>
              </a:ext>
            </a:extLst>
          </p:cNvPr>
          <p:cNvSpPr>
            <a:spLocks noGrp="1"/>
          </p:cNvSpPr>
          <p:nvPr>
            <p:ph type="body" idx="1"/>
          </p:nvPr>
        </p:nvSpPr>
        <p:spPr/>
        <p:txBody>
          <a:bodyPr/>
          <a:lstStyle/>
          <a:p>
            <a:r>
              <a:rPr lang="en-US" b="1" dirty="0"/>
              <a:t>Time on slide: 1.5 minute</a:t>
            </a:r>
          </a:p>
          <a:p>
            <a:r>
              <a:rPr lang="en-US" b="1" dirty="0"/>
              <a:t>Elapsed time: 33 minutes</a:t>
            </a:r>
          </a:p>
          <a:p>
            <a:endParaRPr lang="en-US" dirty="0"/>
          </a:p>
          <a:p>
            <a:pPr>
              <a:buNone/>
            </a:pPr>
            <a:r>
              <a:rPr lang="en-US" b="1" dirty="0"/>
              <a:t>Facilitator Notes (1 minute):</a:t>
            </a:r>
          </a:p>
          <a:p>
            <a:pPr>
              <a:buNone/>
            </a:pPr>
            <a:endParaRPr lang="en-US" dirty="0"/>
          </a:p>
          <a:p>
            <a:pPr>
              <a:buNone/>
            </a:pPr>
            <a:r>
              <a:rPr lang="en-US" dirty="0"/>
              <a:t>Step 2: </a:t>
            </a:r>
            <a:r>
              <a:rPr lang="en-US" b="1" dirty="0"/>
              <a:t>Promotion.</a:t>
            </a:r>
            <a:r>
              <a:rPr lang="en-US" dirty="0"/>
              <a:t> You won’t do this alone. Work closely with your </a:t>
            </a:r>
            <a:r>
              <a:rPr lang="en-US" b="0" dirty="0"/>
              <a:t>VPPR</a:t>
            </a:r>
            <a:r>
              <a:rPr lang="en-US" dirty="0"/>
              <a:t> to create media visibility. Use a mix of channels:</a:t>
            </a:r>
          </a:p>
          <a:p>
            <a:pPr marL="171450" indent="-171450">
              <a:buFont typeface="Arial" panose="020B0604020202020204" pitchFamily="34" charset="0"/>
              <a:buChar char="•"/>
            </a:pPr>
            <a:r>
              <a:rPr lang="en-US" dirty="0"/>
              <a:t>Social media (Facebook, LinkedIn, Instagram)</a:t>
            </a:r>
          </a:p>
          <a:p>
            <a:pPr marL="171450" indent="-171450">
              <a:buFont typeface="Arial" panose="020B0604020202020204" pitchFamily="34" charset="0"/>
              <a:buChar char="•"/>
            </a:pPr>
            <a:r>
              <a:rPr lang="en-US" dirty="0"/>
              <a:t>Email invitations to past guests and your network</a:t>
            </a:r>
          </a:p>
          <a:p>
            <a:pPr marL="171450" indent="-171450">
              <a:buFont typeface="Arial" panose="020B0604020202020204" pitchFamily="34" charset="0"/>
              <a:buChar char="•"/>
            </a:pPr>
            <a:r>
              <a:rPr lang="en-US" dirty="0"/>
              <a:t>Flyers, community boards, or word-of-mouth</a:t>
            </a:r>
          </a:p>
          <a:p>
            <a:pPr marL="171450" indent="-171450">
              <a:buFont typeface="Arial" panose="020B0604020202020204" pitchFamily="34" charset="0"/>
              <a:buChar char="•"/>
            </a:pPr>
            <a:r>
              <a:rPr lang="en-US" dirty="0"/>
              <a:t>Corporate communication channels for a corporate Open House</a:t>
            </a:r>
          </a:p>
          <a:p>
            <a:pPr>
              <a:buFont typeface="Arial" panose="020B0604020202020204" pitchFamily="34" charset="0"/>
              <a:buChar char="•"/>
            </a:pPr>
            <a:endParaRPr lang="en-US" dirty="0"/>
          </a:p>
          <a:p>
            <a:pPr>
              <a:buNone/>
            </a:pPr>
            <a:r>
              <a:rPr lang="en-US" b="1" dirty="0"/>
              <a:t>Quick Tips:</a:t>
            </a:r>
            <a:r>
              <a:rPr lang="en-US" dirty="0"/>
              <a:t> Rehearse to ensure a smooth flow. Make the event fun and interactive, not just formal speeches. Collect guest details and follow up within 48 hours. With the right preparation, your Open House can become one of the most effective tools for growing your club.</a:t>
            </a:r>
          </a:p>
          <a:p>
            <a:endParaRPr lang="en-US" b="1" dirty="0"/>
          </a:p>
          <a:p>
            <a:endParaRPr lang="it-IT" dirty="0"/>
          </a:p>
        </p:txBody>
      </p:sp>
      <p:sp>
        <p:nvSpPr>
          <p:cNvPr id="4" name="Segnaposto numero diapositiva 3">
            <a:extLst>
              <a:ext uri="{FF2B5EF4-FFF2-40B4-BE49-F238E27FC236}">
                <a16:creationId xmlns:a16="http://schemas.microsoft.com/office/drawing/2014/main" id="{2CEF85A8-BA85-3961-76C2-4C50D1DCEC58}"/>
              </a:ext>
            </a:extLst>
          </p:cNvPr>
          <p:cNvSpPr>
            <a:spLocks noGrp="1"/>
          </p:cNvSpPr>
          <p:nvPr>
            <p:ph type="sldNum" sz="quarter" idx="5"/>
          </p:nvPr>
        </p:nvSpPr>
        <p:spPr/>
        <p:txBody>
          <a:bodyPr/>
          <a:lstStyle/>
          <a:p>
            <a:fld id="{B6847FC4-CAF1-6741-875A-C83F3721E6B6}" type="slidenum">
              <a:rPr lang="en-US" smtClean="0"/>
              <a:t>20</a:t>
            </a:fld>
            <a:endParaRPr lang="en-US" dirty="0"/>
          </a:p>
        </p:txBody>
      </p:sp>
    </p:spTree>
    <p:extLst>
      <p:ext uri="{BB962C8B-B14F-4D97-AF65-F5344CB8AC3E}">
        <p14:creationId xmlns:p14="http://schemas.microsoft.com/office/powerpoint/2010/main" val="3886163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2F24E-168C-AD41-77E1-84116032250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26A2377-BE57-9A9A-6196-631893F7EC22}"/>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F1F59C6A-5F24-90A6-FB3B-A70E5D353B05}"/>
              </a:ext>
            </a:extLst>
          </p:cNvPr>
          <p:cNvSpPr>
            <a:spLocks noGrp="1"/>
          </p:cNvSpPr>
          <p:nvPr>
            <p:ph type="body" idx="1"/>
          </p:nvPr>
        </p:nvSpPr>
        <p:spPr/>
        <p:txBody>
          <a:bodyPr/>
          <a:lstStyle/>
          <a:p>
            <a:r>
              <a:rPr lang="en-US" b="1" dirty="0"/>
              <a:t>Time on slide: 2 minutes</a:t>
            </a:r>
          </a:p>
          <a:p>
            <a:r>
              <a:rPr lang="en-US" b="1" dirty="0"/>
              <a:t>Elapsed time: 35</a:t>
            </a:r>
            <a:r>
              <a:rPr lang="en-US" b="1" i="1" dirty="0"/>
              <a:t> </a:t>
            </a:r>
            <a:r>
              <a:rPr lang="en-US" b="1" dirty="0"/>
              <a:t>minutes</a:t>
            </a:r>
          </a:p>
          <a:p>
            <a:endParaRPr lang="en-US" dirty="0"/>
          </a:p>
          <a:p>
            <a:pPr>
              <a:buNone/>
            </a:pPr>
            <a:r>
              <a:rPr lang="en-US" b="1" dirty="0"/>
              <a:t>Facilitator Notes (2 minutes):</a:t>
            </a:r>
          </a:p>
          <a:p>
            <a:pPr>
              <a:buNone/>
            </a:pPr>
            <a:endParaRPr lang="en-US" dirty="0"/>
          </a:p>
          <a:p>
            <a:pPr>
              <a:buNone/>
            </a:pPr>
            <a:r>
              <a:rPr lang="en-US" dirty="0"/>
              <a:t>Step 3: </a:t>
            </a:r>
            <a:r>
              <a:rPr lang="en-US" b="1" dirty="0"/>
              <a:t>Execution.</a:t>
            </a:r>
            <a:r>
              <a:rPr lang="en-US" dirty="0"/>
              <a:t> Treat this like a major event! Assign </a:t>
            </a:r>
            <a:r>
              <a:rPr lang="en-US" b="0" dirty="0"/>
              <a:t>clear roles</a:t>
            </a:r>
            <a:r>
              <a:rPr lang="en-US" dirty="0"/>
              <a:t>: greeters, speakers, timers, and even someone to welcome guests after the meeting for a casual chat. Include </a:t>
            </a:r>
            <a:r>
              <a:rPr lang="en-US" b="0" dirty="0"/>
              <a:t>testimonials or personal stories </a:t>
            </a:r>
            <a:r>
              <a:rPr lang="en-US" dirty="0"/>
              <a:t>from current members. These real-life examples are often what inspire guests the most. And always close with a strong </a:t>
            </a:r>
            <a:r>
              <a:rPr lang="en-US" b="1" dirty="0"/>
              <a:t>CTA (call to action)</a:t>
            </a:r>
            <a:r>
              <a:rPr lang="en-US" dirty="0"/>
              <a:t>. Invite them to join on the spot or come back for the next meeting.</a:t>
            </a:r>
          </a:p>
          <a:p>
            <a:pPr>
              <a:buNone/>
            </a:pPr>
            <a:endParaRPr lang="en-US" b="1" dirty="0"/>
          </a:p>
          <a:p>
            <a:pPr>
              <a:buNone/>
            </a:pPr>
            <a:r>
              <a:rPr lang="en-US" b="1" dirty="0"/>
              <a:t>Quick Tips:</a:t>
            </a:r>
            <a:r>
              <a:rPr lang="en-US" dirty="0"/>
              <a:t> Rehearse to ensure a smooth flow. Make the event fun and interactive, not just formal speeches. Collect guest details and follow up within 48 hours. With the right preparation, your Open House can become one of the most effective tools for growing your club.</a:t>
            </a:r>
          </a:p>
          <a:p>
            <a:endParaRPr lang="en-US" b="1" dirty="0"/>
          </a:p>
        </p:txBody>
      </p:sp>
      <p:sp>
        <p:nvSpPr>
          <p:cNvPr id="4" name="Segnaposto numero diapositiva 3">
            <a:extLst>
              <a:ext uri="{FF2B5EF4-FFF2-40B4-BE49-F238E27FC236}">
                <a16:creationId xmlns:a16="http://schemas.microsoft.com/office/drawing/2014/main" id="{536B3AF5-6AEB-DB13-CB46-AC1913E091C3}"/>
              </a:ext>
            </a:extLst>
          </p:cNvPr>
          <p:cNvSpPr>
            <a:spLocks noGrp="1"/>
          </p:cNvSpPr>
          <p:nvPr>
            <p:ph type="sldNum" sz="quarter" idx="5"/>
          </p:nvPr>
        </p:nvSpPr>
        <p:spPr/>
        <p:txBody>
          <a:bodyPr/>
          <a:lstStyle/>
          <a:p>
            <a:fld id="{B6847FC4-CAF1-6741-875A-C83F3721E6B6}" type="slidenum">
              <a:rPr lang="en-US" smtClean="0"/>
              <a:t>21</a:t>
            </a:fld>
            <a:endParaRPr lang="en-US" dirty="0"/>
          </a:p>
        </p:txBody>
      </p:sp>
    </p:spTree>
    <p:extLst>
      <p:ext uri="{BB962C8B-B14F-4D97-AF65-F5344CB8AC3E}">
        <p14:creationId xmlns:p14="http://schemas.microsoft.com/office/powerpoint/2010/main" val="2034023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 minutes</a:t>
            </a:r>
          </a:p>
          <a:p>
            <a:r>
              <a:rPr lang="en-US" b="1" dirty="0"/>
              <a:t>Elapsed time: 37 minutes</a:t>
            </a:r>
          </a:p>
          <a:p>
            <a:endParaRPr lang="en-US" dirty="0"/>
          </a:p>
          <a:p>
            <a:pPr>
              <a:buNone/>
            </a:pPr>
            <a:r>
              <a:rPr lang="en-US" b="1" dirty="0"/>
              <a:t>Facilitator Notes (2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(Highlight Speechcraft as a recruitment tool that creates a pipeline of well-prepared potential members who already understand and value the Toastmasters program. Encourage officers to consider implementing a Speechcraft program at least once per year, possibly during traditionally slower membership periods to maintain momentum.)</a:t>
            </a:r>
          </a:p>
          <a:p>
            <a:pPr>
              <a:buNone/>
            </a:pPr>
            <a:endParaRPr lang="en-US" dirty="0"/>
          </a:p>
          <a:p>
            <a:r>
              <a:rPr lang="en-US" sz="1800" dirty="0">
                <a:solidFill>
                  <a:srgbClr val="000000"/>
                </a:solidFill>
                <a:effectLst/>
                <a:latin typeface="Calibri" panose="020F0502020204030204" pitchFamily="34" charset="0"/>
              </a:rPr>
              <a:t>Speechcraft is a premium recruitment tool for community and corporate clubs. Speechcraft can provide a significant influx of new members upon completion of the program.  While Speechcraft requires more planning and commitment than an Open House, it often results in higher-quality conversions and more engaged members. </a:t>
            </a:r>
            <a:r>
              <a:rPr lang="en-US" dirty="0"/>
              <a:t>Speechcraft offers a powerful adult learning experience that gives participants a clear and inspiring introduction to what a Toastmasters club offers. You can deliver it during regular meetings or as a separate workshop. </a:t>
            </a:r>
          </a:p>
          <a:p>
            <a:endParaRPr lang="en-US"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22</a:t>
            </a:fld>
            <a:endParaRPr lang="en-US" dirty="0"/>
          </a:p>
        </p:txBody>
      </p:sp>
    </p:spTree>
    <p:extLst>
      <p:ext uri="{BB962C8B-B14F-4D97-AF65-F5344CB8AC3E}">
        <p14:creationId xmlns:p14="http://schemas.microsoft.com/office/powerpoint/2010/main" val="7738863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C214C-A7E0-11A7-9C3D-54DA763521A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E08D599-AE30-76B0-33E3-17571157D7A2}"/>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01544F6A-A3E0-7F9F-B4B2-FAA2F7B470B3}"/>
              </a:ext>
            </a:extLst>
          </p:cNvPr>
          <p:cNvSpPr>
            <a:spLocks noGrp="1"/>
          </p:cNvSpPr>
          <p:nvPr>
            <p:ph type="body" idx="1"/>
          </p:nvPr>
        </p:nvSpPr>
        <p:spPr/>
        <p:txBody>
          <a:bodyPr/>
          <a:lstStyle/>
          <a:p>
            <a:r>
              <a:rPr lang="en-US" b="1" dirty="0"/>
              <a:t>Time on slide: 2 minutes</a:t>
            </a:r>
          </a:p>
          <a:p>
            <a:r>
              <a:rPr lang="en-US" b="1" dirty="0"/>
              <a:t>Elapsed time: 39 minutes</a:t>
            </a:r>
          </a:p>
          <a:p>
            <a:endParaRPr lang="en-US" dirty="0"/>
          </a:p>
          <a:p>
            <a:pPr>
              <a:buNone/>
            </a:pPr>
            <a:r>
              <a:rPr lang="en-US" b="1" dirty="0"/>
              <a:t>Facilitator Notes (2 minutes):</a:t>
            </a:r>
          </a:p>
          <a:p>
            <a:pPr>
              <a:buNone/>
            </a:pPr>
            <a:endParaRPr lang="en-US" dirty="0"/>
          </a:p>
          <a:p>
            <a:r>
              <a:rPr lang="en-US" dirty="0"/>
              <a:t>The Speechcraft format is flexible. It can run for four, six, or eight sessions, each lasting between sixty and ninety minutes. A small group of Speechcrafters works with a single Coordinator who guides the entire process. All the materials, including manuals and evaluation tools, are available through Base Camp.</a:t>
            </a:r>
          </a:p>
          <a:p>
            <a:endParaRPr lang="en-US" dirty="0"/>
          </a:p>
          <a:p>
            <a:endParaRPr lang="en-US" b="1" dirty="0"/>
          </a:p>
        </p:txBody>
      </p:sp>
      <p:sp>
        <p:nvSpPr>
          <p:cNvPr id="4" name="Segnaposto numero diapositiva 3">
            <a:extLst>
              <a:ext uri="{FF2B5EF4-FFF2-40B4-BE49-F238E27FC236}">
                <a16:creationId xmlns:a16="http://schemas.microsoft.com/office/drawing/2014/main" id="{ADD87C29-C683-6A2D-CEE7-39C98CCD7D7A}"/>
              </a:ext>
            </a:extLst>
          </p:cNvPr>
          <p:cNvSpPr>
            <a:spLocks noGrp="1"/>
          </p:cNvSpPr>
          <p:nvPr>
            <p:ph type="sldNum" sz="quarter" idx="5"/>
          </p:nvPr>
        </p:nvSpPr>
        <p:spPr/>
        <p:txBody>
          <a:bodyPr/>
          <a:lstStyle/>
          <a:p>
            <a:fld id="{B6847FC4-CAF1-6741-875A-C83F3721E6B6}" type="slidenum">
              <a:rPr lang="en-US" smtClean="0"/>
              <a:t>23</a:t>
            </a:fld>
            <a:endParaRPr lang="en-US" dirty="0"/>
          </a:p>
        </p:txBody>
      </p:sp>
    </p:spTree>
    <p:extLst>
      <p:ext uri="{BB962C8B-B14F-4D97-AF65-F5344CB8AC3E}">
        <p14:creationId xmlns:p14="http://schemas.microsoft.com/office/powerpoint/2010/main" val="607942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BBC56-06C8-CD4A-5082-12095D58608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A800D22-F49E-F51B-4735-D4B5365BEB60}"/>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28864D81-EDE8-F65F-B9B7-DD7F486BEC04}"/>
              </a:ext>
            </a:extLst>
          </p:cNvPr>
          <p:cNvSpPr>
            <a:spLocks noGrp="1"/>
          </p:cNvSpPr>
          <p:nvPr>
            <p:ph type="body" idx="1"/>
          </p:nvPr>
        </p:nvSpPr>
        <p:spPr/>
        <p:txBody>
          <a:bodyPr/>
          <a:lstStyle/>
          <a:p>
            <a:r>
              <a:rPr lang="en-US" b="1" dirty="0"/>
              <a:t>Time on slide: 2 minutes</a:t>
            </a:r>
          </a:p>
          <a:p>
            <a:r>
              <a:rPr lang="en-US" b="1" dirty="0"/>
              <a:t>Elapsed time: 41 minutes</a:t>
            </a:r>
          </a:p>
          <a:p>
            <a:endParaRPr lang="en-US" dirty="0"/>
          </a:p>
          <a:p>
            <a:pPr>
              <a:buNone/>
            </a:pPr>
            <a:r>
              <a:rPr lang="en-US" b="1" dirty="0"/>
              <a:t>Facilitator Notes (</a:t>
            </a:r>
            <a:r>
              <a:rPr lang="en-US" b="1" i="1" dirty="0"/>
              <a:t>2</a:t>
            </a:r>
            <a:r>
              <a:rPr lang="en-US" b="1" dirty="0"/>
              <a:t> minutes):</a:t>
            </a:r>
          </a:p>
          <a:p>
            <a:endParaRPr lang="en-US" dirty="0"/>
          </a:p>
          <a:p>
            <a:r>
              <a:rPr lang="en-US" dirty="0"/>
              <a:t>As the Coordinator, you earn credit toward your Distinguished Toastmaster award. You also strengthen your leadership and facilitation skills while helping raise your club’s visibility.</a:t>
            </a:r>
          </a:p>
          <a:p>
            <a:endParaRPr lang="en-US" dirty="0"/>
          </a:p>
          <a:p>
            <a:r>
              <a:rPr lang="en-US" dirty="0"/>
              <a:t>Participants get hands-on practice, build confidence quickly, and earn Pathways credit along with digital badges. From about halfway through the program start to softly mention the benefits of Toastmasters membership and ask them if they would like to join at the end of the Speechcraft program, make sure to invite them again to join your club at the end of the course. The moment of completion is the best time to convert interest into membership, and it is one of the main reasons to run Speechcraft.</a:t>
            </a:r>
          </a:p>
          <a:p>
            <a:endParaRPr lang="en-US" b="1" dirty="0"/>
          </a:p>
        </p:txBody>
      </p:sp>
      <p:sp>
        <p:nvSpPr>
          <p:cNvPr id="4" name="Segnaposto numero diapositiva 3">
            <a:extLst>
              <a:ext uri="{FF2B5EF4-FFF2-40B4-BE49-F238E27FC236}">
                <a16:creationId xmlns:a16="http://schemas.microsoft.com/office/drawing/2014/main" id="{42A1ECCC-8FD6-1806-B8A2-FD504C0DA5E0}"/>
              </a:ext>
            </a:extLst>
          </p:cNvPr>
          <p:cNvSpPr>
            <a:spLocks noGrp="1"/>
          </p:cNvSpPr>
          <p:nvPr>
            <p:ph type="sldNum" sz="quarter" idx="5"/>
          </p:nvPr>
        </p:nvSpPr>
        <p:spPr/>
        <p:txBody>
          <a:bodyPr/>
          <a:lstStyle/>
          <a:p>
            <a:fld id="{B6847FC4-CAF1-6741-875A-C83F3721E6B6}" type="slidenum">
              <a:rPr lang="en-US" smtClean="0"/>
              <a:t>24</a:t>
            </a:fld>
            <a:endParaRPr lang="en-US" dirty="0"/>
          </a:p>
        </p:txBody>
      </p:sp>
    </p:spTree>
    <p:extLst>
      <p:ext uri="{BB962C8B-B14F-4D97-AF65-F5344CB8AC3E}">
        <p14:creationId xmlns:p14="http://schemas.microsoft.com/office/powerpoint/2010/main" val="3844135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 minutes</a:t>
            </a:r>
          </a:p>
          <a:p>
            <a:r>
              <a:rPr lang="en-US" b="1" dirty="0"/>
              <a:t>Elapsed time: 43 minutes</a:t>
            </a:r>
          </a:p>
          <a:p>
            <a:endParaRPr lang="en-US" dirty="0"/>
          </a:p>
          <a:p>
            <a:pPr>
              <a:buNone/>
            </a:pPr>
            <a:r>
              <a:rPr lang="en-US" b="1" dirty="0"/>
              <a:t>Facilitator Notes (2 minutes):</a:t>
            </a:r>
          </a:p>
          <a:p>
            <a:pPr>
              <a:buNone/>
            </a:pPr>
            <a:r>
              <a:rPr lang="en-US" dirty="0"/>
              <a:t>(</a:t>
            </a:r>
            <a:r>
              <a:rPr lang="en-US" b="1" dirty="0"/>
              <a:t>Emphasize</a:t>
            </a:r>
            <a:r>
              <a:rPr lang="en-US" dirty="0"/>
              <a:t> the strategic timing of these campaigns throughout the Toastmasters year and how they can be integrated into the club's overall membership plan. </a:t>
            </a:r>
            <a:r>
              <a:rPr lang="en-US" b="1" dirty="0"/>
              <a:t>Encourage</a:t>
            </a:r>
            <a:r>
              <a:rPr lang="en-US" dirty="0"/>
              <a:t> officers to mark these campaign dates on their calendars now and to begin planning specific events or initiatives to capitalize on each opportunity. </a:t>
            </a:r>
            <a:r>
              <a:rPr lang="en-US" b="1" dirty="0"/>
              <a:t>Remind</a:t>
            </a:r>
            <a:r>
              <a:rPr lang="en-US" dirty="0"/>
              <a:t> them that these structured campaigns provide both motivation and recognition for membership development efforts.)</a:t>
            </a:r>
          </a:p>
          <a:p>
            <a:pPr>
              <a:buNone/>
            </a:pPr>
            <a:endParaRPr lang="en-US" dirty="0"/>
          </a:p>
          <a:p>
            <a:pPr>
              <a:buNone/>
            </a:pPr>
            <a:r>
              <a:rPr lang="en-US" dirty="0"/>
              <a:t>Toastmasters offers three official </a:t>
            </a:r>
            <a:r>
              <a:rPr lang="en-US" b="0" dirty="0"/>
              <a:t>membership campaigns throughout the year to help clubs grow and stay energized. Each one challenges your club to add at least five new, dual, or reinstated members within a specific time frame.</a:t>
            </a:r>
          </a:p>
          <a:p>
            <a:pPr>
              <a:buNone/>
            </a:pPr>
            <a:r>
              <a:rPr lang="en-US" b="0" dirty="0"/>
              <a:t>Let's break them down:</a:t>
            </a:r>
          </a:p>
          <a:p>
            <a:pPr>
              <a:buNone/>
            </a:pPr>
            <a:endParaRPr lang="en-US" dirty="0"/>
          </a:p>
          <a:p>
            <a:pPr marL="228600" indent="-228600">
              <a:buFont typeface="+mj-lt"/>
              <a:buAutoNum type="arabicPeriod"/>
            </a:pPr>
            <a:r>
              <a:rPr lang="en-US" b="1" dirty="0"/>
              <a:t>Smedley Award</a:t>
            </a:r>
            <a:r>
              <a:rPr lang="en-US" dirty="0"/>
              <a:t> – </a:t>
            </a:r>
            <a:r>
              <a:rPr lang="en-US" b="1" dirty="0"/>
              <a:t>August 1 to September 30</a:t>
            </a:r>
            <a:r>
              <a:rPr lang="en-US" dirty="0"/>
              <a:t> Named after our founder, Ralph Smedley, this program encourages clubs to start the Toastmasters year strong. Clubs that achieve this goal earn a </a:t>
            </a:r>
            <a:r>
              <a:rPr lang="en-US" b="1" dirty="0"/>
              <a:t>Smedley Award ribbon</a:t>
            </a:r>
            <a:r>
              <a:rPr lang="en-US" dirty="0"/>
              <a:t> for their banner and a </a:t>
            </a:r>
            <a:r>
              <a:rPr lang="en-US" b="1" dirty="0"/>
              <a:t>10% discount code</a:t>
            </a:r>
            <a:r>
              <a:rPr lang="en-US" dirty="0"/>
              <a:t> for their next club order.</a:t>
            </a:r>
          </a:p>
          <a:p>
            <a:pPr marL="228600" indent="-228600">
              <a:buFont typeface="+mj-lt"/>
              <a:buAutoNum type="arabicPeriod"/>
            </a:pPr>
            <a:endParaRPr lang="en-US" dirty="0"/>
          </a:p>
          <a:p>
            <a:pPr marL="228600" indent="-228600">
              <a:buFont typeface="+mj-lt"/>
              <a:buAutoNum type="arabicPeriod"/>
            </a:pPr>
            <a:r>
              <a:rPr lang="en-US" b="1" dirty="0"/>
              <a:t>Talk Up Toastmasters</a:t>
            </a:r>
            <a:r>
              <a:rPr lang="en-US" dirty="0"/>
              <a:t> – </a:t>
            </a:r>
            <a:r>
              <a:rPr lang="en-US" b="1" dirty="0"/>
              <a:t>February 1 to March 31</a:t>
            </a:r>
            <a:r>
              <a:rPr lang="en-US" dirty="0"/>
              <a:t> This mid-year boost focuses on </a:t>
            </a:r>
            <a:r>
              <a:rPr lang="en-US" b="1" dirty="0"/>
              <a:t>inviting guests to special meetings</a:t>
            </a:r>
            <a:r>
              <a:rPr lang="en-US" dirty="0"/>
              <a:t> where they can experience Toastmasters firsthand. Bringing in five new members earns your club a </a:t>
            </a:r>
            <a:r>
              <a:rPr lang="en-US" b="1" dirty="0"/>
              <a:t>special ribbon</a:t>
            </a:r>
            <a:r>
              <a:rPr lang="en-US" dirty="0"/>
              <a:t> and a </a:t>
            </a:r>
            <a:r>
              <a:rPr lang="en-US" b="1" dirty="0"/>
              <a:t>discount code</a:t>
            </a:r>
            <a:r>
              <a:rPr lang="en-US" dirty="0"/>
              <a:t>.</a:t>
            </a:r>
          </a:p>
          <a:p>
            <a:pPr marL="228600" indent="-228600">
              <a:buFont typeface="+mj-lt"/>
              <a:buAutoNum type="arabicPeriod"/>
            </a:pPr>
            <a:endParaRPr lang="en-US" dirty="0"/>
          </a:p>
          <a:p>
            <a:pPr marL="228600" indent="-228600">
              <a:buFont typeface="+mj-lt"/>
              <a:buAutoNum type="arabicPeriod"/>
            </a:pPr>
            <a:r>
              <a:rPr lang="en-US" b="1" dirty="0"/>
              <a:t>Beat the Clock</a:t>
            </a:r>
            <a:r>
              <a:rPr lang="en-US" dirty="0"/>
              <a:t> – </a:t>
            </a:r>
            <a:r>
              <a:rPr lang="en-US" b="1" dirty="0"/>
              <a:t>May 1 to June 30</a:t>
            </a:r>
            <a:r>
              <a:rPr lang="en-US" dirty="0"/>
              <a:t> As the Toastmasters year closes, this campaign helps your club </a:t>
            </a:r>
            <a:r>
              <a:rPr lang="en-US" b="1" dirty="0"/>
              <a:t>finish strong</a:t>
            </a:r>
            <a:r>
              <a:rPr lang="en-US" dirty="0"/>
              <a:t>. Same rewards apply: </a:t>
            </a:r>
            <a:r>
              <a:rPr lang="en-US" b="0" dirty="0"/>
              <a:t>ribbon plus a discount code.</a:t>
            </a:r>
          </a:p>
          <a:p>
            <a:pPr marL="228600" indent="-228600">
              <a:buFont typeface="+mj-lt"/>
              <a:buAutoNum type="arabicPeriod"/>
            </a:pPr>
            <a:endParaRPr lang="en-US" b="0" dirty="0"/>
          </a:p>
          <a:p>
            <a:pPr marL="228600" indent="-228600">
              <a:buFont typeface="+mj-lt"/>
              <a:buAutoNum type="arabicPeriod"/>
            </a:pPr>
            <a:r>
              <a:rPr lang="en-US" b="1" dirty="0"/>
              <a:t>Remember</a:t>
            </a:r>
            <a:r>
              <a:rPr lang="en-US" dirty="0"/>
              <a:t>: </a:t>
            </a:r>
            <a:r>
              <a:rPr lang="en-US" b="0" dirty="0"/>
              <a:t>Transfer and charter members do not count, and all applications and payments must be submitted on time.</a:t>
            </a:r>
          </a:p>
          <a:p>
            <a:endParaRPr lang="en-US" dirty="0"/>
          </a:p>
          <a:p>
            <a:endParaRPr lang="it-IT"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25</a:t>
            </a:fld>
            <a:endParaRPr lang="en-US" dirty="0"/>
          </a:p>
        </p:txBody>
      </p:sp>
    </p:spTree>
    <p:extLst>
      <p:ext uri="{BB962C8B-B14F-4D97-AF65-F5344CB8AC3E}">
        <p14:creationId xmlns:p14="http://schemas.microsoft.com/office/powerpoint/2010/main" val="32916823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10020-6914-B178-AA2D-7147B2FFFDF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55AB493-F4F3-5BB2-B300-BA40AC878A47}"/>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07F0D133-9F61-118E-14BD-C88A0CF33A6E}"/>
              </a:ext>
            </a:extLst>
          </p:cNvPr>
          <p:cNvSpPr>
            <a:spLocks noGrp="1"/>
          </p:cNvSpPr>
          <p:nvPr>
            <p:ph type="body" idx="1"/>
          </p:nvPr>
        </p:nvSpPr>
        <p:spPr/>
        <p:txBody>
          <a:bodyPr/>
          <a:lstStyle/>
          <a:p>
            <a:r>
              <a:rPr lang="en-US" b="1" dirty="0"/>
              <a:t>Time on slide: 30 seconds</a:t>
            </a:r>
          </a:p>
          <a:p>
            <a:r>
              <a:rPr lang="en-US" b="1" dirty="0"/>
              <a:t>Elapsed time: 43.5 minutes</a:t>
            </a:r>
          </a:p>
          <a:p>
            <a:endParaRPr lang="en-US" dirty="0"/>
          </a:p>
          <a:p>
            <a:r>
              <a:rPr lang="en-US" b="1" dirty="0"/>
              <a:t>Facilitator Notes:</a:t>
            </a:r>
          </a:p>
          <a:p>
            <a:r>
              <a:rPr lang="en-US" dirty="0"/>
              <a:t>Now let’s discuss your role in member engagement. </a:t>
            </a:r>
          </a:p>
          <a:p>
            <a:pPr>
              <a:buNone/>
            </a:pPr>
            <a:endParaRPr lang="en-US" b="1" dirty="0"/>
          </a:p>
          <a:p>
            <a:endParaRPr lang="it-IT" dirty="0"/>
          </a:p>
        </p:txBody>
      </p:sp>
      <p:sp>
        <p:nvSpPr>
          <p:cNvPr id="4" name="Segnaposto numero diapositiva 3">
            <a:extLst>
              <a:ext uri="{FF2B5EF4-FFF2-40B4-BE49-F238E27FC236}">
                <a16:creationId xmlns:a16="http://schemas.microsoft.com/office/drawing/2014/main" id="{C154374F-66FB-3422-11C5-D7231BF60218}"/>
              </a:ext>
            </a:extLst>
          </p:cNvPr>
          <p:cNvSpPr>
            <a:spLocks noGrp="1"/>
          </p:cNvSpPr>
          <p:nvPr>
            <p:ph type="sldNum" sz="quarter" idx="5"/>
          </p:nvPr>
        </p:nvSpPr>
        <p:spPr/>
        <p:txBody>
          <a:bodyPr/>
          <a:lstStyle/>
          <a:p>
            <a:fld id="{B6847FC4-CAF1-6741-875A-C83F3721E6B6}" type="slidenum">
              <a:rPr lang="en-US" smtClean="0"/>
              <a:t>26</a:t>
            </a:fld>
            <a:endParaRPr lang="en-US" dirty="0"/>
          </a:p>
        </p:txBody>
      </p:sp>
    </p:spTree>
    <p:extLst>
      <p:ext uri="{BB962C8B-B14F-4D97-AF65-F5344CB8AC3E}">
        <p14:creationId xmlns:p14="http://schemas.microsoft.com/office/powerpoint/2010/main" val="35738874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2.5 minutes</a:t>
            </a:r>
          </a:p>
          <a:p>
            <a:r>
              <a:rPr lang="en-US" b="1" dirty="0"/>
              <a:t>Elapsed time: 46 minutes</a:t>
            </a:r>
          </a:p>
          <a:p>
            <a:endParaRPr lang="en-US" dirty="0"/>
          </a:p>
          <a:p>
            <a:pPr>
              <a:buNone/>
            </a:pPr>
            <a:r>
              <a:rPr lang="en-US" b="1" dirty="0"/>
              <a:t>Facilitator Notes (</a:t>
            </a:r>
            <a:r>
              <a:rPr lang="en-US" b="1" i="0" dirty="0"/>
              <a:t>30 seconds</a:t>
            </a:r>
            <a:r>
              <a:rPr lang="en-US" b="1" dirty="0"/>
              <a:t>):</a:t>
            </a:r>
          </a:p>
          <a:p>
            <a:pPr>
              <a:buNone/>
            </a:pPr>
            <a:endParaRPr lang="en-US" dirty="0"/>
          </a:p>
          <a:p>
            <a:pPr>
              <a:buNone/>
            </a:pPr>
            <a:r>
              <a:rPr lang="en-US" dirty="0"/>
              <a:t>Member retention extends beyond meetings. It's about creating genuine community. Social activities are essential for building the connections that keep members committed. Whether it's monthly informal gatherings like coffee meetups or dinners, casual skill-building workshops, or collaborative events with other clubs, these opportunities for members to connect outside the formal agenda strengthen relationships and deepen club loyalty. Remember: members who find friendship alongside growth stay engaged for the long term.</a:t>
            </a:r>
          </a:p>
          <a:p>
            <a:pPr>
              <a:buNone/>
            </a:pPr>
            <a:endParaRPr lang="en-US" b="1" dirty="0"/>
          </a:p>
          <a:p>
            <a:pPr>
              <a:buNone/>
            </a:pPr>
            <a:r>
              <a:rPr lang="en-US" b="1" dirty="0"/>
              <a:t>Quick Engagement Questions (2 minutes total):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a:t>
            </a:r>
            <a:r>
              <a:rPr lang="en-US" b="1" i="0" dirty="0"/>
              <a:t>Ask</a:t>
            </a:r>
            <a:r>
              <a:rPr lang="en-US" b="0" i="0" dirty="0"/>
              <a:t> a few participants for brief answers to the questions below. </a:t>
            </a:r>
            <a:r>
              <a:rPr lang="en-US" dirty="0"/>
              <a:t>Keep the discussion moving quickly (15-20 seconds per response) while acknowledging each contribution. Use members' suggestions to demonstrate how community-building is a collaborative effort. Conclude by encouraging everyone to participate in planning or attending an upcoming social activity, reinforcing that strong relationships are the foundation of sustained membership.</a:t>
            </a:r>
            <a:r>
              <a:rPr lang="en-US" b="0" i="0" dirty="0"/>
              <a:t>)</a:t>
            </a:r>
          </a:p>
          <a:p>
            <a:pPr marL="171450" indent="-171450">
              <a:buFont typeface="Arial" panose="020B0604020202020204" pitchFamily="34" charset="0"/>
              <a:buChar char="•"/>
            </a:pPr>
            <a:r>
              <a:rPr lang="en-US" i="0" dirty="0"/>
              <a:t>How can we make our social events more inclusive for members with different schedules and interests? (Take 2-3 quick answers.)</a:t>
            </a:r>
          </a:p>
          <a:p>
            <a:pPr marL="171450" indent="-171450">
              <a:buFont typeface="Arial" panose="020B0604020202020204" pitchFamily="34" charset="0"/>
              <a:buChar char="•"/>
            </a:pPr>
            <a:r>
              <a:rPr lang="en-US" i="0" dirty="0"/>
              <a:t>What's one simple, low-effort social activity you could implement in the next month? (Take 2-3 short responses.)</a:t>
            </a:r>
          </a:p>
        </p:txBody>
      </p:sp>
      <p:sp>
        <p:nvSpPr>
          <p:cNvPr id="4" name="Segnaposto numero diapositiva 3"/>
          <p:cNvSpPr>
            <a:spLocks noGrp="1"/>
          </p:cNvSpPr>
          <p:nvPr>
            <p:ph type="sldNum" sz="quarter" idx="5"/>
          </p:nvPr>
        </p:nvSpPr>
        <p:spPr/>
        <p:txBody>
          <a:bodyPr/>
          <a:lstStyle/>
          <a:p>
            <a:fld id="{B6847FC4-CAF1-6741-875A-C83F3721E6B6}" type="slidenum">
              <a:rPr lang="en-US" smtClean="0"/>
              <a:t>27</a:t>
            </a:fld>
            <a:endParaRPr lang="en-US" dirty="0"/>
          </a:p>
        </p:txBody>
      </p:sp>
    </p:spTree>
    <p:extLst>
      <p:ext uri="{BB962C8B-B14F-4D97-AF65-F5344CB8AC3E}">
        <p14:creationId xmlns:p14="http://schemas.microsoft.com/office/powerpoint/2010/main" val="25715784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081B9-CED3-CCD9-98F6-33EFE0F25D4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AC2D5DE-A357-6DD0-3279-6DD31B1B758E}"/>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02EA74F9-498D-160B-FB8C-D3EFE596CE94}"/>
              </a:ext>
            </a:extLst>
          </p:cNvPr>
          <p:cNvSpPr>
            <a:spLocks noGrp="1"/>
          </p:cNvSpPr>
          <p:nvPr>
            <p:ph type="body" idx="1"/>
          </p:nvPr>
        </p:nvSpPr>
        <p:spPr/>
        <p:txBody>
          <a:bodyPr/>
          <a:lstStyle/>
          <a:p>
            <a:r>
              <a:rPr lang="en-US" b="1" dirty="0"/>
              <a:t>Time on slide: 2.5 minutes</a:t>
            </a:r>
          </a:p>
          <a:p>
            <a:r>
              <a:rPr lang="en-US" b="1" dirty="0"/>
              <a:t>Elapsed time: 48.5 minutes</a:t>
            </a:r>
          </a:p>
          <a:p>
            <a:endParaRPr lang="en-US" dirty="0"/>
          </a:p>
          <a:p>
            <a:pPr>
              <a:buNone/>
            </a:pPr>
            <a:r>
              <a:rPr lang="en-US" b="1" dirty="0"/>
              <a:t>Facilitator Notes (1 minute):</a:t>
            </a:r>
          </a:p>
          <a:p>
            <a:pPr>
              <a:buNone/>
            </a:pPr>
            <a:endParaRPr lang="en-US" dirty="0"/>
          </a:p>
          <a:p>
            <a:pPr>
              <a:buNone/>
            </a:pPr>
            <a:r>
              <a:rPr lang="en-US" b="1" dirty="0"/>
              <a:t>Post-Meeting Socialization</a:t>
            </a:r>
            <a:endParaRPr lang="en-US" dirty="0"/>
          </a:p>
          <a:p>
            <a:pPr>
              <a:buNone/>
            </a:pPr>
            <a:r>
              <a:rPr lang="en-US" dirty="0"/>
              <a:t>Post-meeting social time helps deepen bonds, strengthens member connections, and makes the club feel more like a community.</a:t>
            </a:r>
          </a:p>
          <a:p>
            <a:pPr>
              <a:buNone/>
            </a:pPr>
            <a:r>
              <a:rPr lang="en-US" b="1" dirty="0"/>
              <a:t>Actionable Tips:</a:t>
            </a:r>
            <a:endParaRPr lang="en-US" dirty="0"/>
          </a:p>
          <a:p>
            <a:pPr>
              <a:buNone/>
            </a:pPr>
            <a:r>
              <a:rPr lang="en-US" b="1" dirty="0"/>
              <a:t>Post-Meeting Food Tradition:</a:t>
            </a:r>
            <a:r>
              <a:rPr lang="en-US" dirty="0"/>
              <a:t> Encourage members to share a light meal or snacks after meetings. Whether it's ordering pizza, going to a nearby café, or hosting a "bring-and-share" potluck once a month, food naturally sparks conversation and creates a relaxed, welcoming vibe.</a:t>
            </a:r>
          </a:p>
          <a:p>
            <a:pPr>
              <a:buNone/>
            </a:pPr>
            <a:r>
              <a:rPr lang="en-US" b="1" dirty="0"/>
              <a:t>Create a "Toastmasters Café" Atmosphere:</a:t>
            </a:r>
            <a:r>
              <a:rPr lang="en-US" dirty="0"/>
              <a:t> Even for online meetings, set up a virtual "coffee chat" room post-meeting, where members bring their favorite drink or snack and chat informally for 15–20 minutes.</a:t>
            </a:r>
          </a:p>
          <a:p>
            <a:pPr>
              <a:buNone/>
            </a:pPr>
            <a:r>
              <a:rPr lang="en-US" b="1" dirty="0"/>
              <a:t>Make Guests Feel Included:</a:t>
            </a:r>
            <a:r>
              <a:rPr lang="en-US" dirty="0"/>
              <a:t> Invite guests to join these post-meeting gatherings. Sharing a meal or snack together helps break the ice and makes them feel like part of the club community from day one.</a:t>
            </a:r>
          </a:p>
          <a:p>
            <a:pPr>
              <a:buNone/>
            </a:pPr>
            <a:endParaRPr lang="en-US" b="1" dirty="0"/>
          </a:p>
          <a:p>
            <a:pPr>
              <a:buNone/>
            </a:pPr>
            <a:r>
              <a:rPr lang="en-US" b="1" strike="noStrike" baseline="0" dirty="0"/>
              <a:t>Engagement Question (1.5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officers share their ideas, highlight how these informal connections often become the foundation for mentoring relationships and member retention. Remind them that these social moments, though seemingly casual, are strategic investments in their club's long-term health.)</a:t>
            </a:r>
          </a:p>
          <a:p>
            <a:pPr>
              <a:buNone/>
            </a:pPr>
            <a:endParaRPr lang="en-US" strike="sngStrike" dirty="0"/>
          </a:p>
          <a:p>
            <a:pPr>
              <a:buFont typeface="Arial" panose="020B0604020202020204" pitchFamily="34" charset="0"/>
              <a:buNone/>
            </a:pPr>
            <a:r>
              <a:rPr lang="en-US" strike="noStrike" baseline="0" dirty="0"/>
              <a:t>What simple post-meeting social activity could you implement immediately that would strengthen your club's sense of community? </a:t>
            </a:r>
            <a:r>
              <a:rPr lang="en-US" i="0" strike="noStrike" baseline="0" dirty="0"/>
              <a:t>(Encourage officers to commit to trying one idea at their next meeting.)</a:t>
            </a:r>
          </a:p>
        </p:txBody>
      </p:sp>
      <p:sp>
        <p:nvSpPr>
          <p:cNvPr id="4" name="Segnaposto numero diapositiva 3">
            <a:extLst>
              <a:ext uri="{FF2B5EF4-FFF2-40B4-BE49-F238E27FC236}">
                <a16:creationId xmlns:a16="http://schemas.microsoft.com/office/drawing/2014/main" id="{C80C8DE3-6716-CDFB-22F5-2EF7373FB80B}"/>
              </a:ext>
            </a:extLst>
          </p:cNvPr>
          <p:cNvSpPr>
            <a:spLocks noGrp="1"/>
          </p:cNvSpPr>
          <p:nvPr>
            <p:ph type="sldNum" sz="quarter" idx="5"/>
          </p:nvPr>
        </p:nvSpPr>
        <p:spPr/>
        <p:txBody>
          <a:bodyPr/>
          <a:lstStyle/>
          <a:p>
            <a:fld id="{B6847FC4-CAF1-6741-875A-C83F3721E6B6}" type="slidenum">
              <a:rPr lang="en-US" smtClean="0"/>
              <a:t>28</a:t>
            </a:fld>
            <a:endParaRPr lang="en-US" dirty="0"/>
          </a:p>
        </p:txBody>
      </p:sp>
    </p:spTree>
    <p:extLst>
      <p:ext uri="{BB962C8B-B14F-4D97-AF65-F5344CB8AC3E}">
        <p14:creationId xmlns:p14="http://schemas.microsoft.com/office/powerpoint/2010/main" val="7568263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2.5 minutes</a:t>
            </a:r>
          </a:p>
          <a:p>
            <a:r>
              <a:rPr lang="en-US" b="1" dirty="0"/>
              <a:t>Elapsed time: 51 minutes</a:t>
            </a:r>
          </a:p>
          <a:p>
            <a:endParaRPr lang="en-US" dirty="0"/>
          </a:p>
          <a:p>
            <a:pPr>
              <a:buNone/>
            </a:pPr>
            <a:r>
              <a:rPr lang="en-US" b="1" dirty="0"/>
              <a:t>Facilitator Notes (</a:t>
            </a:r>
            <a:r>
              <a:rPr lang="en-US" b="1" i="0" dirty="0"/>
              <a:t>1 minute</a:t>
            </a:r>
            <a:r>
              <a:rPr lang="en-US" b="1" dirty="0"/>
              <a:t>):</a:t>
            </a:r>
          </a:p>
          <a:p>
            <a:pPr>
              <a:buNone/>
            </a:pPr>
            <a:endParaRPr lang="en-US" dirty="0"/>
          </a:p>
          <a:p>
            <a:pPr>
              <a:buNone/>
            </a:pPr>
            <a:r>
              <a:rPr lang="en-US" dirty="0"/>
              <a:t>An </a:t>
            </a:r>
            <a:r>
              <a:rPr lang="en-US" b="0" dirty="0"/>
              <a:t>uplifting environment </a:t>
            </a:r>
            <a:r>
              <a:rPr lang="en-US" dirty="0"/>
              <a:t>is key to creating a club where people feel inspired to stay and grow. A positive, welcoming club </a:t>
            </a:r>
            <a:r>
              <a:rPr lang="en-US" b="0" dirty="0"/>
              <a:t>culture boosts retention </a:t>
            </a:r>
            <a:r>
              <a:rPr lang="en-US" dirty="0"/>
              <a:t>and encourages members to bring guests. </a:t>
            </a:r>
          </a:p>
          <a:p>
            <a:pPr>
              <a:buNone/>
            </a:pPr>
            <a:endParaRPr lang="en-US" dirty="0"/>
          </a:p>
          <a:p>
            <a:pPr>
              <a:buNone/>
            </a:pPr>
            <a:r>
              <a:rPr lang="en-US" dirty="0"/>
              <a:t>Here are some ideas to put this into action:</a:t>
            </a:r>
          </a:p>
          <a:p>
            <a:pPr>
              <a:buNone/>
            </a:pPr>
            <a:r>
              <a:rPr lang="en-US" b="1" dirty="0"/>
              <a:t>Actionable Tips:</a:t>
            </a:r>
            <a:r>
              <a:rPr lang="en-US" dirty="0"/>
              <a:t> </a:t>
            </a:r>
            <a:r>
              <a:rPr lang="en-US" b="1" dirty="0"/>
              <a:t>Themed Meetings:</a:t>
            </a:r>
            <a:r>
              <a:rPr lang="en-US" dirty="0"/>
              <a:t> Energize your meetings with fun themes like "Hollywood Night" or "Storytelling Café." </a:t>
            </a:r>
            <a:r>
              <a:rPr lang="en-US" b="1" dirty="0"/>
              <a:t>Member Spotlights:</a:t>
            </a:r>
            <a:r>
              <a:rPr lang="en-US" dirty="0"/>
              <a:t> Dedicate a few minutes each month to highlight a member's personal success story. </a:t>
            </a:r>
            <a:r>
              <a:rPr lang="en-US" b="1" dirty="0"/>
              <a:t>In-Meeting Icebreakers:</a:t>
            </a:r>
            <a:r>
              <a:rPr lang="en-US" dirty="0"/>
              <a:t> Add short, creative icebreakers to create positive energy. </a:t>
            </a:r>
            <a:r>
              <a:rPr lang="en-US" b="1" dirty="0"/>
              <a:t>Celebrate Everything:</a:t>
            </a:r>
            <a:r>
              <a:rPr lang="en-US" dirty="0"/>
              <a:t> From Pathways completions to "first-time Toastmaster of the Day" moments, recognize efforts! </a:t>
            </a:r>
            <a:r>
              <a:rPr lang="en-US" b="1" dirty="0"/>
              <a:t>Create a Club Ritual:</a:t>
            </a:r>
            <a:r>
              <a:rPr lang="en-US" dirty="0"/>
              <a:t> A light-hearted tradition, like ending every meeting with a fun quote, can build club spirit.</a:t>
            </a:r>
          </a:p>
          <a:p>
            <a:pPr>
              <a:buNone/>
            </a:pPr>
            <a:r>
              <a:rPr lang="en-US" dirty="0"/>
              <a:t>Remember, a club where people feel uplifted and appreciated will always outperform one that's purely task-focused.</a:t>
            </a:r>
          </a:p>
          <a:p>
            <a:pPr>
              <a:buNone/>
            </a:pPr>
            <a:endParaRPr lang="en-US" b="1" dirty="0"/>
          </a:p>
          <a:p>
            <a:pPr>
              <a:buNone/>
            </a:pPr>
            <a:r>
              <a:rPr lang="en-US" b="1" dirty="0"/>
              <a:t>Engagement Question (1.5 minutes):</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(As a few officers to share their ideas in 15-20 seconds, highlighting how even small cultural elements can significantly impact the member experience and retention. Emphasize that the most effective traditions often reflect the unique personality of each club. Encourage officers to implement at least one new uplifting practice within their first month as VPM.)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a:buFont typeface="Arial" panose="020B0604020202020204" pitchFamily="34" charset="0"/>
              <a:buNone/>
            </a:pPr>
            <a:r>
              <a:rPr lang="en-US" dirty="0"/>
              <a:t>What is one simple tradition or celebration you could introduce at your next meeting to boost your club’s positive energy? </a:t>
            </a:r>
            <a:r>
              <a:rPr lang="en-US" i="0" dirty="0"/>
              <a:t>(Take several responses, encouraging creativity.)</a:t>
            </a:r>
          </a:p>
          <a:p>
            <a:pPr>
              <a:buFont typeface="Arial" panose="020B0604020202020204" pitchFamily="34" charset="0"/>
              <a:buNone/>
            </a:pPr>
            <a:endParaRPr lang="en-US"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29</a:t>
            </a:fld>
            <a:endParaRPr lang="en-US" dirty="0"/>
          </a:p>
        </p:txBody>
      </p:sp>
    </p:spTree>
    <p:extLst>
      <p:ext uri="{BB962C8B-B14F-4D97-AF65-F5344CB8AC3E}">
        <p14:creationId xmlns:p14="http://schemas.microsoft.com/office/powerpoint/2010/main" val="1737600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txBody>
          <a:bodyPr/>
          <a:lstStyle/>
          <a:p>
            <a:endParaRPr lang="en-US" dirty="0"/>
          </a:p>
        </p:txBody>
      </p:sp>
      <p:sp>
        <p:nvSpPr>
          <p:cNvPr id="3" name="Notes Placeholder 2"/>
          <p:cNvSpPr>
            <a:spLocks noGrp="1"/>
          </p:cNvSpPr>
          <p:nvPr>
            <p:ph type="body" idx="1"/>
          </p:nvPr>
        </p:nvSpPr>
        <p:spPr/>
        <p:txBody>
          <a:bodyPr/>
          <a:lstStyle/>
          <a:p>
            <a:r>
              <a:rPr lang="en-US" b="1" dirty="0"/>
              <a:t>Time on slide: 1 minute</a:t>
            </a:r>
          </a:p>
          <a:p>
            <a:r>
              <a:rPr lang="en-US" b="1" dirty="0"/>
              <a:t>Elapsed time: 3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endParaRPr lang="en-US" sz="1200" b="1" i="1" dirty="0">
              <a:solidFill>
                <a:schemeClr val="bg1"/>
              </a:solidFill>
            </a:endParaRPr>
          </a:p>
          <a:p>
            <a:r>
              <a:rPr lang="en-GB" dirty="0"/>
              <a:t>(</a:t>
            </a:r>
            <a:r>
              <a:rPr lang="en-GB" b="1" dirty="0"/>
              <a:t>Outline</a:t>
            </a:r>
            <a:r>
              <a:rPr lang="en-GB" dirty="0"/>
              <a:t> the agenda as listed below. </a:t>
            </a:r>
            <a:r>
              <a:rPr lang="en-GB" b="1" dirty="0"/>
              <a:t>Explain</a:t>
            </a:r>
            <a:r>
              <a:rPr lang="en-GB" dirty="0"/>
              <a:t> that the session describes the role and responsibilities of the Vice President Membership but also includes some “how to’s” and best practices.) </a:t>
            </a:r>
          </a:p>
          <a:p>
            <a:endParaRPr lang="en-GB" dirty="0"/>
          </a:p>
          <a:p>
            <a:pPr marL="285750" indent="-285750">
              <a:buFont typeface="Arial" panose="020B0604020202020204" pitchFamily="34" charset="0"/>
              <a:buChar char="•"/>
            </a:pPr>
            <a:r>
              <a:rPr lang="en-US" sz="1200" b="0" dirty="0">
                <a:solidFill>
                  <a:schemeClr val="bg1"/>
                </a:solidFill>
              </a:rPr>
              <a:t>Why VPM?</a:t>
            </a:r>
          </a:p>
          <a:p>
            <a:pPr marL="285750" indent="-285750">
              <a:buFont typeface="Arial" panose="020B0604020202020204" pitchFamily="34" charset="0"/>
              <a:buChar char="•"/>
            </a:pPr>
            <a:r>
              <a:rPr lang="en-US" sz="1200" b="0" dirty="0">
                <a:solidFill>
                  <a:schemeClr val="bg1"/>
                </a:solidFill>
              </a:rPr>
              <a:t>Club Success Cycle</a:t>
            </a:r>
          </a:p>
          <a:p>
            <a:pPr marL="285750" indent="-285750">
              <a:buFont typeface="Arial" panose="020B0604020202020204" pitchFamily="34" charset="0"/>
              <a:buChar char="•"/>
            </a:pPr>
            <a:r>
              <a:rPr lang="en-US" sz="1200" b="0" dirty="0">
                <a:solidFill>
                  <a:schemeClr val="bg1"/>
                </a:solidFill>
              </a:rPr>
              <a:t>Transferable Skills</a:t>
            </a:r>
          </a:p>
          <a:p>
            <a:pPr marL="285750" indent="-285750">
              <a:buFont typeface="Arial" panose="020B0604020202020204" pitchFamily="34" charset="0"/>
              <a:buChar char="•"/>
            </a:pPr>
            <a:r>
              <a:rPr lang="en-US" sz="1200" b="0" dirty="0">
                <a:solidFill>
                  <a:schemeClr val="bg1"/>
                </a:solidFill>
              </a:rPr>
              <a:t>Responsibilities</a:t>
            </a:r>
          </a:p>
          <a:p>
            <a:pPr marL="285750" indent="-285750">
              <a:buFont typeface="Arial" panose="020B0604020202020204" pitchFamily="34" charset="0"/>
              <a:buChar char="•"/>
            </a:pPr>
            <a:r>
              <a:rPr lang="en-US" sz="1200" b="0" dirty="0">
                <a:solidFill>
                  <a:schemeClr val="bg1"/>
                </a:solidFill>
              </a:rPr>
              <a:t>Membership Building</a:t>
            </a:r>
          </a:p>
          <a:p>
            <a:pPr marL="285750" indent="-285750">
              <a:buFont typeface="Arial" panose="020B0604020202020204" pitchFamily="34" charset="0"/>
              <a:buChar char="•"/>
            </a:pPr>
            <a:r>
              <a:rPr lang="en-US" sz="1200" b="0" dirty="0">
                <a:solidFill>
                  <a:schemeClr val="bg1"/>
                </a:solidFill>
              </a:rPr>
              <a:t>Membership Engagement</a:t>
            </a:r>
          </a:p>
          <a:p>
            <a:pPr marL="285750" indent="-285750">
              <a:buFont typeface="Arial" panose="020B0604020202020204" pitchFamily="34" charset="0"/>
              <a:buChar char="•"/>
            </a:pPr>
            <a:r>
              <a:rPr lang="en-US" sz="1200" b="0" dirty="0">
                <a:solidFill>
                  <a:schemeClr val="bg1"/>
                </a:solidFill>
              </a:rPr>
              <a:t>Best Practices, Metrics and Resources</a:t>
            </a:r>
          </a:p>
          <a:p>
            <a:pPr marL="285750" indent="-285750">
              <a:buFont typeface="Arial" panose="020B0604020202020204" pitchFamily="34" charset="0"/>
              <a:buChar char="•"/>
            </a:pPr>
            <a:r>
              <a:rPr lang="en-US" sz="1200" b="0" dirty="0">
                <a:solidFill>
                  <a:schemeClr val="bg1"/>
                </a:solidFill>
              </a:rPr>
              <a:t>Next Steps</a:t>
            </a:r>
          </a:p>
          <a:p>
            <a:endParaRPr lang="en-GB"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a:p>
            <a:endParaRPr lang="en-GB"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12167194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308901-6B66-DA23-397F-83EC4B13411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ACC1328-6C0D-13CD-6C65-0E2D1445F88B}"/>
              </a:ext>
            </a:extLst>
          </p:cNvPr>
          <p:cNvSpPr>
            <a:spLocks noGrp="1" noRot="1" noChangeAspect="1"/>
          </p:cNvSpPr>
          <p:nvPr>
            <p:ph type="sldImg"/>
          </p:nvPr>
        </p:nvSpPr>
        <p:spPr/>
        <p:txBody>
          <a:bodyPr/>
          <a:lstStyle/>
          <a:p>
            <a:endParaRPr lang="en-US"/>
          </a:p>
        </p:txBody>
      </p:sp>
      <p:sp>
        <p:nvSpPr>
          <p:cNvPr id="3" name="Segnaposto note 2">
            <a:extLst>
              <a:ext uri="{FF2B5EF4-FFF2-40B4-BE49-F238E27FC236}">
                <a16:creationId xmlns:a16="http://schemas.microsoft.com/office/drawing/2014/main" id="{847757A0-64FF-92FD-26E3-337475FB6BE9}"/>
              </a:ext>
            </a:extLst>
          </p:cNvPr>
          <p:cNvSpPr>
            <a:spLocks noGrp="1"/>
          </p:cNvSpPr>
          <p:nvPr>
            <p:ph type="body" idx="1"/>
          </p:nvPr>
        </p:nvSpPr>
        <p:spPr/>
        <p:txBody>
          <a:bodyPr/>
          <a:lstStyle/>
          <a:p>
            <a:r>
              <a:rPr lang="en-US" b="1" dirty="0"/>
              <a:t>Time on slide: </a:t>
            </a:r>
            <a:r>
              <a:rPr lang="en-US" b="1" i="0" dirty="0"/>
              <a:t>30 seconds</a:t>
            </a:r>
          </a:p>
          <a:p>
            <a:r>
              <a:rPr lang="en-US" b="1" dirty="0"/>
              <a:t>Elapsed time: </a:t>
            </a:r>
            <a:r>
              <a:rPr lang="en-US" b="1" i="0" dirty="0"/>
              <a:t>51.5</a:t>
            </a:r>
            <a:r>
              <a:rPr lang="en-US" b="1" dirty="0"/>
              <a:t> minutes</a:t>
            </a:r>
          </a:p>
          <a:p>
            <a:endParaRPr lang="en-US" dirty="0"/>
          </a:p>
          <a:p>
            <a:r>
              <a:rPr lang="en-US" b="1" dirty="0"/>
              <a:t>Facilitator Notes:</a:t>
            </a:r>
          </a:p>
          <a:p>
            <a:r>
              <a:rPr lang="en-US" dirty="0"/>
              <a:t>Now let’s finish strong by discussing best practices, metrics, and resources for your role. </a:t>
            </a:r>
          </a:p>
          <a:p>
            <a:pPr>
              <a:buNone/>
            </a:pPr>
            <a:endParaRPr lang="en-US" b="1" dirty="0"/>
          </a:p>
          <a:p>
            <a:endParaRPr lang="it-IT" dirty="0"/>
          </a:p>
        </p:txBody>
      </p:sp>
      <p:sp>
        <p:nvSpPr>
          <p:cNvPr id="4" name="Segnaposto numero diapositiva 3">
            <a:extLst>
              <a:ext uri="{FF2B5EF4-FFF2-40B4-BE49-F238E27FC236}">
                <a16:creationId xmlns:a16="http://schemas.microsoft.com/office/drawing/2014/main" id="{01FEF997-A5A2-472E-B6C9-05F8C3872DB0}"/>
              </a:ext>
            </a:extLst>
          </p:cNvPr>
          <p:cNvSpPr>
            <a:spLocks noGrp="1"/>
          </p:cNvSpPr>
          <p:nvPr>
            <p:ph type="sldNum" sz="quarter" idx="5"/>
          </p:nvPr>
        </p:nvSpPr>
        <p:spPr/>
        <p:txBody>
          <a:bodyPr/>
          <a:lstStyle/>
          <a:p>
            <a:fld id="{B6847FC4-CAF1-6741-875A-C83F3721E6B6}" type="slidenum">
              <a:rPr lang="en-US" smtClean="0"/>
              <a:t>30</a:t>
            </a:fld>
            <a:endParaRPr lang="en-US" dirty="0"/>
          </a:p>
        </p:txBody>
      </p:sp>
    </p:spTree>
    <p:extLst>
      <p:ext uri="{BB962C8B-B14F-4D97-AF65-F5344CB8AC3E}">
        <p14:creationId xmlns:p14="http://schemas.microsoft.com/office/powerpoint/2010/main" val="14378922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36690-F5D7-7D15-FD22-09C82F0AE2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45AA1F-F15B-8473-9C34-7A991731FE1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688CB76C-1442-002E-3469-CBAD611F2A2C}"/>
              </a:ext>
            </a:extLst>
          </p:cNvPr>
          <p:cNvSpPr>
            <a:spLocks noGrp="1"/>
          </p:cNvSpPr>
          <p:nvPr>
            <p:ph type="body" idx="1"/>
          </p:nvPr>
        </p:nvSpPr>
        <p:spPr/>
        <p:txBody>
          <a:bodyPr/>
          <a:lstStyle/>
          <a:p>
            <a:r>
              <a:rPr lang="en-US" b="1" dirty="0"/>
              <a:t>Time on slide: </a:t>
            </a:r>
            <a:r>
              <a:rPr lang="en-US" b="1" i="0" dirty="0"/>
              <a:t>1.5 </a:t>
            </a:r>
            <a:r>
              <a:rPr lang="en-US" b="1" dirty="0"/>
              <a:t>minutes</a:t>
            </a:r>
          </a:p>
          <a:p>
            <a:r>
              <a:rPr lang="en-US" b="1" dirty="0"/>
              <a:t>Elapsed time: </a:t>
            </a:r>
            <a:r>
              <a:rPr lang="en-US" b="1" i="0" dirty="0"/>
              <a:t>53 </a:t>
            </a:r>
            <a:r>
              <a:rPr lang="en-US" b="1" dirty="0"/>
              <a:t>minutes</a:t>
            </a:r>
          </a:p>
          <a:p>
            <a:endParaRPr lang="en-US" dirty="0"/>
          </a:p>
          <a:p>
            <a:pPr>
              <a:buNone/>
            </a:pPr>
            <a:r>
              <a:rPr lang="en-US" b="1" dirty="0"/>
              <a:t>Facilitator Notes (</a:t>
            </a:r>
            <a:r>
              <a:rPr lang="en-US" b="1" i="0" dirty="0"/>
              <a:t>1.5 </a:t>
            </a:r>
            <a:r>
              <a:rPr lang="en-US" b="1" dirty="0"/>
              <a:t>minutes):</a:t>
            </a:r>
          </a:p>
          <a:p>
            <a:pPr>
              <a:buNone/>
            </a:pPr>
            <a:endParaRPr lang="en-US" dirty="0"/>
          </a:p>
          <a:p>
            <a:pPr>
              <a:buNone/>
            </a:pPr>
            <a:r>
              <a:rPr lang="en-US" dirty="0"/>
              <a:t>How should you conduct a New Member Survey? </a:t>
            </a:r>
          </a:p>
          <a:p>
            <a:pPr>
              <a:buNone/>
            </a:pPr>
            <a:r>
              <a:rPr lang="en-US" b="1" dirty="0"/>
              <a:t>Toastmasters International provides a ready-made survey template</a:t>
            </a:r>
            <a:r>
              <a:rPr lang="en-US" dirty="0"/>
              <a:t> you can download directly from the TI website. (Scan QR code) This official template is designed to help you gather feedback that’s relevant and actionable.</a:t>
            </a:r>
          </a:p>
          <a:p>
            <a:pPr>
              <a:buNone/>
            </a:pPr>
            <a:endParaRPr lang="en-US" dirty="0"/>
          </a:p>
          <a:p>
            <a:pPr>
              <a:buNone/>
            </a:pPr>
            <a:r>
              <a:rPr lang="en-US" dirty="0"/>
              <a:t>Advice to a new member to fill out the form:</a:t>
            </a:r>
          </a:p>
          <a:p>
            <a:pPr marL="171450" indent="-171450">
              <a:buFont typeface="Arial" panose="020B0604020202020204" pitchFamily="34" charset="0"/>
              <a:buChar char="•"/>
            </a:pPr>
            <a:r>
              <a:rPr lang="en-US" dirty="0"/>
              <a:t>Check Yes or No for each question</a:t>
            </a:r>
          </a:p>
          <a:p>
            <a:pPr marL="171450" indent="-171450">
              <a:buFont typeface="Arial" panose="020B0604020202020204" pitchFamily="34" charset="0"/>
              <a:buChar char="•"/>
            </a:pPr>
            <a:r>
              <a:rPr lang="en-US" dirty="0"/>
              <a:t>Add comments if helpful</a:t>
            </a:r>
          </a:p>
          <a:p>
            <a:pPr marL="171450" indent="-171450">
              <a:buFont typeface="Arial" panose="020B0604020202020204" pitchFamily="34" charset="0"/>
              <a:buChar char="•"/>
            </a:pPr>
            <a:r>
              <a:rPr lang="en-US" dirty="0"/>
              <a:t>Takes two to three minutes to complete</a:t>
            </a:r>
          </a:p>
          <a:p>
            <a:pPr marL="171450" indent="-171450">
              <a:buFont typeface="Arial" panose="020B0604020202020204" pitchFamily="34" charset="0"/>
              <a:buChar char="•"/>
            </a:pPr>
            <a:r>
              <a:rPr lang="en-US" dirty="0"/>
              <a:t>Hand in to a club officer</a:t>
            </a:r>
          </a:p>
          <a:p>
            <a:pPr>
              <a:buNone/>
            </a:pPr>
            <a:endParaRPr lang="en-US" dirty="0"/>
          </a:p>
          <a:p>
            <a:pPr marL="0" indent="0">
              <a:buFont typeface="Wingdings" panose="05000000000000000000" pitchFamily="2" charset="2"/>
              <a:buNone/>
            </a:pPr>
            <a:r>
              <a:rPr lang="en-US" b="1" dirty="0"/>
              <a:t>New Member Experience Survey</a:t>
            </a:r>
            <a:br>
              <a:rPr lang="en-US" dirty="0"/>
            </a:br>
            <a:r>
              <a:rPr lang="en-US" dirty="0"/>
              <a:t>Send this out about </a:t>
            </a:r>
            <a:r>
              <a:rPr lang="en-US" b="1" dirty="0"/>
              <a:t>30 days after someone joins</a:t>
            </a:r>
            <a:r>
              <a:rPr lang="en-US" dirty="0"/>
              <a:t>. It helps you identify any gaps in the guest-to-member journey and make sure new members feel welcomed, informed, and engaged. If you see common issues among multiple new members, you can act quickly to improve the onboarding experience.</a:t>
            </a:r>
          </a:p>
          <a:p>
            <a:pPr marL="171450" indent="-171450">
              <a:buFont typeface="Wingdings" panose="05000000000000000000" pitchFamily="2" charset="2"/>
              <a:buChar char="q"/>
            </a:pPr>
            <a:endParaRPr lang="en-US" b="1" dirty="0"/>
          </a:p>
          <a:p>
            <a:pPr marL="0" indent="0">
              <a:buFont typeface="Wingdings" panose="05000000000000000000" pitchFamily="2" charset="2"/>
              <a:buNone/>
            </a:pPr>
            <a:r>
              <a:rPr lang="en-US" b="1" dirty="0"/>
              <a:t>Quick Tips:</a:t>
            </a:r>
            <a:br>
              <a:rPr lang="en-US" dirty="0"/>
            </a:br>
            <a:r>
              <a:rPr lang="en-US" b="1" dirty="0"/>
              <a:t>Share a quick summary </a:t>
            </a:r>
            <a:r>
              <a:rPr lang="en-US" dirty="0"/>
              <a:t>of the survey results at a meeting or via email.</a:t>
            </a:r>
            <a:br>
              <a:rPr lang="en-US" dirty="0"/>
            </a:br>
            <a:r>
              <a:rPr lang="en-US" b="1" dirty="0"/>
              <a:t>Show appreciation</a:t>
            </a:r>
            <a:r>
              <a:rPr lang="en-US" dirty="0"/>
              <a:t>—thank members for their feedback and explain how you’re using it to improve the club.</a:t>
            </a:r>
          </a:p>
          <a:p>
            <a:endParaRPr lang="en-US" dirty="0"/>
          </a:p>
          <a:p>
            <a:endParaRPr lang="en-US" dirty="0"/>
          </a:p>
        </p:txBody>
      </p:sp>
      <p:sp>
        <p:nvSpPr>
          <p:cNvPr id="4" name="Slide Number Placeholder 3">
            <a:extLst>
              <a:ext uri="{FF2B5EF4-FFF2-40B4-BE49-F238E27FC236}">
                <a16:creationId xmlns:a16="http://schemas.microsoft.com/office/drawing/2014/main" id="{939E872E-171F-7421-271D-1BE0854FAC9C}"/>
              </a:ext>
            </a:extLst>
          </p:cNvPr>
          <p:cNvSpPr>
            <a:spLocks noGrp="1"/>
          </p:cNvSpPr>
          <p:nvPr>
            <p:ph type="sldNum" sz="quarter" idx="5"/>
          </p:nvPr>
        </p:nvSpPr>
        <p:spPr/>
        <p:txBody>
          <a:bodyPr/>
          <a:lstStyle/>
          <a:p>
            <a:fld id="{B6847FC4-CAF1-6741-875A-C83F3721E6B6}" type="slidenum">
              <a:rPr lang="en-US" smtClean="0"/>
              <a:t>31</a:t>
            </a:fld>
            <a:endParaRPr lang="en-US" dirty="0"/>
          </a:p>
        </p:txBody>
      </p:sp>
    </p:spTree>
    <p:extLst>
      <p:ext uri="{BB962C8B-B14F-4D97-AF65-F5344CB8AC3E}">
        <p14:creationId xmlns:p14="http://schemas.microsoft.com/office/powerpoint/2010/main" val="8620664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1.5 minutes</a:t>
            </a:r>
          </a:p>
          <a:p>
            <a:r>
              <a:rPr lang="en-US" b="1" dirty="0"/>
              <a:t>Elapsed time: </a:t>
            </a:r>
            <a:r>
              <a:rPr lang="en-US" b="1" i="0" dirty="0"/>
              <a:t>54.5</a:t>
            </a:r>
            <a:r>
              <a:rPr lang="en-US" b="1" dirty="0"/>
              <a:t> minutes</a:t>
            </a:r>
          </a:p>
          <a:p>
            <a:endParaRPr lang="en-US" dirty="0"/>
          </a:p>
          <a:p>
            <a:pPr>
              <a:buNone/>
            </a:pPr>
            <a:r>
              <a:rPr lang="en-US" b="1" dirty="0"/>
              <a:t>Facilitator Notes (</a:t>
            </a:r>
            <a:r>
              <a:rPr lang="en-US" b="1" i="0" dirty="0"/>
              <a:t>1.5</a:t>
            </a:r>
            <a:r>
              <a:rPr lang="en-US" b="1" dirty="0"/>
              <a:t>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(Emphasize that data-driven membership management allows VPMs to identify trends and address issues before they become problems. Suggest creating a simple spreadsheet to track these metrics monthly and reviewing patterns quarterly. Remind officers that while the numbers matter, they represent real people and experiences, so each percentage point represents an opportunity to improve someone's Toastmasters journey. Encourage them to share these metrics regularly with their Executive Committee to maintain focus on membership health.)</a:t>
            </a:r>
          </a:p>
          <a:p>
            <a:pPr>
              <a:buNone/>
            </a:pPr>
            <a:endParaRPr lang="en-US" dirty="0"/>
          </a:p>
          <a:p>
            <a:pPr>
              <a:buNone/>
            </a:pPr>
            <a:r>
              <a:rPr lang="en-US" dirty="0"/>
              <a:t>As VPM, it's important to not just focus on activity, but also on </a:t>
            </a:r>
            <a:r>
              <a:rPr lang="en-US" b="1" dirty="0"/>
              <a:t>results</a:t>
            </a:r>
            <a:r>
              <a:rPr lang="en-US" dirty="0"/>
              <a:t>. Two key metrics will help you track how well your club is performing when it comes to membership:</a:t>
            </a:r>
          </a:p>
          <a:p>
            <a:pPr>
              <a:buNone/>
            </a:pPr>
            <a:r>
              <a:rPr lang="en-US" b="1" dirty="0"/>
              <a:t>1. Guest-to-Member Conversion Rate</a:t>
            </a:r>
            <a:r>
              <a:rPr lang="en-US" dirty="0"/>
              <a:t> </a:t>
            </a:r>
            <a:r>
              <a:rPr lang="en-US" b="1" dirty="0">
                <a:effectLst/>
              </a:rPr>
              <a:t>– </a:t>
            </a:r>
            <a:r>
              <a:rPr lang="en-US" dirty="0"/>
              <a:t>This tracks how many guests actually become members. For example, if you had 10 guests visit in a month and 4 of them joined, that's a 40% conversion rate. Why it matters? A high conversion rate means your club is doing a great job with the guest experience and follow-up. If it's low, it could signal gaps in how you engage or follow up with visitors.</a:t>
            </a:r>
          </a:p>
          <a:p>
            <a:pPr>
              <a:buNone/>
            </a:pPr>
            <a:r>
              <a:rPr lang="en-US" b="1" dirty="0"/>
              <a:t>2. Retention Rate </a:t>
            </a:r>
            <a:r>
              <a:rPr lang="en-US" b="1" dirty="0">
                <a:effectLst/>
              </a:rPr>
              <a:t>–</a:t>
            </a:r>
            <a:r>
              <a:rPr lang="en-US" dirty="0"/>
              <a:t> Retention shows how many existing members renew when membership fees are due. If members stay year after year, it's a sign that they feel engaged, supported, and that the club is delivering value. If retention is dropping, it's time to evaluate why. Perhaps more member recognition or improved engagement is needed.</a:t>
            </a:r>
          </a:p>
          <a:p>
            <a:pPr>
              <a:buNone/>
            </a:pPr>
            <a:endParaRPr lang="en-US" b="1" dirty="0"/>
          </a:p>
          <a:p>
            <a:pPr>
              <a:buNone/>
            </a:pPr>
            <a:r>
              <a:rPr lang="en-US" b="1" dirty="0"/>
              <a:t>Quick Tips:</a:t>
            </a:r>
            <a:r>
              <a:rPr lang="en-US" dirty="0"/>
              <a:t> </a:t>
            </a:r>
          </a:p>
          <a:p>
            <a:pPr>
              <a:buNone/>
            </a:pPr>
            <a:r>
              <a:rPr lang="en-US" dirty="0"/>
              <a:t>Track both metrics regularly, not just at membership renewal periods. Work with the Treasurer and Secretary to maintain accurate data. Use these insights to adjust your membership-building strategies and member support.</a:t>
            </a:r>
          </a:p>
          <a:p>
            <a:pPr>
              <a:buNone/>
            </a:pPr>
            <a:r>
              <a:rPr lang="en-US" dirty="0"/>
              <a:t>Remember: </a:t>
            </a:r>
            <a:r>
              <a:rPr lang="en-US" b="1" dirty="0"/>
              <a:t>What gets measured gets improved!</a:t>
            </a:r>
            <a:r>
              <a:rPr lang="en-US" dirty="0"/>
              <a:t> These numbers help you keep your club thriving.</a:t>
            </a:r>
          </a:p>
          <a:p>
            <a:endParaRPr lang="en-US" dirty="0"/>
          </a:p>
          <a:p>
            <a:endParaRPr lang="it-IT"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32</a:t>
            </a:fld>
            <a:endParaRPr lang="en-US" dirty="0"/>
          </a:p>
        </p:txBody>
      </p:sp>
    </p:spTree>
    <p:extLst>
      <p:ext uri="{BB962C8B-B14F-4D97-AF65-F5344CB8AC3E}">
        <p14:creationId xmlns:p14="http://schemas.microsoft.com/office/powerpoint/2010/main" val="31964922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 minutes</a:t>
            </a:r>
          </a:p>
          <a:p>
            <a:r>
              <a:rPr lang="en-US" b="1" dirty="0"/>
              <a:t>Elapsed time: 56.5 minutes</a:t>
            </a:r>
          </a:p>
          <a:p>
            <a:endParaRPr lang="en-US" dirty="0"/>
          </a:p>
          <a:p>
            <a:pPr>
              <a:buNone/>
            </a:pPr>
            <a:r>
              <a:rPr lang="en-US" b="1" dirty="0"/>
              <a:t>Facilitator Notes (</a:t>
            </a:r>
            <a:r>
              <a:rPr lang="en-US" b="1" i="0" dirty="0"/>
              <a:t>2</a:t>
            </a:r>
            <a:r>
              <a:rPr lang="en-US" b="1" dirty="0"/>
              <a:t> minutes):</a:t>
            </a:r>
          </a:p>
          <a:p>
            <a:pPr>
              <a:buNone/>
            </a:pPr>
            <a:endParaRPr lang="en-US" dirty="0">
              <a:effectLst/>
            </a:endParaRPr>
          </a:p>
          <a:p>
            <a:pPr>
              <a:buNone/>
            </a:pPr>
            <a:r>
              <a:rPr lang="en-US" b="1" dirty="0">
                <a:effectLst/>
              </a:rPr>
              <a:t>Vice President Membership Toolkit</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(These valuable resources will help VPMs perform their role more efficiently and professionally. Emphasize that using these pre-designed materials not only saves time but also ensures consistency with Toastmasters branding. Encourage them to explore the full toolkit during their first week in office and to leverage these resources throughout their term.) </a:t>
            </a:r>
          </a:p>
          <a:p>
            <a:pPr>
              <a:buNone/>
            </a:pPr>
            <a:endParaRPr lang="en-US" dirty="0">
              <a:effectLst/>
            </a:endParaRPr>
          </a:p>
          <a:p>
            <a:pPr>
              <a:buNone/>
            </a:pPr>
            <a:r>
              <a:rPr lang="en-US" dirty="0">
                <a:effectLst/>
              </a:rPr>
              <a:t>As VPM, you wear many hats – from welcoming guests and profiling new members to promoting events and driving conversions. To streamline your workload and ensure a polished, professional image, Toastmasters International offers a suite of </a:t>
            </a:r>
            <a:r>
              <a:rPr lang="en-US" b="1" dirty="0">
                <a:effectLst/>
              </a:rPr>
              <a:t>ready-to-use, customizable resources</a:t>
            </a:r>
            <a:r>
              <a:rPr lang="en-US" dirty="0">
                <a:effectLst/>
              </a:rPr>
              <a:t> online. </a:t>
            </a:r>
          </a:p>
          <a:p>
            <a:pPr>
              <a:buNone/>
            </a:pPr>
            <a:endParaRPr lang="en-US" b="1" i="0" dirty="0">
              <a:effectLst/>
              <a:latin typeface="Arial Narrow" panose="020B0606020202030204" pitchFamily="34" charset="0"/>
            </a:endParaRPr>
          </a:p>
          <a:p>
            <a:pPr>
              <a:buNone/>
            </a:pPr>
            <a:r>
              <a:rPr lang="en-US" b="1" i="0" dirty="0">
                <a:effectLst/>
                <a:latin typeface="Arial Narrow" panose="020B0606020202030204" pitchFamily="34" charset="0"/>
              </a:rPr>
              <a:t>Some examples 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effectLst/>
              </a:rPr>
              <a:t>Prospective Member Management Portal in Club Central – </a:t>
            </a:r>
            <a:r>
              <a:rPr lang="en-US" b="0" dirty="0">
                <a:effectLst/>
              </a:rPr>
              <a:t>Check here to reply to inquires and follow up with member prospects that have reached out to your club for information.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effectLst/>
              </a:rPr>
              <a:t>Prospective Member Follow-Up Email Templates</a:t>
            </a:r>
            <a:r>
              <a:rPr lang="en-US" dirty="0">
                <a:effectLst/>
              </a:rPr>
              <a:t> </a:t>
            </a:r>
            <a:r>
              <a:rPr lang="en-US" b="1" dirty="0">
                <a:effectLst/>
              </a:rPr>
              <a:t>–</a:t>
            </a:r>
            <a:r>
              <a:rPr lang="en-US" dirty="0">
                <a:effectLst/>
              </a:rPr>
              <a:t> Nurture leads with informative, on-brand reminders about upcoming  meetings and benefits.</a:t>
            </a:r>
            <a:endParaRPr lang="en-US" b="1" dirty="0">
              <a:effectLst/>
            </a:endParaRPr>
          </a:p>
          <a:p>
            <a:pPr marL="171450" indent="-171450">
              <a:buFont typeface="Arial" panose="020B0604020202020204" pitchFamily="34" charset="0"/>
              <a:buChar char="•"/>
            </a:pPr>
            <a:r>
              <a:rPr lang="en-US" b="1" dirty="0">
                <a:effectLst/>
              </a:rPr>
              <a:t>Guest Follow-Up Email Templates</a:t>
            </a:r>
            <a:r>
              <a:rPr lang="en-US" dirty="0">
                <a:effectLst/>
              </a:rPr>
              <a:t> </a:t>
            </a:r>
            <a:r>
              <a:rPr lang="en-US" b="1" dirty="0">
                <a:effectLst/>
              </a:rPr>
              <a:t>– </a:t>
            </a:r>
            <a:r>
              <a:rPr lang="en-US" dirty="0">
                <a:effectLst/>
              </a:rPr>
              <a:t>Engage first-time visitors with a warm, branded message that invites them back.</a:t>
            </a:r>
          </a:p>
          <a:p>
            <a:pPr marL="171450" indent="-171450">
              <a:buFont typeface="Arial" panose="020B0604020202020204" pitchFamily="34" charset="0"/>
              <a:buChar char="•"/>
            </a:pPr>
            <a:r>
              <a:rPr lang="en-US" b="1" dirty="0">
                <a:effectLst/>
              </a:rPr>
              <a:t>New Member Profile Sheet</a:t>
            </a:r>
            <a:r>
              <a:rPr lang="en-US" dirty="0">
                <a:effectLst/>
              </a:rPr>
              <a:t> </a:t>
            </a:r>
            <a:r>
              <a:rPr lang="en-US" b="1" dirty="0">
                <a:effectLst/>
              </a:rPr>
              <a:t>– </a:t>
            </a:r>
            <a:r>
              <a:rPr lang="en-US" dirty="0">
                <a:effectLst/>
              </a:rPr>
              <a:t>Capture essential contact info and personal goals to tailor each member's experience.</a:t>
            </a:r>
          </a:p>
          <a:p>
            <a:pPr marL="171450" indent="-171450">
              <a:buFont typeface="Arial" panose="020B0604020202020204" pitchFamily="34" charset="0"/>
              <a:buChar char="•"/>
            </a:pPr>
            <a:r>
              <a:rPr lang="en-US" b="1" dirty="0">
                <a:effectLst/>
              </a:rPr>
              <a:t>Open House Slide Decks</a:t>
            </a:r>
            <a:r>
              <a:rPr lang="en-US" dirty="0">
                <a:effectLst/>
              </a:rPr>
              <a:t> </a:t>
            </a:r>
            <a:r>
              <a:rPr lang="en-US" b="1" dirty="0">
                <a:effectLst/>
              </a:rPr>
              <a:t>– </a:t>
            </a:r>
            <a:r>
              <a:rPr lang="en-US" dirty="0">
                <a:effectLst/>
              </a:rPr>
              <a:t>Showcase your club's story and value in a sleek, prebuilt presentation.</a:t>
            </a:r>
          </a:p>
          <a:p>
            <a:pPr marL="171450" indent="-171450">
              <a:buFont typeface="Arial" panose="020B0604020202020204" pitchFamily="34" charset="0"/>
              <a:buChar char="•"/>
            </a:pPr>
            <a:r>
              <a:rPr lang="en-US" b="1" dirty="0">
                <a:effectLst/>
              </a:rPr>
              <a:t>Customizable Open House Flyers</a:t>
            </a:r>
            <a:r>
              <a:rPr lang="en-US" dirty="0">
                <a:effectLst/>
              </a:rPr>
              <a:t> </a:t>
            </a:r>
            <a:r>
              <a:rPr lang="en-US" b="1" dirty="0">
                <a:effectLst/>
              </a:rPr>
              <a:t>– </a:t>
            </a:r>
            <a:r>
              <a:rPr lang="en-US" dirty="0">
                <a:effectLst/>
              </a:rPr>
              <a:t>Easily add your club logo, dates, and venue details to high-impact print or digital flyers.</a:t>
            </a:r>
          </a:p>
          <a:p>
            <a:pPr marL="171450" indent="-171450">
              <a:buFont typeface="Arial" panose="020B0604020202020204" pitchFamily="34" charset="0"/>
              <a:buChar char="•"/>
            </a:pPr>
            <a:r>
              <a:rPr lang="en-US" b="1" dirty="0">
                <a:effectLst/>
              </a:rPr>
              <a:t>Speechcraft Promotional Videos and much, much more</a:t>
            </a:r>
            <a:r>
              <a:rPr lang="en-US" dirty="0">
                <a:effectLst/>
              </a:rPr>
              <a:t> </a:t>
            </a:r>
            <a:r>
              <a:rPr lang="en-US" b="1" dirty="0">
                <a:effectLst/>
              </a:rPr>
              <a:t>– </a:t>
            </a:r>
            <a:r>
              <a:rPr lang="en-US" dirty="0">
                <a:effectLst/>
              </a:rPr>
              <a:t>All tools are accessible via the Toastmasters website, but there is one tool that holds everything in the same place:  The Club Marketing Guide.</a:t>
            </a:r>
          </a:p>
          <a:p>
            <a:pPr>
              <a:buNone/>
            </a:pPr>
            <a:endParaRPr lang="en-US" b="1" dirty="0">
              <a:effectLst/>
            </a:endParaRPr>
          </a:p>
          <a:p>
            <a:pPr>
              <a:buNone/>
            </a:pPr>
            <a:r>
              <a:rPr lang="en-US" dirty="0">
                <a:effectLst/>
              </a:rPr>
              <a:t>(Point out that the centralized resource mentioned at the end is the Club Marketing Guide. You show it in the next slide.)</a:t>
            </a:r>
            <a:endParaRPr lang="it-IT"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33</a:t>
            </a:fld>
            <a:endParaRPr lang="en-US" dirty="0"/>
          </a:p>
        </p:txBody>
      </p:sp>
    </p:spTree>
    <p:extLst>
      <p:ext uri="{BB962C8B-B14F-4D97-AF65-F5344CB8AC3E}">
        <p14:creationId xmlns:p14="http://schemas.microsoft.com/office/powerpoint/2010/main" val="1440068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1 minute</a:t>
            </a:r>
          </a:p>
          <a:p>
            <a:r>
              <a:rPr lang="en-US" b="1" dirty="0"/>
              <a:t>Elapsed time: 57.5 minutes</a:t>
            </a:r>
          </a:p>
          <a:p>
            <a:endParaRPr lang="en-US" dirty="0"/>
          </a:p>
          <a:p>
            <a:pPr>
              <a:buNone/>
            </a:pPr>
            <a:r>
              <a:rPr lang="en-US" b="1" dirty="0"/>
              <a:t>Facilitator Notes (</a:t>
            </a:r>
            <a:r>
              <a:rPr lang="en-US" b="1" i="0" dirty="0"/>
              <a:t>1</a:t>
            </a:r>
            <a:r>
              <a:rPr lang="en-US" b="1" dirty="0"/>
              <a:t> minute):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(Encourage VPMs to bookmark the Club Marketing Guide and explore its contents within their first week as VPM. Using these professionally designed materials ensures consistency with the Toastmasters brand and saves VPMs the time and effort it takes to create marketing materials from scratch.)</a:t>
            </a:r>
          </a:p>
          <a:p>
            <a:pPr>
              <a:buNone/>
            </a:pPr>
            <a:endParaRPr lang="en-US" dirty="0"/>
          </a:p>
          <a:p>
            <a:pPr>
              <a:buNone/>
            </a:pPr>
            <a:r>
              <a:rPr lang="en-US" b="1" dirty="0"/>
              <a:t>Club Marketing Guide</a:t>
            </a:r>
            <a:r>
              <a:rPr lang="en-US" dirty="0"/>
              <a:t>: This is your centralized online hub for every customizable tool you need. Email templates, slide decks, flyers, videos, and more, all in one convenient location. Access, download, and personalize these vetted resources to accelerate your membership-building efforts and maintain a consistent, professional brand.</a:t>
            </a:r>
          </a:p>
          <a:p>
            <a:pPr>
              <a:buNone/>
            </a:pPr>
            <a:endParaRPr lang="en-US"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34</a:t>
            </a:fld>
            <a:endParaRPr lang="en-US" dirty="0"/>
          </a:p>
        </p:txBody>
      </p:sp>
    </p:spTree>
    <p:extLst>
      <p:ext uri="{BB962C8B-B14F-4D97-AF65-F5344CB8AC3E}">
        <p14:creationId xmlns:p14="http://schemas.microsoft.com/office/powerpoint/2010/main" val="19068681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 minutes</a:t>
            </a:r>
          </a:p>
          <a:p>
            <a:r>
              <a:rPr lang="en-US" b="1" dirty="0"/>
              <a:t>Elapsed time: 59.5 minutes</a:t>
            </a:r>
          </a:p>
          <a:p>
            <a:endParaRPr lang="en-US" dirty="0"/>
          </a:p>
          <a:p>
            <a:pPr>
              <a:buNone/>
            </a:pPr>
            <a:r>
              <a:rPr lang="en-US" b="1" dirty="0"/>
              <a:t>Facilitator Notes (</a:t>
            </a:r>
            <a:r>
              <a:rPr lang="en-US" b="1" i="0" dirty="0"/>
              <a:t>1 </a:t>
            </a:r>
            <a:r>
              <a:rPr lang="en-US" b="1" dirty="0"/>
              <a:t>minute):</a:t>
            </a:r>
          </a:p>
          <a:p>
            <a:pPr>
              <a:buNone/>
            </a:pPr>
            <a:r>
              <a:rPr lang="en-US" dirty="0"/>
              <a:t>To drive membership growth and retention, here are five key steps:</a:t>
            </a:r>
          </a:p>
          <a:p>
            <a:pPr>
              <a:buNone/>
            </a:pPr>
            <a:r>
              <a:rPr lang="en-US" b="1" dirty="0"/>
              <a:t>1. Set Clear Goals:</a:t>
            </a:r>
            <a:r>
              <a:rPr lang="en-US" dirty="0"/>
              <a:t> Begin by defining your membership targets: new, renewing, and reinstated members aligned with the Distinguished Club Program metrics. Clear numbers give us focus and help rally the team.</a:t>
            </a:r>
          </a:p>
          <a:p>
            <a:pPr>
              <a:buNone/>
            </a:pPr>
            <a:r>
              <a:rPr lang="en-US" b="1" dirty="0"/>
              <a:t>2. Customize Your Toolkit:</a:t>
            </a:r>
            <a:r>
              <a:rPr lang="en-US" dirty="0"/>
              <a:t> View the Club Marketing Guide and download ready-made assets: guest follow-ups, flyers, slide decks, and videos. Personalize them with your club's branding and upcoming dates to maintain a professional, consistent look.</a:t>
            </a:r>
          </a:p>
          <a:p>
            <a:pPr>
              <a:buNone/>
            </a:pPr>
            <a:r>
              <a:rPr lang="en-US" b="1" dirty="0"/>
              <a:t>3. Refine Your Follow-Up Process:</a:t>
            </a:r>
            <a:r>
              <a:rPr lang="en-US" dirty="0"/>
              <a:t> Establish a simple, repeatable workflow: invite prospects, send a thank-you note within 48 hours, then a reminder about the next meeting. Log every interaction to ensure follow-through with every guest.</a:t>
            </a:r>
          </a:p>
          <a:p>
            <a:pPr>
              <a:buNone/>
            </a:pPr>
            <a:r>
              <a:rPr lang="en-US" b="1" dirty="0"/>
              <a:t>4. Audit Your Current Member Roster:</a:t>
            </a:r>
            <a:r>
              <a:rPr lang="en-US" dirty="0"/>
              <a:t> Review your existing members: who's active, who's at risk of lapsing, and what every member’s goals are. This insight lets you tailor outreach, keeping current members engaged while targeting new audiences.</a:t>
            </a:r>
          </a:p>
          <a:p>
            <a:pPr>
              <a:buNone/>
            </a:pPr>
            <a:r>
              <a:rPr lang="en-US" b="1" dirty="0"/>
              <a:t>5. Plan Member Events:</a:t>
            </a:r>
            <a:r>
              <a:rPr lang="en-US" dirty="0"/>
              <a:t> Map out key membership-building activities: Open Houses, demonstration meetings, Speechcraft workshops, and Youth Leadership Programs. Coordinate dates with the VP PR, secure venues or Zoom links, and schedule promotional blasts to maximize attendance.</a:t>
            </a:r>
          </a:p>
          <a:p>
            <a:pPr>
              <a:buNone/>
            </a:pPr>
            <a:endParaRPr lang="en-US" b="1" dirty="0"/>
          </a:p>
          <a:p>
            <a:pPr>
              <a:buNone/>
            </a:pPr>
            <a:r>
              <a:rPr lang="en-US" b="1" dirty="0"/>
              <a:t>Final Question for Action (1 minute):</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(Time permitting, ask a few of the vice presidents to concisely verbalize their responses to the question below. But, ask </a:t>
            </a:r>
            <a:r>
              <a:rPr lang="en-US" b="1" dirty="0"/>
              <a:t>every</a:t>
            </a:r>
            <a:r>
              <a:rPr lang="en-US" dirty="0"/>
              <a:t> vice president to answer the question for themselves, to themselves. For those vice presidents who verbalize their next steps, note patterns and reinforce the importance of immediate action. Conclude by encouraging them to use the officer resources on the Toastmasters website and to reach out to their Area Director, if they need additional support. Remind them that consistent small actions, starting this week, will build the momentum needed for a successful term.)</a:t>
            </a:r>
          </a:p>
          <a:p>
            <a:pPr>
              <a:buFont typeface="Arial" panose="020B0604020202020204" pitchFamily="34" charset="0"/>
              <a:buNone/>
            </a:pPr>
            <a:endParaRPr lang="en-US" dirty="0"/>
          </a:p>
          <a:p>
            <a:pPr>
              <a:buFont typeface="Arial" panose="020B0604020202020204" pitchFamily="34" charset="0"/>
              <a:buNone/>
            </a:pPr>
            <a:r>
              <a:rPr lang="en-US" b="1" dirty="0"/>
              <a:t>Question</a:t>
            </a:r>
            <a:r>
              <a:rPr lang="en-US" dirty="0"/>
              <a:t>: What is the very </a:t>
            </a:r>
            <a:r>
              <a:rPr lang="en-US" b="1" dirty="0"/>
              <a:t>first</a:t>
            </a:r>
            <a:r>
              <a:rPr lang="en-US" dirty="0"/>
              <a:t> action you will take in the next 48 hours when you return to your club as VPM? </a:t>
            </a:r>
            <a:r>
              <a:rPr lang="en-US" i="0" dirty="0"/>
              <a:t>(Allow for as many responses as time permits and acknowledge each officer's commitment.)</a:t>
            </a:r>
          </a:p>
          <a:p>
            <a:endParaRPr lang="en-US" b="1"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35</a:t>
            </a:fld>
            <a:endParaRPr lang="en-US" dirty="0"/>
          </a:p>
        </p:txBody>
      </p:sp>
    </p:spTree>
    <p:extLst>
      <p:ext uri="{BB962C8B-B14F-4D97-AF65-F5344CB8AC3E}">
        <p14:creationId xmlns:p14="http://schemas.microsoft.com/office/powerpoint/2010/main" val="26359766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dirty="0"/>
              <a:t>Time on slide: </a:t>
            </a:r>
            <a:r>
              <a:rPr lang="en-US" b="1" i="0" dirty="0"/>
              <a:t>30 seconds</a:t>
            </a:r>
          </a:p>
          <a:p>
            <a:r>
              <a:rPr lang="en-US" b="1" dirty="0"/>
              <a:t>Elapsed time: </a:t>
            </a:r>
            <a:r>
              <a:rPr lang="en-US" b="1" i="0" dirty="0"/>
              <a:t>60</a:t>
            </a:r>
            <a:r>
              <a:rPr lang="en-US" b="1" dirty="0"/>
              <a:t> minutes</a:t>
            </a:r>
          </a:p>
          <a:p>
            <a:endParaRPr lang="en-US" dirty="0"/>
          </a:p>
          <a:p>
            <a:pPr>
              <a:buNone/>
            </a:pPr>
            <a:r>
              <a:rPr lang="en-US" b="1" dirty="0"/>
              <a:t>Facilitator Notes:</a:t>
            </a:r>
          </a:p>
          <a:p>
            <a:r>
              <a:rPr lang="en-US" dirty="0"/>
              <a:t>Thank you for stepping up to serve as the Vice President Membership of your club! Your role is vital to your club’s success. </a:t>
            </a:r>
            <a:r>
              <a:rPr lang="en-US" i="0" dirty="0"/>
              <a:t>Enjoy building membership in your club and strengthening relationships with all your members! </a:t>
            </a:r>
            <a:r>
              <a:rPr lang="en-US" i="1" dirty="0"/>
              <a:t>Begin your role by reaching out now to all your current members!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8188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a:t>
            </a:r>
            <a:r>
              <a:rPr lang="en-US" b="1" i="0" dirty="0"/>
              <a:t>2 minutes</a:t>
            </a:r>
          </a:p>
          <a:p>
            <a:r>
              <a:rPr lang="en-US" b="1" dirty="0"/>
              <a:t>Elapsed time: 7 minutes</a:t>
            </a:r>
          </a:p>
          <a:p>
            <a:endParaRPr lang="en-US" dirty="0"/>
          </a:p>
          <a:p>
            <a:pPr>
              <a:buNone/>
            </a:pPr>
            <a:r>
              <a:rPr lang="en-US" b="1" dirty="0">
                <a:effectLst/>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(Take 1 minute to ask why the Vice President Membership role is important to the club. Listen attentively to officers' perspectives, acknowledging each contribution. Use their responses to highlight how the VPM role touches every aspect of club success. This question sets a collaborative tone for the session and validates the importance of their position. Then show the list.)</a:t>
            </a:r>
          </a:p>
          <a:p>
            <a:pPr>
              <a:buNone/>
            </a:pPr>
            <a:endParaRPr lang="en-US" dirty="0">
              <a:effectLst/>
            </a:endParaRPr>
          </a:p>
          <a:p>
            <a:pPr>
              <a:buNone/>
            </a:pPr>
            <a:r>
              <a:rPr lang="en-US" b="0" dirty="0">
                <a:effectLst/>
              </a:rPr>
              <a:t>Why is the Vice President Membership role key to the success of any Toastmasters club? (</a:t>
            </a:r>
            <a:r>
              <a:rPr lang="en-US" b="1" dirty="0">
                <a:effectLst/>
              </a:rPr>
              <a:t>Ask</a:t>
            </a:r>
            <a:r>
              <a:rPr lang="en-US" b="0" dirty="0">
                <a:effectLst/>
              </a:rPr>
              <a:t> a few to give 15-20 second responses - one sentence responses.)</a:t>
            </a:r>
          </a:p>
          <a:p>
            <a:pPr>
              <a:buNone/>
            </a:pPr>
            <a:endParaRPr lang="en-US" dirty="0">
              <a:effectLst/>
            </a:endParaRPr>
          </a:p>
          <a:p>
            <a:pPr>
              <a:buNone/>
            </a:pPr>
            <a:r>
              <a:rPr lang="en-US" dirty="0">
                <a:effectLst/>
              </a:rPr>
              <a:t>The VPM is at the very heart of </a:t>
            </a:r>
            <a:r>
              <a:rPr lang="en-US" b="1" dirty="0">
                <a:effectLst/>
              </a:rPr>
              <a:t>membership-building and retention</a:t>
            </a:r>
            <a:r>
              <a:rPr lang="en-US" dirty="0">
                <a:effectLst/>
              </a:rPr>
              <a:t>. Without members, there's no club! And without engaged, satisfied members, the club loses its energy and momentum. As VPM, your role is about much more than just numbers. It's about creating a </a:t>
            </a:r>
            <a:r>
              <a:rPr lang="en-US" b="1" dirty="0">
                <a:effectLst/>
              </a:rPr>
              <a:t>vibrant, welcoming environment</a:t>
            </a:r>
            <a:r>
              <a:rPr lang="en-US" dirty="0">
                <a:effectLst/>
              </a:rPr>
              <a:t> where people feel they belong.</a:t>
            </a:r>
          </a:p>
          <a:p>
            <a:pPr>
              <a:buNone/>
            </a:pPr>
            <a:endParaRPr lang="en-US" dirty="0">
              <a:effectLst/>
            </a:endParaRPr>
          </a:p>
          <a:p>
            <a:pPr>
              <a:buNone/>
            </a:pPr>
            <a:r>
              <a:rPr lang="en-US" dirty="0">
                <a:effectLst/>
              </a:rPr>
              <a:t>Think of the member journey as a cycle: from the first time a guest walks through the door (or logs into a Zoom meeting), to becoming a member, to staying involved and growing. </a:t>
            </a:r>
            <a:r>
              <a:rPr lang="en-US" b="1" dirty="0">
                <a:effectLst/>
              </a:rPr>
              <a:t>The VPM influences every stage</a:t>
            </a:r>
            <a:r>
              <a:rPr lang="en-US" dirty="0">
                <a:effectLst/>
              </a:rPr>
              <a:t> of that journey.</a:t>
            </a:r>
          </a:p>
          <a:p>
            <a:pPr marL="171450" indent="-171450">
              <a:buFont typeface="Arial" panose="020B0604020202020204" pitchFamily="34" charset="0"/>
              <a:buChar char="•"/>
            </a:pPr>
            <a:r>
              <a:rPr lang="en-US" dirty="0">
                <a:effectLst/>
              </a:rPr>
              <a:t>You and the Sergeant at Arms make the first impression when guests arrive.</a:t>
            </a:r>
          </a:p>
          <a:p>
            <a:pPr marL="171450" indent="-171450">
              <a:buFont typeface="Arial" panose="020B0604020202020204" pitchFamily="34" charset="0"/>
              <a:buChar char="•"/>
            </a:pPr>
            <a:r>
              <a:rPr lang="en-US" dirty="0">
                <a:effectLst/>
              </a:rPr>
              <a:t>You guide the guests toward joining the club.</a:t>
            </a:r>
          </a:p>
          <a:p>
            <a:pPr marL="171450" indent="-171450">
              <a:buFont typeface="Arial" panose="020B0604020202020204" pitchFamily="34" charset="0"/>
              <a:buChar char="•"/>
            </a:pPr>
            <a:r>
              <a:rPr lang="en-US" dirty="0">
                <a:effectLst/>
              </a:rPr>
              <a:t>And you help create an environment where members want to stay, contribute, and thrive.</a:t>
            </a:r>
          </a:p>
          <a:p>
            <a:pPr>
              <a:buNone/>
            </a:pPr>
            <a:r>
              <a:rPr lang="en-US" dirty="0">
                <a:effectLst/>
              </a:rPr>
              <a:t>A strong VPM can </a:t>
            </a:r>
            <a:r>
              <a:rPr lang="en-US" b="1" dirty="0">
                <a:effectLst/>
              </a:rPr>
              <a:t>transform guests into committed members</a:t>
            </a:r>
            <a:r>
              <a:rPr lang="en-US" dirty="0">
                <a:effectLst/>
              </a:rPr>
              <a:t> and ensure that existing members feel connected, valued, and motivated to renew.</a:t>
            </a:r>
          </a:p>
        </p:txBody>
      </p:sp>
      <p:sp>
        <p:nvSpPr>
          <p:cNvPr id="4" name="Segnaposto numero diapositiva 3"/>
          <p:cNvSpPr>
            <a:spLocks noGrp="1"/>
          </p:cNvSpPr>
          <p:nvPr>
            <p:ph type="sldNum" sz="quarter" idx="5"/>
          </p:nvPr>
        </p:nvSpPr>
        <p:spPr/>
        <p:txBody>
          <a:bodyPr/>
          <a:lstStyle/>
          <a:p>
            <a:fld id="{B6847FC4-CAF1-6741-875A-C83F3721E6B6}" type="slidenum">
              <a:rPr lang="en-US" smtClean="0"/>
              <a:t>4</a:t>
            </a:fld>
            <a:endParaRPr lang="en-US" dirty="0"/>
          </a:p>
        </p:txBody>
      </p:sp>
    </p:spTree>
    <p:extLst>
      <p:ext uri="{BB962C8B-B14F-4D97-AF65-F5344CB8AC3E}">
        <p14:creationId xmlns:p14="http://schemas.microsoft.com/office/powerpoint/2010/main" val="1406024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0907B-DCBF-6476-A9D7-8B1844B3F8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CF2015-9162-6991-110E-87B52B5458F9}"/>
              </a:ext>
            </a:extLst>
          </p:cNvPr>
          <p:cNvSpPr>
            <a:spLocks noGrp="1" noRot="1" noChangeAspect="1"/>
          </p:cNvSpPr>
          <p:nvPr>
            <p:ph type="sldImg"/>
          </p:nvPr>
        </p:nvSpPr>
        <p:spPr>
          <a:xfrm>
            <a:off x="889000" y="487363"/>
            <a:ext cx="4937125" cy="2778125"/>
          </a:xfrm>
        </p:spPr>
        <p:txBody>
          <a:bodyPr/>
          <a:lstStyle/>
          <a:p>
            <a:endParaRPr lang="en-US"/>
          </a:p>
        </p:txBody>
      </p:sp>
      <p:sp>
        <p:nvSpPr>
          <p:cNvPr id="3" name="Notes Placeholder 2">
            <a:extLst>
              <a:ext uri="{FF2B5EF4-FFF2-40B4-BE49-F238E27FC236}">
                <a16:creationId xmlns:a16="http://schemas.microsoft.com/office/drawing/2014/main" id="{55D870B7-2C2D-7E8F-582C-160EE81094E9}"/>
              </a:ext>
            </a:extLst>
          </p:cNvPr>
          <p:cNvSpPr>
            <a:spLocks noGrp="1"/>
          </p:cNvSpPr>
          <p:nvPr>
            <p:ph type="body" idx="1"/>
          </p:nvPr>
        </p:nvSpPr>
        <p:spPr>
          <a:xfrm>
            <a:off x="535576" y="3265488"/>
            <a:ext cx="5865223" cy="5721758"/>
          </a:xfrm>
        </p:spPr>
        <p:txBody>
          <a:bodyPr/>
          <a:lstStyle/>
          <a:p>
            <a:r>
              <a:rPr lang="en-GB" sz="1100" b="1" dirty="0"/>
              <a:t>Time on slide: 1 minute </a:t>
            </a:r>
          </a:p>
          <a:p>
            <a:r>
              <a:rPr lang="en-GB" sz="1100" b="1" dirty="0"/>
              <a:t>Elapsed time: 8 minutes</a:t>
            </a:r>
          </a:p>
          <a:p>
            <a:endParaRPr lang="en-GB" sz="600" dirty="0"/>
          </a:p>
          <a:p>
            <a:r>
              <a:rPr lang="en-GB" sz="1100" b="1" dirty="0"/>
              <a:t>Facilitator Notes:</a:t>
            </a:r>
          </a:p>
          <a:p>
            <a:r>
              <a:rPr lang="en-US" sz="600" dirty="0"/>
              <a:t>We viewed the Club Success Cycle at the end of General Session Part 1.</a:t>
            </a:r>
          </a:p>
          <a:p>
            <a:endParaRPr lang="en-US" sz="600" dirty="0"/>
          </a:p>
          <a:p>
            <a:r>
              <a:rPr lang="en-US" sz="600" dirty="0"/>
              <a:t>Which stages of the Club Success Cycle are influenced by the VP Membership?</a:t>
            </a:r>
            <a:endParaRPr lang="en-GB" sz="1100" dirty="0"/>
          </a:p>
          <a:p>
            <a:endParaRPr lang="en-GB" sz="1100" dirty="0"/>
          </a:p>
          <a:p>
            <a:endParaRPr lang="en-GB" sz="1100" dirty="0"/>
          </a:p>
          <a:p>
            <a:endParaRPr lang="en-GB" dirty="0"/>
          </a:p>
        </p:txBody>
      </p:sp>
      <p:sp>
        <p:nvSpPr>
          <p:cNvPr id="4" name="Slide Number Placeholder 3">
            <a:extLst>
              <a:ext uri="{FF2B5EF4-FFF2-40B4-BE49-F238E27FC236}">
                <a16:creationId xmlns:a16="http://schemas.microsoft.com/office/drawing/2014/main" id="{9597C90F-3EF5-FACD-2F02-1105CB82CEB6}"/>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693933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DD4A6F-EAF5-37EE-D252-94091C542D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252B78-5876-16AA-7374-E3421239F10F}"/>
              </a:ext>
            </a:extLst>
          </p:cNvPr>
          <p:cNvSpPr>
            <a:spLocks noGrp="1" noRot="1" noChangeAspect="1"/>
          </p:cNvSpPr>
          <p:nvPr>
            <p:ph type="sldImg"/>
          </p:nvPr>
        </p:nvSpPr>
        <p:spPr>
          <a:xfrm>
            <a:off x="685800" y="665163"/>
            <a:ext cx="5486400" cy="3086100"/>
          </a:xfrm>
        </p:spPr>
        <p:txBody>
          <a:bodyPr/>
          <a:lstStyle/>
          <a:p>
            <a:endParaRPr lang="en-US"/>
          </a:p>
        </p:txBody>
      </p:sp>
      <p:sp>
        <p:nvSpPr>
          <p:cNvPr id="3" name="Notes Placeholder 2">
            <a:extLst>
              <a:ext uri="{FF2B5EF4-FFF2-40B4-BE49-F238E27FC236}">
                <a16:creationId xmlns:a16="http://schemas.microsoft.com/office/drawing/2014/main" id="{02E15CFB-47D6-F920-9111-17F6AD6B0F29}"/>
              </a:ext>
            </a:extLst>
          </p:cNvPr>
          <p:cNvSpPr>
            <a:spLocks noGrp="1"/>
          </p:cNvSpPr>
          <p:nvPr>
            <p:ph type="body" idx="1"/>
          </p:nvPr>
        </p:nvSpPr>
        <p:spPr/>
        <p:txBody>
          <a:bodyPr/>
          <a:lstStyle/>
          <a:p>
            <a:r>
              <a:rPr lang="en-GB" sz="1200" b="1" dirty="0"/>
              <a:t>Time on slide</a:t>
            </a:r>
            <a:r>
              <a:rPr lang="en-US" b="1" dirty="0"/>
              <a:t>: 2 minutes</a:t>
            </a:r>
          </a:p>
          <a:p>
            <a:r>
              <a:rPr lang="en-US" b="1" dirty="0"/>
              <a:t>Elapsed time: 10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a:t>
            </a:r>
            <a:r>
              <a:rPr lang="en-US" b="1" dirty="0"/>
              <a:t>Emphasize</a:t>
            </a:r>
            <a:r>
              <a:rPr lang="en-US" dirty="0"/>
              <a:t> that effective membership management requires coordinated efforts across the entire Executive Committee. </a:t>
            </a:r>
            <a:r>
              <a:rPr lang="en-US" b="1" dirty="0"/>
              <a:t>Highlight</a:t>
            </a:r>
            <a:r>
              <a:rPr lang="en-US" dirty="0"/>
              <a:t> that while the VPM has specific responsibilities, their success depends on smooth information flow and collaboration with other officers. </a:t>
            </a:r>
            <a:r>
              <a:rPr lang="en-US" b="1" dirty="0"/>
              <a:t>Encourage</a:t>
            </a:r>
            <a:r>
              <a:rPr lang="en-US" dirty="0"/>
              <a:t> new VPMs to establish regular check-ins with their counterparts, especially the VPPR and VPE, to ensure a seamless experience for both prospective and current members.</a:t>
            </a:r>
            <a:r>
              <a:rPr lang="en-US" i="0" dirty="0"/>
              <a:t>)</a:t>
            </a:r>
          </a:p>
          <a:p>
            <a:pPr>
              <a:buNone/>
            </a:pPr>
            <a:endParaRPr lang="en-US" dirty="0"/>
          </a:p>
          <a:p>
            <a:pPr>
              <a:buNone/>
            </a:pPr>
            <a:r>
              <a:rPr lang="en-US" dirty="0"/>
              <a:t>Let's see how you, as VPMs, partner across the Executive Committee. Sometimes prospective members find Toastmasters online and enter their contact information into the Prospective Member Management portal on the TI website. As VP Membership, you are responsible for following up with every contact in the Prospective Member Management portal. </a:t>
            </a:r>
          </a:p>
          <a:p>
            <a:pPr>
              <a:buNone/>
            </a:pPr>
            <a:endParaRPr lang="en-US" dirty="0"/>
          </a:p>
          <a:p>
            <a:pPr>
              <a:buNone/>
            </a:pPr>
            <a:r>
              <a:rPr lang="en-US" dirty="0"/>
              <a:t>At club meetings, your work as VP Membership begins when a guest walks through your club's door, even before a guest considers joining. This places you right at the transition from the Meeting stage to the Membership stage.</a:t>
            </a:r>
          </a:p>
          <a:p>
            <a:pPr>
              <a:buNone/>
            </a:pPr>
            <a:endParaRPr lang="en-US" dirty="0"/>
          </a:p>
          <a:p>
            <a:pPr>
              <a:buNone/>
            </a:pPr>
            <a:r>
              <a:rPr lang="en-US" dirty="0"/>
              <a:t>How do you collaborate with the rest of the Executive Committee?</a:t>
            </a:r>
          </a:p>
          <a:p>
            <a:pPr marL="171450" indent="-171450">
              <a:buFont typeface="Arial" panose="020B0604020202020204" pitchFamily="34" charset="0"/>
              <a:buChar char="•"/>
            </a:pPr>
            <a:r>
              <a:rPr lang="en-US" b="1" dirty="0"/>
              <a:t>VPPR → You (VPM): </a:t>
            </a:r>
            <a:r>
              <a:rPr lang="en-US" dirty="0"/>
              <a:t>After the VPPR promotes the club and a guest enters the room, your VP Membership role begins. You greet guests, ask what they want to gain from Toastmasters, record their contact information, introduce guests to members, and before they leave the club meeting, you ask them to join. If they do not join immediately, you follow up with a warm email, invite them back, and again, encourage them to join. After joining, you invite them to a new member orientation, induct them, and introduce them to their mentor.</a:t>
            </a:r>
          </a:p>
          <a:p>
            <a:pPr marL="171450" indent="-171450">
              <a:buFont typeface="Wingdings" panose="05000000000000000000" pitchFamily="2" charset="2"/>
              <a:buChar char="§"/>
            </a:pPr>
            <a:r>
              <a:rPr lang="en-US" b="1" dirty="0"/>
              <a:t>You ↔ Secretary &amp; Treasurer: </a:t>
            </a:r>
            <a:r>
              <a:rPr lang="en-US" dirty="0"/>
              <a:t>Rely on them for accurate attendance and dues data. Their accuracy means your welcome messages and invoices arrive on time.</a:t>
            </a:r>
          </a:p>
          <a:p>
            <a:pPr marL="171450" indent="-171450">
              <a:buFont typeface="Wingdings" panose="05000000000000000000" pitchFamily="2" charset="2"/>
              <a:buChar char="§"/>
            </a:pPr>
            <a:r>
              <a:rPr lang="en-US" b="1" dirty="0"/>
              <a:t>You ↔ VP Education: </a:t>
            </a:r>
            <a:r>
              <a:rPr lang="en-US" dirty="0"/>
              <a:t>Synchronize calendars for new member orientations and mentoring meetings. Review Pathways progress together to keep members moving through the program.</a:t>
            </a:r>
          </a:p>
          <a:p>
            <a:pPr marL="171450" indent="-171450">
              <a:buFont typeface="Wingdings" panose="05000000000000000000" pitchFamily="2" charset="2"/>
              <a:buChar char="§"/>
            </a:pPr>
            <a:r>
              <a:rPr lang="en-US" b="1" dirty="0"/>
              <a:t>You → President: </a:t>
            </a:r>
            <a:r>
              <a:rPr lang="en-US" dirty="0"/>
              <a:t>Deliver a concise monthly report on guest visits, conversion rates, and retention trends, so the Executive Committee can set realistic growth goals.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a:extLst>
              <a:ext uri="{FF2B5EF4-FFF2-40B4-BE49-F238E27FC236}">
                <a16:creationId xmlns:a16="http://schemas.microsoft.com/office/drawing/2014/main" id="{70475709-9E56-8F3A-46D9-B9E094BC60F1}"/>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2673227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2 minutes</a:t>
            </a:r>
          </a:p>
          <a:p>
            <a:r>
              <a:rPr lang="en-US" b="1" dirty="0"/>
              <a:t>Elapsed time: 5 minutes</a:t>
            </a:r>
          </a:p>
          <a:p>
            <a:endParaRPr lang="en-US" dirty="0"/>
          </a:p>
          <a:p>
            <a:pPr>
              <a:buNone/>
            </a:pPr>
            <a:r>
              <a:rPr lang="en-US" b="1" dirty="0"/>
              <a:t>Facilitator Notes:</a:t>
            </a:r>
          </a:p>
          <a:p>
            <a:pPr>
              <a:buNone/>
            </a:pPr>
            <a:endParaRPr lang="en-US" b="0" dirty="0"/>
          </a:p>
          <a:p>
            <a:pPr>
              <a:buNone/>
            </a:pPr>
            <a:r>
              <a:rPr lang="en-US" dirty="0"/>
              <a:t>One of the hidden benefits of the VPM role is the incredible set of </a:t>
            </a:r>
            <a:r>
              <a:rPr lang="en-US" b="1" dirty="0"/>
              <a:t>transferable skills</a:t>
            </a:r>
            <a:r>
              <a:rPr lang="en-US" dirty="0"/>
              <a:t> you develop along the way. These skills don't just help you in Toastmasters, they are assets you can apply to your career, other volunteer roles, and everyday life.</a:t>
            </a:r>
          </a:p>
          <a:p>
            <a:pPr>
              <a:buNone/>
            </a:pPr>
            <a:r>
              <a:rPr lang="en-US" dirty="0"/>
              <a:t>Let's break them down: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Communication Skills:</a:t>
            </a:r>
            <a:r>
              <a:rPr lang="en-US" dirty="0"/>
              <a:t> As VPM, you communicate regularly with guests, members, and fellow officers. Whether it's through email, phone calls, or speaking in front of a group, you'll hone both your written and verbal communication.</a:t>
            </a:r>
          </a:p>
          <a:p>
            <a:pPr marL="171450" indent="-171450">
              <a:buFont typeface="Arial" panose="020B0604020202020204" pitchFamily="34" charset="0"/>
              <a:buChar char="•"/>
            </a:pPr>
            <a:r>
              <a:rPr lang="en-US" b="1" dirty="0"/>
              <a:t>Marketing: </a:t>
            </a:r>
            <a:r>
              <a:rPr lang="en-US" b="0" dirty="0"/>
              <a:t>Because your role is to encourage guests to join your club and to retain your current members, you are essentially “marketing” your club, selling the benefits of communication and leadership skills development. </a:t>
            </a:r>
          </a:p>
          <a:p>
            <a:pPr marL="171450" indent="-171450">
              <a:buFont typeface="Arial" panose="020B0604020202020204" pitchFamily="34" charset="0"/>
              <a:buChar char="•"/>
            </a:pPr>
            <a:r>
              <a:rPr lang="en-US" b="1" dirty="0"/>
              <a:t>Networking &amp; Relationship Building:</a:t>
            </a:r>
            <a:r>
              <a:rPr lang="en-US" dirty="0"/>
              <a:t> The VPM role puts you on the front line of building relationships. You are welcoming guests, building rapport, and fostering a sense of belonging.</a:t>
            </a:r>
          </a:p>
          <a:p>
            <a:pPr marL="171450" indent="-171450">
              <a:buFont typeface="Arial" panose="020B0604020202020204" pitchFamily="34" charset="0"/>
              <a:buChar char="•"/>
            </a:pPr>
            <a:r>
              <a:rPr lang="en-US" b="1" dirty="0"/>
              <a:t>Strategic Planning:</a:t>
            </a:r>
            <a:r>
              <a:rPr lang="en-US" dirty="0"/>
              <a:t> Growing a club isn't random. It takes goal-setting, planning, and execution. As VPM, you'll strategize how to attract new members and retain current ones.</a:t>
            </a:r>
          </a:p>
          <a:p>
            <a:pPr marL="171450" indent="-171450">
              <a:buFont typeface="Arial" panose="020B0604020202020204" pitchFamily="34" charset="0"/>
              <a:buChar char="•"/>
            </a:pPr>
            <a:r>
              <a:rPr lang="en-US" b="1" dirty="0"/>
              <a:t>Collaboration:</a:t>
            </a:r>
            <a:r>
              <a:rPr lang="en-US" dirty="0"/>
              <a:t> You're not working alone! You'll be part of a team, collaborating with the President, VPPR, VPE, Treasurer, and other officers to achieve common goals.</a:t>
            </a:r>
          </a:p>
          <a:p>
            <a:pPr marL="171450" indent="-171450">
              <a:buFont typeface="Arial" panose="020B0604020202020204" pitchFamily="34" charset="0"/>
              <a:buChar char="•"/>
            </a:pPr>
            <a:r>
              <a:rPr lang="en-US" b="1" dirty="0"/>
              <a:t>Professional Development Benefits:</a:t>
            </a:r>
            <a:r>
              <a:rPr lang="en-US" dirty="0"/>
              <a:t> All these skills enhance your leadership profile and make you more versatile. They help you stand out in job interviews, grow in your career, and take on larger leadership roles.</a:t>
            </a:r>
          </a:p>
          <a:p>
            <a:pPr>
              <a:buNone/>
            </a:pPr>
            <a:endParaRPr lang="en-US" b="1" dirty="0"/>
          </a:p>
          <a:p>
            <a:pPr>
              <a:buNone/>
            </a:pPr>
            <a:r>
              <a:rPr lang="en-US" b="1" dirty="0"/>
              <a:t>Engagement Question (1 minute):</a:t>
            </a:r>
            <a:endParaRPr lang="en-US" dirty="0"/>
          </a:p>
          <a:p>
            <a:pPr>
              <a:buFont typeface="Arial" panose="020B0604020202020204" pitchFamily="34" charset="0"/>
              <a:buNone/>
            </a:pPr>
            <a:r>
              <a:rPr lang="en-US" dirty="0"/>
              <a:t>Which of these transferable skills do you most hope to develop during your term as VPM, and how could it benefit your professional life? </a:t>
            </a:r>
            <a:r>
              <a:rPr lang="en-US" i="0" dirty="0"/>
              <a:t>(Ask club officers to express their answers in one sentence or a phrase. Take a few thoughtful responses.)</a:t>
            </a:r>
          </a:p>
          <a:p>
            <a:endParaRPr lang="en-US" b="1" dirty="0"/>
          </a:p>
        </p:txBody>
      </p:sp>
      <p:sp>
        <p:nvSpPr>
          <p:cNvPr id="4" name="Segnaposto numero diapositiva 3"/>
          <p:cNvSpPr>
            <a:spLocks noGrp="1"/>
          </p:cNvSpPr>
          <p:nvPr>
            <p:ph type="sldNum" sz="quarter" idx="5"/>
          </p:nvPr>
        </p:nvSpPr>
        <p:spPr/>
        <p:txBody>
          <a:bodyPr/>
          <a:lstStyle/>
          <a:p>
            <a:fld id="{B6847FC4-CAF1-6741-875A-C83F3721E6B6}" type="slidenum">
              <a:rPr lang="en-US" smtClean="0"/>
              <a:t>7</a:t>
            </a:fld>
            <a:endParaRPr lang="en-US" dirty="0"/>
          </a:p>
        </p:txBody>
      </p:sp>
    </p:spTree>
    <p:extLst>
      <p:ext uri="{BB962C8B-B14F-4D97-AF65-F5344CB8AC3E}">
        <p14:creationId xmlns:p14="http://schemas.microsoft.com/office/powerpoint/2010/main" val="3294589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30 seconds</a:t>
            </a:r>
          </a:p>
          <a:p>
            <a:r>
              <a:rPr lang="en-US" b="1" dirty="0"/>
              <a:t>Elapsed time: 10.5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Vice President Membership role is fundamental to the success of every Toastmasters club. </a:t>
            </a:r>
          </a:p>
          <a:p>
            <a:endParaRPr lang="it-IT" dirty="0"/>
          </a:p>
          <a:p>
            <a:r>
              <a:rPr lang="it-IT" dirty="0"/>
              <a:t>Membership Retention</a:t>
            </a: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Membership Building</a:t>
            </a: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New Member Orientation</a:t>
            </a:r>
          </a:p>
          <a:p>
            <a:r>
              <a:rPr lang="it-IT" dirty="0"/>
              <a:t>Open House Organization</a:t>
            </a:r>
          </a:p>
          <a:p>
            <a:r>
              <a:rPr lang="it-IT" dirty="0"/>
              <a:t>Speechcraft</a:t>
            </a:r>
          </a:p>
        </p:txBody>
      </p:sp>
      <p:sp>
        <p:nvSpPr>
          <p:cNvPr id="4" name="Segnaposto numero diapositiva 3"/>
          <p:cNvSpPr>
            <a:spLocks noGrp="1"/>
          </p:cNvSpPr>
          <p:nvPr>
            <p:ph type="sldNum" sz="quarter" idx="5"/>
          </p:nvPr>
        </p:nvSpPr>
        <p:spPr/>
        <p:txBody>
          <a:bodyPr/>
          <a:lstStyle/>
          <a:p>
            <a:fld id="{B6847FC4-CAF1-6741-875A-C83F3721E6B6}" type="slidenum">
              <a:rPr lang="en-US" smtClean="0"/>
              <a:t>8</a:t>
            </a:fld>
            <a:endParaRPr lang="en-US" dirty="0"/>
          </a:p>
        </p:txBody>
      </p:sp>
    </p:spTree>
    <p:extLst>
      <p:ext uri="{BB962C8B-B14F-4D97-AF65-F5344CB8AC3E}">
        <p14:creationId xmlns:p14="http://schemas.microsoft.com/office/powerpoint/2010/main" val="1453732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a:p>
        </p:txBody>
      </p:sp>
      <p:sp>
        <p:nvSpPr>
          <p:cNvPr id="3" name="Segnaposto note 2"/>
          <p:cNvSpPr>
            <a:spLocks noGrp="1"/>
          </p:cNvSpPr>
          <p:nvPr>
            <p:ph type="body" idx="1"/>
          </p:nvPr>
        </p:nvSpPr>
        <p:spPr/>
        <p:txBody>
          <a:bodyPr/>
          <a:lstStyle/>
          <a:p>
            <a:r>
              <a:rPr lang="en-US" b="1" dirty="0"/>
              <a:t>Time on slide: </a:t>
            </a:r>
            <a:r>
              <a:rPr lang="en-US" b="1" i="0" dirty="0"/>
              <a:t>2.5</a:t>
            </a:r>
            <a:r>
              <a:rPr lang="en-US" b="1" dirty="0"/>
              <a:t> minutes</a:t>
            </a:r>
          </a:p>
          <a:p>
            <a:r>
              <a:rPr lang="en-US" b="1" dirty="0"/>
              <a:t>Elapsed time: 13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 (30 seconds):</a:t>
            </a:r>
            <a:endParaRPr lang="en-US" dirty="0"/>
          </a:p>
          <a:p>
            <a:pPr>
              <a:buNone/>
            </a:pPr>
            <a:r>
              <a:rPr lang="en-US" dirty="0"/>
              <a:t>As VPM, your mission is to partner with the Sergeant-at-Arms to make guests feel instantly welcome. A genuine greeting sets the tone for their entire experience. Quickly orient them to our meeting format and highlight Toastmasters core benefits: leadership skills, public speaking practice, and supportive environment. Whenever possible, ensure guests are </a:t>
            </a:r>
            <a:r>
              <a:rPr lang="en-US" b="1" dirty="0"/>
              <a:t>seated next to an experienced member</a:t>
            </a:r>
            <a:r>
              <a:rPr lang="en-US" dirty="0"/>
              <a:t> who can quietly explain the meeting structure and answer questions during transitions. Consider their demographics and introduce them to members with similar demographics when possible. This personal touch makes a huge difference.</a:t>
            </a:r>
          </a:p>
          <a:p>
            <a:pPr>
              <a:buNone/>
            </a:pPr>
            <a:endParaRPr lang="en-US" b="1" dirty="0"/>
          </a:p>
          <a:p>
            <a:pPr>
              <a:buNone/>
            </a:pPr>
            <a:r>
              <a:rPr lang="en-US" b="1" dirty="0"/>
              <a:t>Quick Engagement Questions (2 minutes total):</a:t>
            </a:r>
            <a:endParaRPr lang="en-US" dirty="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dirty="0"/>
              <a:t>(Pick one or two of the questions below to ask the vice presidents. Keep a brisk pace. Aim for 30-45 seconds per question, including the responses. Acknowledge each speaker with a nod or brief "thank you" to maintain momentum.)</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dirty="0"/>
              <a:t>Please keep your responses concise, from 15 to 20 seconds, so that more people can participate. </a:t>
            </a:r>
          </a:p>
          <a:p>
            <a:pPr marL="171450" indent="-171450">
              <a:buFont typeface="Wingdings" panose="05000000000000000000" pitchFamily="2" charset="2"/>
              <a:buChar char="§"/>
            </a:pPr>
            <a:r>
              <a:rPr lang="en-US" dirty="0"/>
              <a:t>What is one thing that made you feel welcome at your first meeting? </a:t>
            </a:r>
            <a:r>
              <a:rPr lang="en-US" i="0" dirty="0"/>
              <a:t>(Take 2-3 brief responses.)</a:t>
            </a:r>
          </a:p>
          <a:p>
            <a:pPr marL="171450" indent="-171450">
              <a:buFont typeface="Wingdings" panose="05000000000000000000" pitchFamily="2" charset="2"/>
              <a:buChar char="§"/>
            </a:pPr>
            <a:r>
              <a:rPr lang="en-US" dirty="0"/>
              <a:t>How would you describe Toastmasters in one sentence to a potential guest? </a:t>
            </a:r>
            <a:r>
              <a:rPr lang="en-US" i="0" dirty="0"/>
              <a:t>(Take 2-3 quick answers.)</a:t>
            </a:r>
          </a:p>
          <a:p>
            <a:pPr marL="171450" indent="-171450">
              <a:buFont typeface="Wingdings" panose="05000000000000000000" pitchFamily="2" charset="2"/>
              <a:buChar char="§"/>
            </a:pPr>
            <a:r>
              <a:rPr lang="en-US" dirty="0"/>
              <a:t>What is the most valuable skill you have gained through Toastmasters? </a:t>
            </a:r>
            <a:r>
              <a:rPr lang="en-US" i="0" dirty="0"/>
              <a:t>(Take 2-3 short responses.)</a:t>
            </a:r>
          </a:p>
        </p:txBody>
      </p:sp>
      <p:sp>
        <p:nvSpPr>
          <p:cNvPr id="4" name="Segnaposto numero diapositiva 3"/>
          <p:cNvSpPr>
            <a:spLocks noGrp="1"/>
          </p:cNvSpPr>
          <p:nvPr>
            <p:ph type="sldNum" sz="quarter" idx="5"/>
          </p:nvPr>
        </p:nvSpPr>
        <p:spPr/>
        <p:txBody>
          <a:bodyPr/>
          <a:lstStyle/>
          <a:p>
            <a:fld id="{B6847FC4-CAF1-6741-875A-C83F3721E6B6}" type="slidenum">
              <a:rPr lang="en-US" smtClean="0"/>
              <a:t>9</a:t>
            </a:fld>
            <a:endParaRPr lang="en-US" dirty="0"/>
          </a:p>
        </p:txBody>
      </p:sp>
    </p:spTree>
    <p:extLst>
      <p:ext uri="{BB962C8B-B14F-4D97-AF65-F5344CB8AC3E}">
        <p14:creationId xmlns:p14="http://schemas.microsoft.com/office/powerpoint/2010/main" val="11718958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it-IT"/>
              <a:t>Fare clic per modificare lo stile del titolo dello schema</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28703808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49420687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25890287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35904219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6342628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58202628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87136516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33084901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1302331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29470853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66564387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3031446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17578366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49635898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0366823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59631642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414687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84051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3183611205"/>
      </p:ext>
    </p:extLst>
  </p:cSld>
  <p:clrMapOvr>
    <a:overrideClrMapping bg1="lt1" tx1="dk1" bg2="lt2" tx2="dk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706767282"/>
      </p:ext>
    </p:extLst>
  </p:cSld>
  <p:clrMapOvr>
    <a:overrideClrMapping bg1="lt1" tx1="dk1" bg2="lt2" tx2="dk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42668246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11122429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118397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Tree>
    <p:extLst>
      <p:ext uri="{BB962C8B-B14F-4D97-AF65-F5344CB8AC3E}">
        <p14:creationId xmlns:p14="http://schemas.microsoft.com/office/powerpoint/2010/main" val="7164213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5909545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69962772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0908882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033871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45412672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06991899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1337676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61773757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17539581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41992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5501251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642387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03839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54367187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30369679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3626486462"/>
      </p:ext>
    </p:extLst>
  </p:cSld>
  <p:clrMapOvr>
    <a:overrideClrMapping bg1="lt1" tx1="dk1" bg2="lt2" tx2="dk2" accent1="accent1" accent2="accent2" accent3="accent3" accent4="accent4" accent5="accent5" accent6="accent6" hlink="hlink" folHlink="folHlink"/>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589569433"/>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09291006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9973841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8208665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592921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54609287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112607184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07084736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8737468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39902658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15165924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3951469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34907406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19335974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10059188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4985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6880162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843445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65024130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23492292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19242698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89617853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0139992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7291012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7322942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398104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40165274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53022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7093966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4549190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321656209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162508046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178729717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2_Spac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1ADC7-FBEB-72EA-26E2-525C9B2DF134}"/>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760968207"/>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56182354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73714199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78867827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8445572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1405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44471081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E8038-F810-8B14-8D13-40B849D86BB7}"/>
              </a:ext>
            </a:extLst>
          </p:cNvPr>
          <p:cNvSpPr/>
          <p:nvPr userDrawn="1"/>
        </p:nvSpPr>
        <p:spPr>
          <a:xfrm rot="10800000">
            <a:off x="0" y="-1"/>
            <a:ext cx="12192000" cy="6216556"/>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85925063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46981417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82981796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11651547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38516364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45074373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1_Image and Text">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21966879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72751966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868454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2906399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4060831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4721864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13991875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15920791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204297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3129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it-IT"/>
              <a:t>Fare clic per modificare lo stile del titolo dello schema</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77233095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4261111344"/>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2607036450"/>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7703890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176208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4842402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985154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42832278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it-IT"/>
              <a:t>Fare clic sull'icona per inserire un'immagine</a:t>
            </a:r>
            <a:endParaRPr lang="en-US" dirty="0"/>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4743366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0397041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2642166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dirty="0"/>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725518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it-IT" dirty="0"/>
              <a:t>Fare clic per modificare lo stile del titolo dello schema</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96300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Tree>
    <p:extLst>
      <p:ext uri="{BB962C8B-B14F-4D97-AF65-F5344CB8AC3E}">
        <p14:creationId xmlns:p14="http://schemas.microsoft.com/office/powerpoint/2010/main" val="23624096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607631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3435159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748097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spTree>
    <p:extLst>
      <p:ext uri="{BB962C8B-B14F-4D97-AF65-F5344CB8AC3E}">
        <p14:creationId xmlns:p14="http://schemas.microsoft.com/office/powerpoint/2010/main" val="24138645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spTree>
    <p:extLst>
      <p:ext uri="{BB962C8B-B14F-4D97-AF65-F5344CB8AC3E}">
        <p14:creationId xmlns:p14="http://schemas.microsoft.com/office/powerpoint/2010/main" val="933864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4248532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it-IT"/>
              <a:t>Fare clic per modificare lo stile del titolo dello schema</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2943246969"/>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B54995C-5499-2371-34BF-6732DAFBE44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78906293"/>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17124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397437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0717485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7364174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887076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34596958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it-IT"/>
              <a:t>Fare clic sull'icona per inserire un'immagine</a:t>
            </a:r>
            <a:endParaRPr lang="en-US" dirty="0"/>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7677154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2945700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6237075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dirty="0"/>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3300189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Tree>
    <p:extLst>
      <p:ext uri="{BB962C8B-B14F-4D97-AF65-F5344CB8AC3E}">
        <p14:creationId xmlns:p14="http://schemas.microsoft.com/office/powerpoint/2010/main" val="229762216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735315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603653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5860397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4793388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spTree>
    <p:extLst>
      <p:ext uri="{BB962C8B-B14F-4D97-AF65-F5344CB8AC3E}">
        <p14:creationId xmlns:p14="http://schemas.microsoft.com/office/powerpoint/2010/main" val="225872790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spTree>
    <p:extLst>
      <p:ext uri="{BB962C8B-B14F-4D97-AF65-F5344CB8AC3E}">
        <p14:creationId xmlns:p14="http://schemas.microsoft.com/office/powerpoint/2010/main" val="3707435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396518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5154420"/>
            <a:ext cx="9144000" cy="914400"/>
          </a:xfrm>
          <a:prstGeom prst="rect">
            <a:avLst/>
          </a:prstGeom>
        </p:spPr>
        <p:txBody>
          <a:bodyPr wrap="none">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Developed by: Florian Bay, Paola </a:t>
            </a:r>
            <a:r>
              <a:rPr lang="en-US"/>
              <a:t>Perina &amp; </a:t>
            </a:r>
            <a:r>
              <a:rPr lang="en-US" dirty="0"/>
              <a:t>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964514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55532502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25560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990088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231670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9383615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730819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85676254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175419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147649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11282373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9362277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014949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894314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3023754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144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9339434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45256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3727394640"/>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180367842"/>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04456763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41799304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3313253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828018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316085053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774694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681184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it-IT"/>
              <a:t>Fare clic sull'icona per inserire un'immagine</a:t>
            </a:r>
            <a:endParaRPr lang="en-US" dirty="0"/>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7294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46868361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46027115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1629063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9761788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9050298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9970248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128312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387420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75104506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8804639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44420573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
        <p:nvSpPr>
          <p:cNvPr id="3" name="Subtitle 2">
            <a:extLst>
              <a:ext uri="{FF2B5EF4-FFF2-40B4-BE49-F238E27FC236}">
                <a16:creationId xmlns:a16="http://schemas.microsoft.com/office/drawing/2014/main" id="{EEB1D7F4-D511-8694-689C-55432BD9D0BC}"/>
              </a:ext>
            </a:extLst>
          </p:cNvPr>
          <p:cNvSpPr txBox="1">
            <a:spLocks/>
          </p:cNvSpPr>
          <p:nvPr userDrawn="1"/>
        </p:nvSpPr>
        <p:spPr>
          <a:xfrm>
            <a:off x="1524000" y="5154420"/>
            <a:ext cx="9144000" cy="914400"/>
          </a:xfrm>
          <a:prstGeom prst="rect">
            <a:avLst/>
          </a:prstGeom>
        </p:spPr>
        <p:txBody>
          <a:bodyPr vert="horz" wrap="none"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Florian Bay, Paola Perina and Diane Richardson</a:t>
            </a:r>
          </a:p>
        </p:txBody>
      </p:sp>
    </p:spTree>
    <p:extLst>
      <p:ext uri="{BB962C8B-B14F-4D97-AF65-F5344CB8AC3E}">
        <p14:creationId xmlns:p14="http://schemas.microsoft.com/office/powerpoint/2010/main" val="42562870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28716763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1219060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8414899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41785009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9995043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22885361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7181475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9609762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wrap="none">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and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1933714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0.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2" Type="http://schemas.openxmlformats.org/officeDocument/2006/relationships/slideLayout" Target="../slideLayouts/slideLayout154.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image" Target="../media/image1.png"/><Relationship Id="rId5" Type="http://schemas.openxmlformats.org/officeDocument/2006/relationships/slideLayout" Target="../slideLayouts/slideLayout157.xml"/><Relationship Id="rId10" Type="http://schemas.openxmlformats.org/officeDocument/2006/relationships/theme" Target="../theme/theme10.xml"/><Relationship Id="rId4" Type="http://schemas.openxmlformats.org/officeDocument/2006/relationships/slideLayout" Target="../slideLayouts/slideLayout156.xml"/><Relationship Id="rId9" Type="http://schemas.openxmlformats.org/officeDocument/2006/relationships/slideLayout" Target="../slideLayouts/slideLayout16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9.xml"/><Relationship Id="rId13" Type="http://schemas.openxmlformats.org/officeDocument/2006/relationships/slideLayout" Target="../slideLayouts/slideLayout174.xml"/><Relationship Id="rId18" Type="http://schemas.openxmlformats.org/officeDocument/2006/relationships/slideLayout" Target="../slideLayouts/slideLayout179.xml"/><Relationship Id="rId26" Type="http://schemas.openxmlformats.org/officeDocument/2006/relationships/image" Target="../media/image6.jpeg"/><Relationship Id="rId3" Type="http://schemas.openxmlformats.org/officeDocument/2006/relationships/slideLayout" Target="../slideLayouts/slideLayout164.xml"/><Relationship Id="rId21" Type="http://schemas.openxmlformats.org/officeDocument/2006/relationships/slideLayout" Target="../slideLayouts/slideLayout182.xml"/><Relationship Id="rId7" Type="http://schemas.openxmlformats.org/officeDocument/2006/relationships/slideLayout" Target="../slideLayouts/slideLayout168.xml"/><Relationship Id="rId12" Type="http://schemas.openxmlformats.org/officeDocument/2006/relationships/slideLayout" Target="../slideLayouts/slideLayout173.xml"/><Relationship Id="rId17" Type="http://schemas.openxmlformats.org/officeDocument/2006/relationships/slideLayout" Target="../slideLayouts/slideLayout178.xml"/><Relationship Id="rId25" Type="http://schemas.openxmlformats.org/officeDocument/2006/relationships/theme" Target="../theme/theme11.xml"/><Relationship Id="rId2" Type="http://schemas.openxmlformats.org/officeDocument/2006/relationships/slideLayout" Target="../slideLayouts/slideLayout163.xml"/><Relationship Id="rId16" Type="http://schemas.openxmlformats.org/officeDocument/2006/relationships/slideLayout" Target="../slideLayouts/slideLayout177.xml"/><Relationship Id="rId20" Type="http://schemas.openxmlformats.org/officeDocument/2006/relationships/slideLayout" Target="../slideLayouts/slideLayout181.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24" Type="http://schemas.openxmlformats.org/officeDocument/2006/relationships/slideLayout" Target="../slideLayouts/slideLayout185.xml"/><Relationship Id="rId5" Type="http://schemas.openxmlformats.org/officeDocument/2006/relationships/slideLayout" Target="../slideLayouts/slideLayout166.xml"/><Relationship Id="rId15" Type="http://schemas.openxmlformats.org/officeDocument/2006/relationships/slideLayout" Target="../slideLayouts/slideLayout176.xml"/><Relationship Id="rId23" Type="http://schemas.openxmlformats.org/officeDocument/2006/relationships/slideLayout" Target="../slideLayouts/slideLayout184.xml"/><Relationship Id="rId10" Type="http://schemas.openxmlformats.org/officeDocument/2006/relationships/slideLayout" Target="../slideLayouts/slideLayout171.xml"/><Relationship Id="rId19" Type="http://schemas.openxmlformats.org/officeDocument/2006/relationships/slideLayout" Target="../slideLayouts/slideLayout180.xml"/><Relationship Id="rId4" Type="http://schemas.openxmlformats.org/officeDocument/2006/relationships/slideLayout" Target="../slideLayouts/slideLayout165.xml"/><Relationship Id="rId9" Type="http://schemas.openxmlformats.org/officeDocument/2006/relationships/slideLayout" Target="../slideLayouts/slideLayout170.xml"/><Relationship Id="rId14" Type="http://schemas.openxmlformats.org/officeDocument/2006/relationships/slideLayout" Target="../slideLayouts/slideLayout175.xml"/><Relationship Id="rId22" Type="http://schemas.openxmlformats.org/officeDocument/2006/relationships/slideLayout" Target="../slideLayouts/slideLayout183.xml"/><Relationship Id="rId27"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image" Target="../media/image1.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image" Target="../media/image2.emf"/><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image" Target="../media/image2.emf"/><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theme" Target="../theme/theme4.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3" Type="http://schemas.openxmlformats.org/officeDocument/2006/relationships/slideLayout" Target="../slideLayouts/slideLayout73.xml"/><Relationship Id="rId21" Type="http://schemas.openxmlformats.org/officeDocument/2006/relationships/image" Target="../media/image1.png"/><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theme" Target="../theme/theme5.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image" Target="../media/image1.png"/><Relationship Id="rId5" Type="http://schemas.openxmlformats.org/officeDocument/2006/relationships/slideLayout" Target="../slideLayouts/slideLayout94.xml"/><Relationship Id="rId10" Type="http://schemas.openxmlformats.org/officeDocument/2006/relationships/theme" Target="../theme/theme6.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18" Type="http://schemas.openxmlformats.org/officeDocument/2006/relationships/image" Target="../media/image2.emf"/><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17" Type="http://schemas.openxmlformats.org/officeDocument/2006/relationships/theme" Target="../theme/theme7.xml"/><Relationship Id="rId2" Type="http://schemas.openxmlformats.org/officeDocument/2006/relationships/slideLayout" Target="../slideLayouts/slideLayout100.xml"/><Relationship Id="rId16" Type="http://schemas.openxmlformats.org/officeDocument/2006/relationships/slideLayout" Target="../slideLayouts/slideLayout114.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5" Type="http://schemas.openxmlformats.org/officeDocument/2006/relationships/slideLayout" Target="../slideLayouts/slideLayout11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slideLayout" Target="../slideLayouts/slideLayout127.xml"/><Relationship Id="rId18" Type="http://schemas.openxmlformats.org/officeDocument/2006/relationships/slideLayout" Target="../slideLayouts/slideLayout132.xml"/><Relationship Id="rId3" Type="http://schemas.openxmlformats.org/officeDocument/2006/relationships/slideLayout" Target="../slideLayouts/slideLayout117.xml"/><Relationship Id="rId21" Type="http://schemas.openxmlformats.org/officeDocument/2006/relationships/image" Target="../media/image1.png"/><Relationship Id="rId7" Type="http://schemas.openxmlformats.org/officeDocument/2006/relationships/slideLayout" Target="../slideLayouts/slideLayout121.xml"/><Relationship Id="rId12" Type="http://schemas.openxmlformats.org/officeDocument/2006/relationships/slideLayout" Target="../slideLayouts/slideLayout126.xml"/><Relationship Id="rId17" Type="http://schemas.openxmlformats.org/officeDocument/2006/relationships/slideLayout" Target="../slideLayouts/slideLayout131.xml"/><Relationship Id="rId2" Type="http://schemas.openxmlformats.org/officeDocument/2006/relationships/slideLayout" Target="../slideLayouts/slideLayout116.xml"/><Relationship Id="rId16" Type="http://schemas.openxmlformats.org/officeDocument/2006/relationships/slideLayout" Target="../slideLayouts/slideLayout130.xml"/><Relationship Id="rId20" Type="http://schemas.openxmlformats.org/officeDocument/2006/relationships/theme" Target="../theme/theme8.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5" Type="http://schemas.openxmlformats.org/officeDocument/2006/relationships/slideLayout" Target="../slideLayouts/slideLayout129.xml"/><Relationship Id="rId10" Type="http://schemas.openxmlformats.org/officeDocument/2006/relationships/slideLayout" Target="../slideLayouts/slideLayout124.xml"/><Relationship Id="rId19" Type="http://schemas.openxmlformats.org/officeDocument/2006/relationships/slideLayout" Target="../slideLayouts/slideLayout133.xml"/><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slideLayout" Target="../slideLayouts/slideLayout12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slideLayout" Target="../slideLayouts/slideLayout146.xml"/><Relationship Id="rId18" Type="http://schemas.openxmlformats.org/officeDocument/2006/relationships/slideLayout" Target="../slideLayouts/slideLayout151.xml"/><Relationship Id="rId3" Type="http://schemas.openxmlformats.org/officeDocument/2006/relationships/slideLayout" Target="../slideLayouts/slideLayout136.xml"/><Relationship Id="rId21" Type="http://schemas.openxmlformats.org/officeDocument/2006/relationships/image" Target="../media/image1.png"/><Relationship Id="rId7" Type="http://schemas.openxmlformats.org/officeDocument/2006/relationships/slideLayout" Target="../slideLayouts/slideLayout140.xml"/><Relationship Id="rId12" Type="http://schemas.openxmlformats.org/officeDocument/2006/relationships/slideLayout" Target="../slideLayouts/slideLayout145.xml"/><Relationship Id="rId17" Type="http://schemas.openxmlformats.org/officeDocument/2006/relationships/slideLayout" Target="../slideLayouts/slideLayout150.xml"/><Relationship Id="rId2" Type="http://schemas.openxmlformats.org/officeDocument/2006/relationships/slideLayout" Target="../slideLayouts/slideLayout135.xml"/><Relationship Id="rId16" Type="http://schemas.openxmlformats.org/officeDocument/2006/relationships/slideLayout" Target="../slideLayouts/slideLayout149.xml"/><Relationship Id="rId20" Type="http://schemas.openxmlformats.org/officeDocument/2006/relationships/theme" Target="../theme/theme9.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5" Type="http://schemas.openxmlformats.org/officeDocument/2006/relationships/slideLayout" Target="../slideLayouts/slideLayout148.xml"/><Relationship Id="rId10" Type="http://schemas.openxmlformats.org/officeDocument/2006/relationships/slideLayout" Target="../slideLayouts/slideLayout143.xml"/><Relationship Id="rId19" Type="http://schemas.openxmlformats.org/officeDocument/2006/relationships/slideLayout" Target="../slideLayouts/slideLayout152.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 Id="rId22"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89426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2" r:id="rId4"/>
    <p:sldLayoutId id="2147483653" r:id="rId5"/>
    <p:sldLayoutId id="2147483654" r:id="rId6"/>
    <p:sldLayoutId id="2147483687" r:id="rId7"/>
    <p:sldLayoutId id="2147483689" r:id="rId8"/>
    <p:sldLayoutId id="2147483690" r:id="rId9"/>
    <p:sldLayoutId id="2147483661" r:id="rId10"/>
    <p:sldLayoutId id="2147483663" r:id="rId11"/>
    <p:sldLayoutId id="2147483666" r:id="rId12"/>
    <p:sldLayoutId id="2147483660" r:id="rId13"/>
    <p:sldLayoutId id="2147483664" r:id="rId14"/>
    <p:sldLayoutId id="2147483667" r:id="rId15"/>
    <p:sldLayoutId id="2147483658" r:id="rId16"/>
    <p:sldLayoutId id="2147483659" r:id="rId17"/>
    <p:sldLayoutId id="2147483670"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251079889"/>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a:blip r:embed="rId26"/>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909497933"/>
      </p:ext>
    </p:extLst>
  </p:cSld>
  <p:clrMap bg1="dk1" tx1="lt1" bg2="dk2" tx2="lt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 id="2147483843" r:id="rId14"/>
    <p:sldLayoutId id="2147483844" r:id="rId15"/>
    <p:sldLayoutId id="2147483845" r:id="rId16"/>
    <p:sldLayoutId id="2147483846" r:id="rId17"/>
    <p:sldLayoutId id="2147483847" r:id="rId18"/>
    <p:sldLayoutId id="2147483848" r:id="rId19"/>
    <p:sldLayoutId id="2147483849" r:id="rId20"/>
    <p:sldLayoutId id="2147483850" r:id="rId21"/>
    <p:sldLayoutId id="2147483851" r:id="rId22"/>
    <p:sldLayoutId id="2147483852" r:id="rId23"/>
    <p:sldLayoutId id="2147483853" r:id="rId24"/>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050514387"/>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 name="Picture 1">
            <a:extLst>
              <a:ext uri="{FF2B5EF4-FFF2-40B4-BE49-F238E27FC236}">
                <a16:creationId xmlns:a16="http://schemas.microsoft.com/office/drawing/2014/main" id="{83EA56C3-B091-F7C5-7A0A-7C47D013E050}"/>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809965737"/>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40796175"/>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88" r:id="rId7"/>
    <p:sldLayoutId id="2147483692" r:id="rId8"/>
    <p:sldLayoutId id="2147483691" r:id="rId9"/>
    <p:sldLayoutId id="2147483678" r:id="rId10"/>
    <p:sldLayoutId id="2147483679" r:id="rId11"/>
    <p:sldLayoutId id="2147483681" r:id="rId12"/>
    <p:sldLayoutId id="2147483682" r:id="rId13"/>
    <p:sldLayoutId id="2147483684" r:id="rId14"/>
    <p:sldLayoutId id="2147483685" r:id="rId15"/>
    <p:sldLayoutId id="2147483686"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979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269459620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382306158"/>
      </p:ext>
    </p:extLst>
  </p:cSld>
  <p:clrMap bg1="dk1" tx1="lt1" bg2="dk2"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5569543"/>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2" r:id="rId13"/>
    <p:sldLayoutId id="2147483793" r:id="rId14"/>
    <p:sldLayoutId id="2147483794" r:id="rId15"/>
    <p:sldLayoutId id="2147483795" r:id="rId16"/>
    <p:sldLayoutId id="2147483796" r:id="rId17"/>
    <p:sldLayoutId id="2147483797" r:id="rId18"/>
    <p:sldLayoutId id="2147483798"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2540B368-B97C-56A3-2B74-7BD36E1F2983}"/>
              </a:ext>
            </a:extLst>
          </p:cNvPr>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349074523"/>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3821" r:id="rId12"/>
    <p:sldLayoutId id="2147483822" r:id="rId13"/>
    <p:sldLayoutId id="2147483823" r:id="rId14"/>
    <p:sldLayoutId id="2147483824" r:id="rId15"/>
    <p:sldLayoutId id="2147483825" r:id="rId16"/>
    <p:sldLayoutId id="2147483826" r:id="rId17"/>
    <p:sldLayoutId id="2147483827" r:id="rId18"/>
    <p:sldLayoutId id="2147483828"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5.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49.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66.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39.xml"/><Relationship Id="rId5" Type="http://schemas.openxmlformats.org/officeDocument/2006/relationships/image" Target="../media/image37.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57.xml"/><Relationship Id="rId6" Type="http://schemas.openxmlformats.org/officeDocument/2006/relationships/image" Target="../media/image43.png"/><Relationship Id="rId5" Type="http://schemas.openxmlformats.org/officeDocument/2006/relationships/image" Target="../media/image45.png"/><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5.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5.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3A6B-73B4-F1B1-B12A-84C8D4DCEC47}"/>
              </a:ext>
            </a:extLst>
          </p:cNvPr>
          <p:cNvSpPr>
            <a:spLocks noGrp="1"/>
          </p:cNvSpPr>
          <p:nvPr>
            <p:ph type="title"/>
          </p:nvPr>
        </p:nvSpPr>
        <p:spPr/>
        <p:txBody>
          <a:bodyPr/>
          <a:lstStyle/>
          <a:p>
            <a:r>
              <a:rPr lang="en-GB" dirty="0"/>
              <a:t>Facilitator Instructions </a:t>
            </a:r>
            <a:r>
              <a:rPr lang="en-US" noProof="0" dirty="0">
                <a:solidFill>
                  <a:srgbClr val="C00000"/>
                </a:solidFill>
              </a:rPr>
              <a:t>(not for presentation)</a:t>
            </a:r>
            <a:endParaRPr lang="en-GB" dirty="0">
              <a:solidFill>
                <a:srgbClr val="C00000"/>
              </a:solidFill>
            </a:endParaRPr>
          </a:p>
        </p:txBody>
      </p:sp>
      <p:sp>
        <p:nvSpPr>
          <p:cNvPr id="3" name="Content Placeholder 2">
            <a:extLst>
              <a:ext uri="{FF2B5EF4-FFF2-40B4-BE49-F238E27FC236}">
                <a16:creationId xmlns:a16="http://schemas.microsoft.com/office/drawing/2014/main" id="{8EED6FCF-B681-3A7F-9843-8B2BFF3934FD}"/>
              </a:ext>
            </a:extLst>
          </p:cNvPr>
          <p:cNvSpPr>
            <a:spLocks noGrp="1"/>
          </p:cNvSpPr>
          <p:nvPr>
            <p:ph idx="1"/>
          </p:nvPr>
        </p:nvSpPr>
        <p:spPr>
          <a:xfrm>
            <a:off x="277934" y="1143605"/>
            <a:ext cx="11766922" cy="5081348"/>
          </a:xfrm>
        </p:spPr>
        <p:txBody>
          <a:bodyPr>
            <a:noAutofit/>
          </a:bodyPr>
          <a:lstStyle/>
          <a:p>
            <a:pPr>
              <a:lnSpc>
                <a:spcPct val="100000"/>
              </a:lnSpc>
              <a:spcBef>
                <a:spcPts val="0"/>
              </a:spcBef>
              <a:spcAft>
                <a:spcPts val="600"/>
              </a:spcAft>
            </a:pPr>
            <a:r>
              <a:rPr lang="en-GB" sz="1800" b="1" dirty="0"/>
              <a:t>Session</a:t>
            </a:r>
            <a:r>
              <a:rPr lang="en-GB" sz="1800" dirty="0"/>
              <a:t>: This presentation is the one-hour Club Vice President Membership breakout session for Round 1: New Year Club Officer Training. The order of presentations for this Club Officer Training: Hall of Fame slides shown before the training, Round 1: New Year General Session Part 1 followed by the individual club officer breakout sessions, ending with Round 1: New Year General Session Part 2 . Round 1: New Year General Session Parts 1 and 2 are presented to all club officers in attendance. </a:t>
            </a:r>
          </a:p>
          <a:p>
            <a:pPr>
              <a:lnSpc>
                <a:spcPct val="100000"/>
              </a:lnSpc>
              <a:spcBef>
                <a:spcPts val="0"/>
              </a:spcBef>
              <a:spcAft>
                <a:spcPts val="600"/>
              </a:spcAft>
            </a:pPr>
            <a:r>
              <a:rPr lang="en-GB" sz="1800" b="1" dirty="0"/>
              <a:t>Facilitator notes on each slide</a:t>
            </a:r>
            <a:r>
              <a:rPr lang="en-GB" sz="1800" dirty="0"/>
              <a:t>: These notes begin with the estimated time to present the individual slide and then the overall elapsed session time. It is essential that you review the facilitator notes on each slide and practice delivering the presentation to familiarize yourself with the material and stay on time. Facilitator notes should be used as a guide rather than a script that must be stated “word-for-word”. Parentheses denote instructions for facilitators – what facilitators should “do” (not say). </a:t>
            </a:r>
          </a:p>
          <a:p>
            <a:pPr>
              <a:lnSpc>
                <a:spcPct val="100000"/>
              </a:lnSpc>
              <a:spcBef>
                <a:spcPts val="0"/>
              </a:spcBef>
              <a:spcAft>
                <a:spcPts val="600"/>
              </a:spcAft>
            </a:pPr>
            <a:r>
              <a:rPr lang="en-GB" sz="1800" b="1" dirty="0"/>
              <a:t>Engagement Questions: </a:t>
            </a:r>
            <a:r>
              <a:rPr lang="en-GB" sz="1800" dirty="0"/>
              <a:t>Some slides include “engagement questions”. For online training, you can ask all attendees to answer the questions in the chat and then your Chat Master can read aloud a few of the responses. For physically in-person training, you must manage the timing for these questions. For in-person training, emphasize that club officers need to give concise verbal answers,15 to 20 seconds in length AND ask different club officers to answer these questions each time to involve more club officers. </a:t>
            </a:r>
          </a:p>
          <a:p>
            <a:pPr>
              <a:lnSpc>
                <a:spcPct val="100000"/>
              </a:lnSpc>
              <a:spcBef>
                <a:spcPts val="0"/>
              </a:spcBef>
              <a:spcAft>
                <a:spcPts val="600"/>
              </a:spcAft>
            </a:pPr>
            <a:r>
              <a:rPr lang="en-US" sz="1800" b="1" dirty="0"/>
              <a:t>Zoom/Chat Masters</a:t>
            </a:r>
            <a:r>
              <a:rPr lang="en-US" sz="1800" dirty="0"/>
              <a:t>: For online training, it is critical to have sufficient District technical support to manage the training. To facilitate interaction, please assign a Zoom/Chat Master to each session. </a:t>
            </a:r>
            <a:endParaRPr lang="en-GB" sz="1800" dirty="0"/>
          </a:p>
          <a:p>
            <a:pPr>
              <a:lnSpc>
                <a:spcPct val="110000"/>
              </a:lnSpc>
              <a:spcBef>
                <a:spcPts val="0"/>
              </a:spcBef>
              <a:spcAft>
                <a:spcPts val="600"/>
              </a:spcAft>
            </a:pPr>
            <a:endParaRPr lang="en-GB" sz="1800" dirty="0"/>
          </a:p>
        </p:txBody>
      </p:sp>
    </p:spTree>
    <p:extLst>
      <p:ext uri="{BB962C8B-B14F-4D97-AF65-F5344CB8AC3E}">
        <p14:creationId xmlns:p14="http://schemas.microsoft.com/office/powerpoint/2010/main" val="4062896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A8715AA-D3A1-6CBF-E783-82E32D949E01}"/>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192A6267-1741-E8F2-7D56-DB26D79835B5}"/>
              </a:ext>
            </a:extLst>
          </p:cNvPr>
          <p:cNvSpPr txBox="1">
            <a:spLocks/>
          </p:cNvSpPr>
          <p:nvPr/>
        </p:nvSpPr>
        <p:spPr>
          <a:xfrm>
            <a:off x="507770" y="4629588"/>
            <a:ext cx="6152621" cy="1303447"/>
          </a:xfrm>
          <a:prstGeom prst="rect">
            <a:avLst/>
          </a:prstGeom>
          <a:solidFill>
            <a:srgbClr val="000000">
              <a:alpha val="69804"/>
            </a:srgbClr>
          </a:solidFill>
        </p:spPr>
        <p:txBody>
          <a:bodyPr vert="horz" lIns="91440" tIns="45720" rIns="91440" bIns="45720" rtlCol="0" anchor="ctr">
            <a:noAutofit/>
          </a:bodyPr>
          <a:lstStyle>
            <a:lvl1pPr marL="0" indent="0" algn="ctr" defTabSz="914400" rtl="0" eaLnBrk="1" latinLnBrk="0" hangingPunct="1">
              <a:lnSpc>
                <a:spcPct val="90000"/>
              </a:lnSpc>
              <a:spcBef>
                <a:spcPct val="0"/>
              </a:spcBef>
              <a:buFont typeface="Arial" panose="020B0604020202020204" pitchFamily="34" charset="0"/>
              <a:buNone/>
              <a:defRPr sz="5400" b="1" kern="1200">
                <a:solidFill>
                  <a:srgbClr val="333333"/>
                </a:solidFill>
                <a:latin typeface="+mj-lt"/>
                <a:ea typeface="+mj-ea"/>
                <a:cs typeface="+mj-cs"/>
              </a:defRPr>
            </a:lvl1pPr>
          </a:lstStyle>
          <a:p>
            <a:pPr algn="l">
              <a:lnSpc>
                <a:spcPct val="100000"/>
              </a:lnSpc>
              <a:spcBef>
                <a:spcPts val="600"/>
              </a:spcBef>
            </a:pPr>
            <a:r>
              <a:rPr lang="it-IT" sz="3600" dirty="0">
                <a:solidFill>
                  <a:schemeClr val="bg1"/>
                </a:solidFill>
              </a:rPr>
              <a:t>Collecting Guest Details</a:t>
            </a:r>
            <a:br>
              <a:rPr lang="it-IT" dirty="0">
                <a:solidFill>
                  <a:schemeClr val="bg1"/>
                </a:solidFill>
              </a:rPr>
            </a:br>
            <a:r>
              <a:rPr lang="en-US" sz="2400" b="0" i="1" dirty="0">
                <a:solidFill>
                  <a:schemeClr val="bg1"/>
                </a:solidFill>
              </a:rPr>
              <a:t>Guests who feel understood and valued are much more likely to join.</a:t>
            </a:r>
          </a:p>
        </p:txBody>
      </p:sp>
    </p:spTree>
    <p:extLst>
      <p:ext uri="{BB962C8B-B14F-4D97-AF65-F5344CB8AC3E}">
        <p14:creationId xmlns:p14="http://schemas.microsoft.com/office/powerpoint/2010/main" val="1699330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16D0405-4043-4323-470E-DA180C06C811}"/>
            </a:ext>
          </a:extLst>
        </p:cNvPr>
        <p:cNvGrpSpPr/>
        <p:nvPr/>
      </p:nvGrpSpPr>
      <p:grpSpPr>
        <a:xfrm>
          <a:off x="0" y="0"/>
          <a:ext cx="0" cy="0"/>
          <a:chOff x="0" y="0"/>
          <a:chExt cx="0" cy="0"/>
        </a:xfrm>
      </p:grpSpPr>
      <p:sp>
        <p:nvSpPr>
          <p:cNvPr id="22" name="Title 1">
            <a:extLst>
              <a:ext uri="{FF2B5EF4-FFF2-40B4-BE49-F238E27FC236}">
                <a16:creationId xmlns:a16="http://schemas.microsoft.com/office/drawing/2014/main" id="{B8E5CC64-E0F5-BCD4-6FA0-B6E60EC0C51B}"/>
              </a:ext>
            </a:extLst>
          </p:cNvPr>
          <p:cNvSpPr txBox="1">
            <a:spLocks/>
          </p:cNvSpPr>
          <p:nvPr/>
        </p:nvSpPr>
        <p:spPr>
          <a:xfrm>
            <a:off x="7209203" y="3429000"/>
            <a:ext cx="4701895" cy="1897445"/>
          </a:xfrm>
          <a:prstGeom prst="rect">
            <a:avLst/>
          </a:prstGeom>
          <a:solidFill>
            <a:srgbClr val="000000">
              <a:alpha val="50000"/>
            </a:srgbClr>
          </a:solidFill>
        </p:spPr>
        <p:txBody>
          <a:bodyPr vert="horz" lIns="91440" tIns="45720" rIns="91440" bIns="45720" rtlCol="0" anchor="ctr">
            <a:noAutofit/>
          </a:bodyPr>
          <a:lstStyle>
            <a:lvl1pPr marL="0" indent="0" algn="ctr" defTabSz="914400" rtl="0" eaLnBrk="1" latinLnBrk="0" hangingPunct="1">
              <a:lnSpc>
                <a:spcPct val="90000"/>
              </a:lnSpc>
              <a:spcBef>
                <a:spcPct val="0"/>
              </a:spcBef>
              <a:buFont typeface="Arial" panose="020B0604020202020204" pitchFamily="34" charset="0"/>
              <a:buNone/>
              <a:defRPr sz="5400" b="1" kern="1200">
                <a:solidFill>
                  <a:srgbClr val="333333"/>
                </a:solidFill>
                <a:latin typeface="+mj-lt"/>
                <a:ea typeface="+mj-ea"/>
                <a:cs typeface="+mj-cs"/>
              </a:defRPr>
            </a:lvl1pPr>
          </a:lstStyle>
          <a:p>
            <a:pPr algn="l"/>
            <a:r>
              <a:rPr lang="en-US" sz="3200" b="0" dirty="0">
                <a:solidFill>
                  <a:schemeClr val="bg1"/>
                </a:solidFill>
              </a:rPr>
              <a:t>After the meeting ends but before the guests leave, </a:t>
            </a:r>
            <a:r>
              <a:rPr lang="en-US" sz="3200" i="1" dirty="0">
                <a:solidFill>
                  <a:schemeClr val="bg1"/>
                </a:solidFill>
              </a:rPr>
              <a:t>personally invite each guest to join!</a:t>
            </a:r>
          </a:p>
        </p:txBody>
      </p:sp>
    </p:spTree>
    <p:extLst>
      <p:ext uri="{BB962C8B-B14F-4D97-AF65-F5344CB8AC3E}">
        <p14:creationId xmlns:p14="http://schemas.microsoft.com/office/powerpoint/2010/main" val="2638776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1CCCF-5DC3-176E-D41A-609955DED976}"/>
            </a:ext>
          </a:extLst>
        </p:cNvPr>
        <p:cNvGrpSpPr/>
        <p:nvPr/>
      </p:nvGrpSpPr>
      <p:grpSpPr>
        <a:xfrm>
          <a:off x="0" y="0"/>
          <a:ext cx="0" cy="0"/>
          <a:chOff x="0" y="0"/>
          <a:chExt cx="0" cy="0"/>
        </a:xfrm>
      </p:grpSpPr>
      <p:pic>
        <p:nvPicPr>
          <p:cNvPr id="5" name="Segnaposto contenuto 4" descr="Immagine che contiene schermata, Dispositivo elettronico, gadget, multimediale&#10;&#10;Il contenuto generato dall'IA potrebbe non essere corretto.">
            <a:extLst>
              <a:ext uri="{FF2B5EF4-FFF2-40B4-BE49-F238E27FC236}">
                <a16:creationId xmlns:a16="http://schemas.microsoft.com/office/drawing/2014/main" id="{C00B7B1E-A391-0D1B-2995-B78DC9FBD4D3}"/>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p:blipFill>
        <p:spPr>
          <a:xfrm>
            <a:off x="0" y="1"/>
            <a:ext cx="12192000" cy="6227064"/>
          </a:xfrm>
          <a:noFill/>
        </p:spPr>
      </p:pic>
      <p:sp>
        <p:nvSpPr>
          <p:cNvPr id="2" name="Title 1">
            <a:extLst>
              <a:ext uri="{FF2B5EF4-FFF2-40B4-BE49-F238E27FC236}">
                <a16:creationId xmlns:a16="http://schemas.microsoft.com/office/drawing/2014/main" id="{E3EC3603-9847-C169-3292-D6B98A4DE0F3}"/>
              </a:ext>
            </a:extLst>
          </p:cNvPr>
          <p:cNvSpPr>
            <a:spLocks noGrp="1"/>
          </p:cNvSpPr>
          <p:nvPr>
            <p:ph type="title"/>
          </p:nvPr>
        </p:nvSpPr>
        <p:spPr>
          <a:xfrm>
            <a:off x="3380325" y="4732971"/>
            <a:ext cx="8739946" cy="1107987"/>
          </a:xfrm>
        </p:spPr>
        <p:txBody>
          <a:bodyPr anchor="ctr">
            <a:normAutofit fontScale="90000"/>
          </a:bodyPr>
          <a:lstStyle/>
          <a:p>
            <a:r>
              <a:rPr lang="it-IT" sz="4000" dirty="0">
                <a:solidFill>
                  <a:schemeClr val="bg1"/>
                </a:solidFill>
              </a:rPr>
              <a:t>Guest Follow-Up Process</a:t>
            </a:r>
            <a:br>
              <a:rPr lang="it-IT" dirty="0">
                <a:solidFill>
                  <a:schemeClr val="bg1"/>
                </a:solidFill>
              </a:rPr>
            </a:br>
            <a:r>
              <a:rPr lang="it-IT" b="0" i="1" dirty="0">
                <a:solidFill>
                  <a:schemeClr val="bg1"/>
                </a:solidFill>
              </a:rPr>
              <a:t>Send a thank you email and ask for feedback.</a:t>
            </a:r>
            <a:endParaRPr lang="en-US" b="0" i="1" dirty="0">
              <a:solidFill>
                <a:schemeClr val="bg1"/>
              </a:solidFill>
            </a:endParaRPr>
          </a:p>
        </p:txBody>
      </p:sp>
    </p:spTree>
    <p:extLst>
      <p:ext uri="{BB962C8B-B14F-4D97-AF65-F5344CB8AC3E}">
        <p14:creationId xmlns:p14="http://schemas.microsoft.com/office/powerpoint/2010/main" val="337267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B6DB9-1D83-551F-7024-7FBF36C10CA0}"/>
              </a:ext>
            </a:extLst>
          </p:cNvPr>
          <p:cNvSpPr>
            <a:spLocks noGrp="1"/>
          </p:cNvSpPr>
          <p:nvPr>
            <p:ph type="title"/>
          </p:nvPr>
        </p:nvSpPr>
        <p:spPr>
          <a:xfrm>
            <a:off x="5212334" y="293875"/>
            <a:ext cx="6979666" cy="649224"/>
          </a:xfrm>
        </p:spPr>
        <p:txBody>
          <a:bodyPr/>
          <a:lstStyle/>
          <a:p>
            <a:r>
              <a:rPr lang="it-IT" dirty="0"/>
              <a:t>Guest-to-Member Conversion</a:t>
            </a:r>
            <a:endParaRPr lang="en-GB" dirty="0"/>
          </a:p>
        </p:txBody>
      </p:sp>
      <p:sp>
        <p:nvSpPr>
          <p:cNvPr id="4" name="TextBox 3">
            <a:extLst>
              <a:ext uri="{FF2B5EF4-FFF2-40B4-BE49-F238E27FC236}">
                <a16:creationId xmlns:a16="http://schemas.microsoft.com/office/drawing/2014/main" id="{7E4A2FE2-9287-CC18-275C-D504074CCB55}"/>
              </a:ext>
            </a:extLst>
          </p:cNvPr>
          <p:cNvSpPr txBox="1"/>
          <p:nvPr/>
        </p:nvSpPr>
        <p:spPr>
          <a:xfrm>
            <a:off x="5283381" y="973637"/>
            <a:ext cx="4710167" cy="369332"/>
          </a:xfrm>
          <a:prstGeom prst="rect">
            <a:avLst/>
          </a:prstGeom>
          <a:noFill/>
        </p:spPr>
        <p:txBody>
          <a:bodyPr wrap="square" rtlCol="0">
            <a:spAutoFit/>
          </a:bodyPr>
          <a:lstStyle/>
          <a:p>
            <a:r>
              <a:rPr lang="en-GB" b="1" dirty="0">
                <a:solidFill>
                  <a:srgbClr val="004165"/>
                </a:solidFill>
              </a:rPr>
              <a:t>Scan the QR code for video tutorial</a:t>
            </a:r>
          </a:p>
        </p:txBody>
      </p:sp>
      <p:pic>
        <p:nvPicPr>
          <p:cNvPr id="10" name="Picture 9" descr="A screenshot of a website&#10;&#10;AI-generated content may be incorrect.">
            <a:extLst>
              <a:ext uri="{FF2B5EF4-FFF2-40B4-BE49-F238E27FC236}">
                <a16:creationId xmlns:a16="http://schemas.microsoft.com/office/drawing/2014/main" id="{3213C310-F77B-C145-62F0-1CE4DD5483E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49049" y="2251818"/>
            <a:ext cx="5706236" cy="3209757"/>
          </a:xfrm>
          <a:prstGeom prst="rect">
            <a:avLst/>
          </a:prstGeom>
          <a:effectLst>
            <a:outerShdw blurRad="304800" dist="304800" dir="8340000" algn="tr" rotWithShape="0">
              <a:prstClr val="black">
                <a:alpha val="40000"/>
              </a:prstClr>
            </a:outerShdw>
          </a:effectLst>
        </p:spPr>
      </p:pic>
      <p:pic>
        <p:nvPicPr>
          <p:cNvPr id="3" name="Picture 2">
            <a:extLst>
              <a:ext uri="{FF2B5EF4-FFF2-40B4-BE49-F238E27FC236}">
                <a16:creationId xmlns:a16="http://schemas.microsoft.com/office/drawing/2014/main" id="{09F60317-9911-735E-A754-99CB1B6DB5FB}"/>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6892" y="3886168"/>
            <a:ext cx="1580572" cy="157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9866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705CE39-FB43-6CDF-008F-8CD8137534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B90179-7334-3BA5-7528-7C6637784921}"/>
              </a:ext>
            </a:extLst>
          </p:cNvPr>
          <p:cNvSpPr>
            <a:spLocks noGrp="1"/>
          </p:cNvSpPr>
          <p:nvPr>
            <p:ph type="title"/>
          </p:nvPr>
        </p:nvSpPr>
        <p:spPr>
          <a:xfrm>
            <a:off x="101811" y="360993"/>
            <a:ext cx="5601101" cy="627614"/>
          </a:xfrm>
          <a:noFill/>
        </p:spPr>
        <p:txBody>
          <a:bodyPr>
            <a:noAutofit/>
          </a:bodyPr>
          <a:lstStyle/>
          <a:p>
            <a:pPr algn="ctr">
              <a:lnSpc>
                <a:spcPct val="100000"/>
              </a:lnSpc>
              <a:spcBef>
                <a:spcPts val="600"/>
              </a:spcBef>
              <a:spcAft>
                <a:spcPts val="600"/>
              </a:spcAft>
            </a:pPr>
            <a:r>
              <a:rPr lang="it-IT" dirty="0"/>
              <a:t>Membership Renewals</a:t>
            </a:r>
            <a:endParaRPr lang="en-US" dirty="0"/>
          </a:p>
        </p:txBody>
      </p:sp>
    </p:spTree>
    <p:extLst>
      <p:ext uri="{BB962C8B-B14F-4D97-AF65-F5344CB8AC3E}">
        <p14:creationId xmlns:p14="http://schemas.microsoft.com/office/powerpoint/2010/main" val="3812696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0EE2206-D229-6651-159A-38617DAB52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BD7FFF-25C7-6EE4-4190-C1F04A055F8A}"/>
              </a:ext>
            </a:extLst>
          </p:cNvPr>
          <p:cNvSpPr>
            <a:spLocks noGrp="1"/>
          </p:cNvSpPr>
          <p:nvPr>
            <p:ph type="title"/>
          </p:nvPr>
        </p:nvSpPr>
        <p:spPr>
          <a:xfrm>
            <a:off x="277934" y="456193"/>
            <a:ext cx="11647366" cy="649224"/>
          </a:xfrm>
        </p:spPr>
        <p:txBody>
          <a:bodyPr anchor="ctr">
            <a:normAutofit/>
          </a:bodyPr>
          <a:lstStyle/>
          <a:p>
            <a:r>
              <a:rPr lang="en-US" dirty="0"/>
              <a:t>Support Member Goals </a:t>
            </a:r>
          </a:p>
        </p:txBody>
      </p:sp>
      <p:sp>
        <p:nvSpPr>
          <p:cNvPr id="4" name="CasellaDiTesto 3">
            <a:extLst>
              <a:ext uri="{FF2B5EF4-FFF2-40B4-BE49-F238E27FC236}">
                <a16:creationId xmlns:a16="http://schemas.microsoft.com/office/drawing/2014/main" id="{1D9440DF-A0A2-D5FD-9BBE-ABDBC2AC0C46}"/>
              </a:ext>
            </a:extLst>
          </p:cNvPr>
          <p:cNvSpPr txBox="1"/>
          <p:nvPr/>
        </p:nvSpPr>
        <p:spPr>
          <a:xfrm>
            <a:off x="455702" y="4495800"/>
            <a:ext cx="6432778" cy="1526574"/>
          </a:xfrm>
          <a:prstGeom prst="rect">
            <a:avLst/>
          </a:prstGeom>
          <a:solidFill>
            <a:srgbClr val="000000">
              <a:alpha val="40000"/>
            </a:srgbClr>
          </a:solidFill>
          <a:effectLst>
            <a:outerShdw blurRad="50800" dist="50800" dir="5400000" algn="ctr" rotWithShape="0">
              <a:srgbClr val="000000">
                <a:alpha val="40000"/>
              </a:srgbClr>
            </a:outerShdw>
          </a:effectLst>
        </p:spPr>
        <p:txBody>
          <a:bodyPr wrap="square">
            <a:noAutofit/>
          </a:bodyPr>
          <a:lstStyle/>
          <a:p>
            <a:r>
              <a:rPr lang="en-US" sz="2800" i="1" dirty="0">
                <a:solidFill>
                  <a:schemeClr val="bg1"/>
                </a:solidFill>
                <a:latin typeface="+mj-lt"/>
              </a:rPr>
              <a:t>Be a source of support and motivation. </a:t>
            </a:r>
          </a:p>
          <a:p>
            <a:r>
              <a:rPr lang="en-US" sz="2800" i="1" dirty="0">
                <a:solidFill>
                  <a:schemeClr val="bg1"/>
                </a:solidFill>
                <a:latin typeface="+mj-lt"/>
              </a:rPr>
              <a:t>Check in with members regularly. </a:t>
            </a:r>
          </a:p>
          <a:p>
            <a:r>
              <a:rPr lang="en-US" sz="2800" i="1" dirty="0">
                <a:solidFill>
                  <a:schemeClr val="bg1"/>
                </a:solidFill>
                <a:latin typeface="+mj-lt"/>
              </a:rPr>
              <a:t>Are they achieving their goals?</a:t>
            </a:r>
            <a:endParaRPr lang="it-IT" sz="2800" i="1" dirty="0">
              <a:solidFill>
                <a:schemeClr val="bg1"/>
              </a:solidFill>
              <a:latin typeface="+mj-lt"/>
            </a:endParaRPr>
          </a:p>
        </p:txBody>
      </p:sp>
    </p:spTree>
    <p:extLst>
      <p:ext uri="{BB962C8B-B14F-4D97-AF65-F5344CB8AC3E}">
        <p14:creationId xmlns:p14="http://schemas.microsoft.com/office/powerpoint/2010/main" val="242637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1FE34F80-BADA-5C53-88F8-207BFF903F03}"/>
              </a:ext>
            </a:extLst>
          </p:cNvPr>
          <p:cNvSpPr txBox="1">
            <a:spLocks/>
          </p:cNvSpPr>
          <p:nvPr/>
        </p:nvSpPr>
        <p:spPr>
          <a:xfrm>
            <a:off x="544749" y="468448"/>
            <a:ext cx="4119563" cy="947737"/>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r>
              <a:rPr lang="it-IT" dirty="0">
                <a:solidFill>
                  <a:schemeClr val="bg1"/>
                </a:solidFill>
              </a:rPr>
              <a:t>Recognition</a:t>
            </a:r>
          </a:p>
        </p:txBody>
      </p:sp>
      <p:sp>
        <p:nvSpPr>
          <p:cNvPr id="7" name="Rettangolo 2">
            <a:extLst>
              <a:ext uri="{FF2B5EF4-FFF2-40B4-BE49-F238E27FC236}">
                <a16:creationId xmlns:a16="http://schemas.microsoft.com/office/drawing/2014/main" id="{1F28577D-E0AF-706F-83E3-4B4E04EB1170}"/>
              </a:ext>
            </a:extLst>
          </p:cNvPr>
          <p:cNvSpPr/>
          <p:nvPr/>
        </p:nvSpPr>
        <p:spPr>
          <a:xfrm>
            <a:off x="7098620" y="7298284"/>
            <a:ext cx="4671848" cy="1451098"/>
          </a:xfrm>
          <a:prstGeom prst="rect">
            <a:avLst/>
          </a:prstGeom>
          <a:solidFill>
            <a:srgbClr val="000000">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800" i="1" dirty="0">
                <a:solidFill>
                  <a:schemeClr val="bg1"/>
                </a:solidFill>
                <a:latin typeface="+mj-lt"/>
              </a:rPr>
              <a:t>One of the most powerful ways to keep members engaged is with recognition.</a:t>
            </a:r>
            <a:endParaRPr lang="it-IT" sz="2800" i="1" dirty="0">
              <a:solidFill>
                <a:schemeClr val="bg1"/>
              </a:solidFill>
              <a:latin typeface="+mj-lt"/>
            </a:endParaRPr>
          </a:p>
        </p:txBody>
      </p:sp>
    </p:spTree>
    <p:extLst>
      <p:ext uri="{BB962C8B-B14F-4D97-AF65-F5344CB8AC3E}">
        <p14:creationId xmlns:p14="http://schemas.microsoft.com/office/powerpoint/2010/main" val="38468582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87FEFEF-7EDA-E95A-D842-435C4130C1B3}"/>
              </a:ext>
            </a:extLst>
          </p:cNvPr>
          <p:cNvSpPr>
            <a:spLocks noGrp="1"/>
          </p:cNvSpPr>
          <p:nvPr>
            <p:ph type="ctrTitle"/>
          </p:nvPr>
        </p:nvSpPr>
        <p:spPr>
          <a:xfrm>
            <a:off x="5568044" y="262179"/>
            <a:ext cx="5891774" cy="731520"/>
          </a:xfrm>
          <a:solidFill>
            <a:srgbClr val="000000">
              <a:alpha val="40000"/>
            </a:srgbClr>
          </a:solidFill>
        </p:spPr>
        <p:txBody>
          <a:bodyPr>
            <a:normAutofit/>
          </a:bodyPr>
          <a:lstStyle/>
          <a:p>
            <a:pPr algn="l"/>
            <a:r>
              <a:rPr lang="en-GB" sz="4400" dirty="0">
                <a:solidFill>
                  <a:srgbClr val="F5F5F5"/>
                </a:solidFill>
              </a:rPr>
              <a:t>Membership Building</a:t>
            </a:r>
          </a:p>
        </p:txBody>
      </p:sp>
    </p:spTree>
    <p:extLst>
      <p:ext uri="{BB962C8B-B14F-4D97-AF65-F5344CB8AC3E}">
        <p14:creationId xmlns:p14="http://schemas.microsoft.com/office/powerpoint/2010/main" val="651922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0746ABA-B778-E466-FCAA-47943F3946F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66F17D1-2175-F3AD-6AEE-856CA156B669}"/>
              </a:ext>
            </a:extLst>
          </p:cNvPr>
          <p:cNvSpPr>
            <a:spLocks noGrp="1"/>
          </p:cNvSpPr>
          <p:nvPr>
            <p:ph type="title"/>
          </p:nvPr>
        </p:nvSpPr>
        <p:spPr>
          <a:xfrm>
            <a:off x="5878634" y="3425694"/>
            <a:ext cx="5818066" cy="2460755"/>
          </a:xfrm>
          <a:solidFill>
            <a:srgbClr val="000000">
              <a:alpha val="40000"/>
            </a:srgbClr>
          </a:solidFill>
        </p:spPr>
        <p:txBody>
          <a:bodyPr wrap="none" anchor="ctr">
            <a:noAutofit/>
          </a:bodyPr>
          <a:lstStyle/>
          <a:p>
            <a:pPr>
              <a:lnSpc>
                <a:spcPct val="100000"/>
              </a:lnSpc>
            </a:pPr>
            <a:r>
              <a:rPr lang="it-IT" dirty="0">
                <a:solidFill>
                  <a:schemeClr val="bg1"/>
                </a:solidFill>
              </a:rPr>
              <a:t>Open House</a:t>
            </a:r>
            <a:br>
              <a:rPr lang="it-IT" sz="2800" dirty="0">
                <a:solidFill>
                  <a:schemeClr val="bg1"/>
                </a:solidFill>
              </a:rPr>
            </a:br>
            <a:r>
              <a:rPr lang="en-US" sz="2800" b="0" i="1" dirty="0">
                <a:solidFill>
                  <a:schemeClr val="bg1"/>
                </a:solidFill>
              </a:rPr>
              <a:t>An Open House is a special event </a:t>
            </a:r>
            <a:br>
              <a:rPr lang="en-US" sz="2800" b="0" i="1" dirty="0">
                <a:solidFill>
                  <a:schemeClr val="bg1"/>
                </a:solidFill>
              </a:rPr>
            </a:br>
            <a:r>
              <a:rPr lang="en-US" sz="2800" b="0" i="1" dirty="0">
                <a:solidFill>
                  <a:schemeClr val="bg1"/>
                </a:solidFill>
              </a:rPr>
              <a:t>where your club opens its doors </a:t>
            </a:r>
            <a:br>
              <a:rPr lang="en-US" sz="2800" b="0" i="1" dirty="0">
                <a:solidFill>
                  <a:schemeClr val="bg1"/>
                </a:solidFill>
              </a:rPr>
            </a:br>
            <a:r>
              <a:rPr lang="en-US" sz="2800" b="0" i="1" dirty="0">
                <a:solidFill>
                  <a:schemeClr val="bg1"/>
                </a:solidFill>
              </a:rPr>
              <a:t>to the public.</a:t>
            </a:r>
            <a:endParaRPr lang="it-IT" sz="2800" b="0" i="1" dirty="0">
              <a:solidFill>
                <a:schemeClr val="bg1"/>
              </a:solidFill>
            </a:endParaRPr>
          </a:p>
        </p:txBody>
      </p:sp>
      <p:sp>
        <p:nvSpPr>
          <p:cNvPr id="3" name="Titolo 1">
            <a:extLst>
              <a:ext uri="{FF2B5EF4-FFF2-40B4-BE49-F238E27FC236}">
                <a16:creationId xmlns:a16="http://schemas.microsoft.com/office/drawing/2014/main" id="{106A90D6-F4D7-132F-EE52-056212DD6412}"/>
              </a:ext>
            </a:extLst>
          </p:cNvPr>
          <p:cNvSpPr txBox="1">
            <a:spLocks/>
          </p:cNvSpPr>
          <p:nvPr/>
        </p:nvSpPr>
        <p:spPr>
          <a:xfrm>
            <a:off x="5878634" y="91440"/>
            <a:ext cx="5020235" cy="1033525"/>
          </a:xfrm>
          <a:prstGeom prst="rect">
            <a:avLst/>
          </a:prstGeom>
          <a:solidFill>
            <a:srgbClr val="CAB495">
              <a:alpha val="60000"/>
            </a:srgbClr>
          </a:solidFill>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r>
              <a:rPr lang="en-US" dirty="0">
                <a:solidFill>
                  <a:schemeClr val="bg1"/>
                </a:solidFill>
              </a:rPr>
              <a:t>Special Events</a:t>
            </a:r>
            <a:endParaRPr lang="it-IT" dirty="0">
              <a:solidFill>
                <a:schemeClr val="bg1"/>
              </a:solidFill>
            </a:endParaRPr>
          </a:p>
        </p:txBody>
      </p:sp>
    </p:spTree>
    <p:extLst>
      <p:ext uri="{BB962C8B-B14F-4D97-AF65-F5344CB8AC3E}">
        <p14:creationId xmlns:p14="http://schemas.microsoft.com/office/powerpoint/2010/main" val="32240861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5D2C0B1-53D0-AD21-40F9-4393CC4962B4}"/>
              </a:ext>
            </a:extLst>
          </p:cNvPr>
          <p:cNvSpPr>
            <a:spLocks noGrp="1"/>
          </p:cNvSpPr>
          <p:nvPr>
            <p:ph type="title"/>
          </p:nvPr>
        </p:nvSpPr>
        <p:spPr>
          <a:xfrm>
            <a:off x="2790168" y="330438"/>
            <a:ext cx="8266578" cy="1119370"/>
          </a:xfrm>
        </p:spPr>
        <p:txBody>
          <a:bodyPr anchor="ctr">
            <a:normAutofit/>
          </a:bodyPr>
          <a:lstStyle/>
          <a:p>
            <a:r>
              <a:rPr lang="en-US" dirty="0">
                <a:solidFill>
                  <a:srgbClr val="000000"/>
                </a:solidFill>
              </a:rPr>
              <a:t>How to Organize an Open House</a:t>
            </a:r>
            <a:endParaRPr lang="it-IT" dirty="0">
              <a:solidFill>
                <a:srgbClr val="000000"/>
              </a:solidFill>
            </a:endParaRPr>
          </a:p>
        </p:txBody>
      </p:sp>
      <p:sp>
        <p:nvSpPr>
          <p:cNvPr id="4" name="CasellaDiTesto 3">
            <a:extLst>
              <a:ext uri="{FF2B5EF4-FFF2-40B4-BE49-F238E27FC236}">
                <a16:creationId xmlns:a16="http://schemas.microsoft.com/office/drawing/2014/main" id="{6B566E73-3977-54FF-1B86-CE3BD317ABE7}"/>
              </a:ext>
            </a:extLst>
          </p:cNvPr>
          <p:cNvSpPr txBox="1"/>
          <p:nvPr/>
        </p:nvSpPr>
        <p:spPr>
          <a:xfrm>
            <a:off x="8914845" y="7739969"/>
            <a:ext cx="2823268" cy="1569660"/>
          </a:xfrm>
          <a:prstGeom prst="rect">
            <a:avLst/>
          </a:prstGeom>
          <a:solidFill>
            <a:srgbClr val="000000">
              <a:alpha val="40000"/>
            </a:srgbClr>
          </a:solidFill>
        </p:spPr>
        <p:txBody>
          <a:bodyPr wrap="square" rtlCol="0">
            <a:spAutoFit/>
          </a:bodyPr>
          <a:lstStyle/>
          <a:p>
            <a:r>
              <a:rPr lang="it-IT" sz="2400" b="1" dirty="0">
                <a:solidFill>
                  <a:schemeClr val="bg1"/>
                </a:solidFill>
              </a:rPr>
              <a:t>Planning</a:t>
            </a:r>
          </a:p>
          <a:p>
            <a:pPr marL="457200" indent="-457200">
              <a:buFont typeface="Arial" panose="020B0604020202020204" pitchFamily="34" charset="0"/>
              <a:buChar char="•"/>
            </a:pPr>
            <a:r>
              <a:rPr lang="it-IT" sz="2400" dirty="0">
                <a:solidFill>
                  <a:schemeClr val="bg1"/>
                </a:solidFill>
              </a:rPr>
              <a:t>Start </a:t>
            </a:r>
            <a:r>
              <a:rPr lang="it-IT" sz="2400" dirty="0" err="1">
                <a:solidFill>
                  <a:schemeClr val="bg1"/>
                </a:solidFill>
              </a:rPr>
              <a:t>Early</a:t>
            </a:r>
            <a:endParaRPr lang="it-IT" sz="2400" dirty="0">
              <a:solidFill>
                <a:schemeClr val="bg1"/>
              </a:solidFill>
            </a:endParaRPr>
          </a:p>
          <a:p>
            <a:pPr marL="457200" indent="-457200">
              <a:buFont typeface="Arial" panose="020B0604020202020204" pitchFamily="34" charset="0"/>
              <a:buChar char="•"/>
            </a:pPr>
            <a:r>
              <a:rPr lang="it-IT" sz="2400" dirty="0">
                <a:solidFill>
                  <a:schemeClr val="bg1"/>
                </a:solidFill>
              </a:rPr>
              <a:t>Pick a </a:t>
            </a:r>
            <a:r>
              <a:rPr lang="it-IT" sz="2400" dirty="0" err="1">
                <a:solidFill>
                  <a:schemeClr val="bg1"/>
                </a:solidFill>
              </a:rPr>
              <a:t>Theme</a:t>
            </a:r>
            <a:endParaRPr lang="it-IT" sz="2400" dirty="0">
              <a:solidFill>
                <a:schemeClr val="bg1"/>
              </a:solidFill>
            </a:endParaRPr>
          </a:p>
          <a:p>
            <a:pPr marL="457200" indent="-457200">
              <a:buFont typeface="Arial" panose="020B0604020202020204" pitchFamily="34" charset="0"/>
              <a:buChar char="•"/>
            </a:pPr>
            <a:r>
              <a:rPr lang="it-IT" sz="2400" dirty="0" err="1">
                <a:solidFill>
                  <a:schemeClr val="bg1"/>
                </a:solidFill>
              </a:rPr>
              <a:t>Choose</a:t>
            </a:r>
            <a:r>
              <a:rPr lang="it-IT" sz="2400" dirty="0">
                <a:solidFill>
                  <a:schemeClr val="bg1"/>
                </a:solidFill>
              </a:rPr>
              <a:t> Timing</a:t>
            </a:r>
          </a:p>
        </p:txBody>
      </p:sp>
    </p:spTree>
    <p:extLst>
      <p:ext uri="{BB962C8B-B14F-4D97-AF65-F5344CB8AC3E}">
        <p14:creationId xmlns:p14="http://schemas.microsoft.com/office/powerpoint/2010/main" val="419696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240FD0A9-4E5C-A58C-A805-63F02061E8BB}"/>
              </a:ext>
            </a:extLst>
          </p:cNvPr>
          <p:cNvSpPr>
            <a:spLocks noGrp="1"/>
          </p:cNvSpPr>
          <p:nvPr>
            <p:ph type="ctrTitle"/>
          </p:nvPr>
        </p:nvSpPr>
        <p:spPr>
          <a:xfrm>
            <a:off x="1337733" y="2860467"/>
            <a:ext cx="9550400" cy="1502229"/>
          </a:xfrm>
        </p:spPr>
        <p:txBody>
          <a:bodyPr>
            <a:normAutofit/>
          </a:bodyPr>
          <a:lstStyle/>
          <a:p>
            <a:r>
              <a:rPr lang="en-US" sz="4400" dirty="0"/>
              <a:t>Vice President Membership (VPM)</a:t>
            </a:r>
            <a:br>
              <a:rPr lang="en-US" sz="4400" dirty="0"/>
            </a:br>
            <a:r>
              <a:rPr lang="en-US" sz="3600" dirty="0"/>
              <a:t>Club Officer Training (COT)</a:t>
            </a:r>
            <a:endParaRPr lang="en-GB" sz="3600" dirty="0"/>
          </a:p>
        </p:txBody>
      </p:sp>
      <p:sp>
        <p:nvSpPr>
          <p:cNvPr id="9" name="Subtitle 2">
            <a:extLst>
              <a:ext uri="{FF2B5EF4-FFF2-40B4-BE49-F238E27FC236}">
                <a16:creationId xmlns:a16="http://schemas.microsoft.com/office/drawing/2014/main" id="{62D28A77-CCEC-6014-1688-7622452867CC}"/>
              </a:ext>
            </a:extLst>
          </p:cNvPr>
          <p:cNvSpPr txBox="1">
            <a:spLocks/>
          </p:cNvSpPr>
          <p:nvPr/>
        </p:nvSpPr>
        <p:spPr>
          <a:xfrm>
            <a:off x="1524000" y="4506686"/>
            <a:ext cx="9144000" cy="6032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400" dirty="0"/>
              <a:t>Round 1: New Year Training</a:t>
            </a:r>
          </a:p>
        </p:txBody>
      </p:sp>
    </p:spTree>
    <p:extLst>
      <p:ext uri="{BB962C8B-B14F-4D97-AF65-F5344CB8AC3E}">
        <p14:creationId xmlns:p14="http://schemas.microsoft.com/office/powerpoint/2010/main" val="9337574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4DCD3CB-147B-4B38-715D-CEEF8F1D123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B9308A7-937F-B0CB-9375-5E62835982DF}"/>
              </a:ext>
            </a:extLst>
          </p:cNvPr>
          <p:cNvSpPr>
            <a:spLocks noGrp="1"/>
          </p:cNvSpPr>
          <p:nvPr>
            <p:ph type="title"/>
          </p:nvPr>
        </p:nvSpPr>
        <p:spPr>
          <a:xfrm>
            <a:off x="861544" y="283172"/>
            <a:ext cx="6287402" cy="829734"/>
          </a:xfrm>
          <a:solidFill>
            <a:srgbClr val="FFFFFF">
              <a:alpha val="60000"/>
            </a:srgbClr>
          </a:solidFill>
        </p:spPr>
        <p:txBody>
          <a:bodyPr lIns="216000" anchor="ctr">
            <a:normAutofit/>
          </a:bodyPr>
          <a:lstStyle/>
          <a:p>
            <a:r>
              <a:rPr lang="en-US" dirty="0">
                <a:solidFill>
                  <a:srgbClr val="000000"/>
                </a:solidFill>
              </a:rPr>
              <a:t>Promoting an Open House</a:t>
            </a:r>
            <a:endParaRPr lang="it-IT" dirty="0">
              <a:solidFill>
                <a:srgbClr val="000000"/>
              </a:solidFill>
            </a:endParaRPr>
          </a:p>
        </p:txBody>
      </p:sp>
      <p:sp>
        <p:nvSpPr>
          <p:cNvPr id="6" name="CasellaDiTesto 5">
            <a:extLst>
              <a:ext uri="{FF2B5EF4-FFF2-40B4-BE49-F238E27FC236}">
                <a16:creationId xmlns:a16="http://schemas.microsoft.com/office/drawing/2014/main" id="{4C3571FB-0C97-2084-27F8-52B5B6484B8C}"/>
              </a:ext>
            </a:extLst>
          </p:cNvPr>
          <p:cNvSpPr txBox="1"/>
          <p:nvPr/>
        </p:nvSpPr>
        <p:spPr>
          <a:xfrm>
            <a:off x="8450317" y="3004235"/>
            <a:ext cx="3307675" cy="1815882"/>
          </a:xfrm>
          <a:prstGeom prst="rect">
            <a:avLst/>
          </a:prstGeom>
          <a:solidFill>
            <a:srgbClr val="000000">
              <a:alpha val="50000"/>
            </a:srgbClr>
          </a:solidFill>
        </p:spPr>
        <p:txBody>
          <a:bodyPr wrap="square" rtlCol="0">
            <a:spAutoFit/>
          </a:bodyPr>
          <a:lstStyle/>
          <a:p>
            <a:pPr marL="457200" indent="-457200">
              <a:buFont typeface="Wingdings" panose="05000000000000000000" pitchFamily="2" charset="2"/>
              <a:buChar char="§"/>
            </a:pPr>
            <a:r>
              <a:rPr lang="it-IT" sz="2800" dirty="0">
                <a:solidFill>
                  <a:schemeClr val="bg1"/>
                </a:solidFill>
              </a:rPr>
              <a:t>Work with VPPR</a:t>
            </a:r>
          </a:p>
          <a:p>
            <a:pPr marL="457200" indent="-457200">
              <a:buFont typeface="Wingdings" panose="05000000000000000000" pitchFamily="2" charset="2"/>
              <a:buChar char="§"/>
            </a:pPr>
            <a:r>
              <a:rPr lang="it-IT" sz="2800" dirty="0">
                <a:solidFill>
                  <a:schemeClr val="bg1"/>
                </a:solidFill>
              </a:rPr>
              <a:t>Social Media</a:t>
            </a:r>
          </a:p>
          <a:p>
            <a:pPr marL="457200" indent="-457200">
              <a:buFont typeface="Wingdings" panose="05000000000000000000" pitchFamily="2" charset="2"/>
              <a:buChar char="§"/>
            </a:pPr>
            <a:r>
              <a:rPr lang="it-IT" sz="2800" dirty="0">
                <a:solidFill>
                  <a:schemeClr val="bg1"/>
                </a:solidFill>
              </a:rPr>
              <a:t>Emails</a:t>
            </a:r>
          </a:p>
          <a:p>
            <a:pPr marL="457200" indent="-457200">
              <a:buFont typeface="Wingdings" panose="05000000000000000000" pitchFamily="2" charset="2"/>
              <a:buChar char="§"/>
            </a:pPr>
            <a:r>
              <a:rPr lang="it-IT" sz="2800" dirty="0">
                <a:solidFill>
                  <a:schemeClr val="bg1"/>
                </a:solidFill>
              </a:rPr>
              <a:t>Outreach</a:t>
            </a:r>
          </a:p>
        </p:txBody>
      </p:sp>
    </p:spTree>
    <p:extLst>
      <p:ext uri="{BB962C8B-B14F-4D97-AF65-F5344CB8AC3E}">
        <p14:creationId xmlns:p14="http://schemas.microsoft.com/office/powerpoint/2010/main" val="3125797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D773EAA-135E-75E0-0C22-39527691E202}"/>
            </a:ext>
          </a:extLst>
        </p:cNvPr>
        <p:cNvGrpSpPr/>
        <p:nvPr/>
      </p:nvGrpSpPr>
      <p:grpSpPr>
        <a:xfrm>
          <a:off x="0" y="0"/>
          <a:ext cx="0" cy="0"/>
          <a:chOff x="0" y="0"/>
          <a:chExt cx="0" cy="0"/>
        </a:xfrm>
      </p:grpSpPr>
      <p:sp>
        <p:nvSpPr>
          <p:cNvPr id="7" name="CasellaDiTesto 6">
            <a:extLst>
              <a:ext uri="{FF2B5EF4-FFF2-40B4-BE49-F238E27FC236}">
                <a16:creationId xmlns:a16="http://schemas.microsoft.com/office/drawing/2014/main" id="{C168BBCC-F4CA-6801-BECD-D3A9019C25FA}"/>
              </a:ext>
            </a:extLst>
          </p:cNvPr>
          <p:cNvSpPr txBox="1"/>
          <p:nvPr/>
        </p:nvSpPr>
        <p:spPr>
          <a:xfrm>
            <a:off x="8392886" y="3710437"/>
            <a:ext cx="3325906" cy="1815882"/>
          </a:xfrm>
          <a:prstGeom prst="rect">
            <a:avLst/>
          </a:prstGeom>
          <a:solidFill>
            <a:srgbClr val="000000">
              <a:alpha val="40000"/>
            </a:srgbClr>
          </a:solidFill>
        </p:spPr>
        <p:txBody>
          <a:bodyPr wrap="square" rtlCol="0">
            <a:spAutoFit/>
          </a:bodyPr>
          <a:lstStyle/>
          <a:p>
            <a:r>
              <a:rPr lang="it-IT" sz="2800" b="1" dirty="0">
                <a:solidFill>
                  <a:schemeClr val="bg1"/>
                </a:solidFill>
              </a:rPr>
              <a:t>Execution</a:t>
            </a:r>
          </a:p>
          <a:p>
            <a:pPr marL="457200" indent="-457200">
              <a:buFont typeface="Wingdings" panose="05000000000000000000" pitchFamily="2" charset="2"/>
              <a:buChar char="§"/>
            </a:pPr>
            <a:r>
              <a:rPr lang="it-IT" sz="2800" dirty="0">
                <a:solidFill>
                  <a:schemeClr val="bg1"/>
                </a:solidFill>
              </a:rPr>
              <a:t>Assign roles</a:t>
            </a:r>
          </a:p>
          <a:p>
            <a:pPr marL="457200" indent="-457200">
              <a:buFont typeface="Wingdings" panose="05000000000000000000" pitchFamily="2" charset="2"/>
              <a:buChar char="§"/>
            </a:pPr>
            <a:r>
              <a:rPr lang="it-IT" sz="2800" dirty="0">
                <a:solidFill>
                  <a:schemeClr val="bg1"/>
                </a:solidFill>
              </a:rPr>
              <a:t>Share stories</a:t>
            </a:r>
          </a:p>
          <a:p>
            <a:pPr marL="457200" indent="-457200">
              <a:buFont typeface="Wingdings" panose="05000000000000000000" pitchFamily="2" charset="2"/>
              <a:buChar char="§"/>
            </a:pPr>
            <a:r>
              <a:rPr lang="it-IT" sz="2800" dirty="0">
                <a:solidFill>
                  <a:schemeClr val="bg1"/>
                </a:solidFill>
              </a:rPr>
              <a:t>Close with CTA</a:t>
            </a:r>
          </a:p>
        </p:txBody>
      </p:sp>
      <p:sp>
        <p:nvSpPr>
          <p:cNvPr id="6" name="Titolo 1">
            <a:extLst>
              <a:ext uri="{FF2B5EF4-FFF2-40B4-BE49-F238E27FC236}">
                <a16:creationId xmlns:a16="http://schemas.microsoft.com/office/drawing/2014/main" id="{382184DA-C4BD-8144-FCA6-A1F5BD1C13AA}"/>
              </a:ext>
            </a:extLst>
          </p:cNvPr>
          <p:cNvSpPr txBox="1">
            <a:spLocks/>
          </p:cNvSpPr>
          <p:nvPr/>
        </p:nvSpPr>
        <p:spPr>
          <a:xfrm>
            <a:off x="445771" y="271358"/>
            <a:ext cx="6469380" cy="829734"/>
          </a:xfrm>
          <a:prstGeom prst="rect">
            <a:avLst/>
          </a:prstGeom>
          <a:solidFill>
            <a:srgbClr val="DAD4C7">
              <a:alpha val="65000"/>
            </a:srgbClr>
          </a:solidFill>
        </p:spPr>
        <p:txBody>
          <a:bodyPr vert="horz" lIns="18000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r>
              <a:rPr lang="en-US" dirty="0">
                <a:solidFill>
                  <a:srgbClr val="000000"/>
                </a:solidFill>
              </a:rPr>
              <a:t>Conducting an Open House</a:t>
            </a:r>
            <a:endParaRPr lang="it-IT" dirty="0">
              <a:solidFill>
                <a:srgbClr val="000000"/>
              </a:solidFill>
            </a:endParaRPr>
          </a:p>
        </p:txBody>
      </p:sp>
    </p:spTree>
    <p:extLst>
      <p:ext uri="{BB962C8B-B14F-4D97-AF65-F5344CB8AC3E}">
        <p14:creationId xmlns:p14="http://schemas.microsoft.com/office/powerpoint/2010/main" val="4145066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1B6E43F-906D-BCF9-42B7-9E77D5E981AD}"/>
              </a:ext>
            </a:extLst>
          </p:cNvPr>
          <p:cNvSpPr>
            <a:spLocks noGrp="1"/>
          </p:cNvSpPr>
          <p:nvPr>
            <p:ph type="title"/>
          </p:nvPr>
        </p:nvSpPr>
        <p:spPr/>
        <p:txBody>
          <a:bodyPr anchor="ctr">
            <a:noAutofit/>
          </a:bodyPr>
          <a:lstStyle/>
          <a:p>
            <a:r>
              <a:rPr lang="it-IT" sz="4000" dirty="0">
                <a:solidFill>
                  <a:schemeClr val="bg1"/>
                </a:solidFill>
              </a:rPr>
              <a:t>Community or Corporate Speechcraft</a:t>
            </a:r>
          </a:p>
        </p:txBody>
      </p:sp>
      <p:sp>
        <p:nvSpPr>
          <p:cNvPr id="4" name="CasellaDiTesto 3">
            <a:extLst>
              <a:ext uri="{FF2B5EF4-FFF2-40B4-BE49-F238E27FC236}">
                <a16:creationId xmlns:a16="http://schemas.microsoft.com/office/drawing/2014/main" id="{03FCAF1F-A3FA-FDE1-66A0-1A216C33C0CD}"/>
              </a:ext>
            </a:extLst>
          </p:cNvPr>
          <p:cNvSpPr txBox="1"/>
          <p:nvPr/>
        </p:nvSpPr>
        <p:spPr>
          <a:xfrm>
            <a:off x="435587" y="3271335"/>
            <a:ext cx="3821100" cy="1815882"/>
          </a:xfrm>
          <a:prstGeom prst="rect">
            <a:avLst/>
          </a:prstGeom>
          <a:solidFill>
            <a:srgbClr val="000000">
              <a:alpha val="40000"/>
            </a:srgbClr>
          </a:solidFill>
        </p:spPr>
        <p:txBody>
          <a:bodyPr wrap="square" rtlCol="0">
            <a:spAutoFit/>
          </a:bodyPr>
          <a:lstStyle/>
          <a:p>
            <a:r>
              <a:rPr lang="it-IT" sz="2800" b="1" dirty="0">
                <a:solidFill>
                  <a:schemeClr val="bg1"/>
                </a:solidFill>
              </a:rPr>
              <a:t>Adult Education</a:t>
            </a:r>
          </a:p>
          <a:p>
            <a:pPr marL="457200" indent="-457200">
              <a:buFont typeface="Wingdings" panose="05000000000000000000" pitchFamily="2" charset="2"/>
              <a:buChar char="§"/>
            </a:pPr>
            <a:r>
              <a:rPr lang="it-IT" sz="2800" dirty="0">
                <a:solidFill>
                  <a:schemeClr val="bg1"/>
                </a:solidFill>
              </a:rPr>
              <a:t>Non-members</a:t>
            </a:r>
          </a:p>
          <a:p>
            <a:pPr marL="457200" indent="-457200">
              <a:buFont typeface="Wingdings" panose="05000000000000000000" pitchFamily="2" charset="2"/>
              <a:buChar char="§"/>
            </a:pPr>
            <a:r>
              <a:rPr lang="it-IT" sz="2800" dirty="0">
                <a:solidFill>
                  <a:schemeClr val="bg1"/>
                </a:solidFill>
              </a:rPr>
              <a:t>During Meetings</a:t>
            </a:r>
          </a:p>
          <a:p>
            <a:pPr marL="457200" indent="-457200">
              <a:buFont typeface="Wingdings" panose="05000000000000000000" pitchFamily="2" charset="2"/>
              <a:buChar char="§"/>
            </a:pPr>
            <a:r>
              <a:rPr lang="it-IT" sz="2800" dirty="0">
                <a:solidFill>
                  <a:schemeClr val="bg1"/>
                </a:solidFill>
              </a:rPr>
              <a:t>Outside the Club</a:t>
            </a:r>
          </a:p>
        </p:txBody>
      </p:sp>
    </p:spTree>
    <p:extLst>
      <p:ext uri="{BB962C8B-B14F-4D97-AF65-F5344CB8AC3E}">
        <p14:creationId xmlns:p14="http://schemas.microsoft.com/office/powerpoint/2010/main" val="37581130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2B9B741-1206-73CB-B477-50C230A4CD25}"/>
            </a:ext>
          </a:extLst>
        </p:cNvPr>
        <p:cNvGrpSpPr/>
        <p:nvPr/>
      </p:nvGrpSpPr>
      <p:grpSpPr>
        <a:xfrm>
          <a:off x="0" y="0"/>
          <a:ext cx="0" cy="0"/>
          <a:chOff x="0" y="0"/>
          <a:chExt cx="0" cy="0"/>
        </a:xfrm>
      </p:grpSpPr>
      <p:sp>
        <p:nvSpPr>
          <p:cNvPr id="14" name="CasellaDiTesto 5">
            <a:extLst>
              <a:ext uri="{FF2B5EF4-FFF2-40B4-BE49-F238E27FC236}">
                <a16:creationId xmlns:a16="http://schemas.microsoft.com/office/drawing/2014/main" id="{5782D7F6-804D-46E5-A140-17D9B638A995}"/>
              </a:ext>
            </a:extLst>
          </p:cNvPr>
          <p:cNvSpPr txBox="1"/>
          <p:nvPr/>
        </p:nvSpPr>
        <p:spPr>
          <a:xfrm>
            <a:off x="8159667" y="1091982"/>
            <a:ext cx="3361247" cy="2123658"/>
          </a:xfrm>
          <a:prstGeom prst="rect">
            <a:avLst/>
          </a:prstGeom>
          <a:noFill/>
          <a:ln>
            <a:noFill/>
          </a:ln>
        </p:spPr>
        <p:txBody>
          <a:bodyPr wrap="square" rtlCol="0">
            <a:spAutoFit/>
          </a:bodyPr>
          <a:lstStyle/>
          <a:p>
            <a:r>
              <a:rPr lang="it-IT" sz="2800" b="1" dirty="0">
                <a:solidFill>
                  <a:srgbClr val="772432"/>
                </a:solidFill>
              </a:rPr>
              <a:t>Execution</a:t>
            </a:r>
          </a:p>
          <a:p>
            <a:pPr marL="407988" indent="-407988">
              <a:buFont typeface="Wingdings" panose="05000000000000000000" pitchFamily="2" charset="2"/>
              <a:buChar char="§"/>
            </a:pPr>
            <a:r>
              <a:rPr lang="it-IT" sz="2600" dirty="0">
                <a:solidFill>
                  <a:srgbClr val="772432"/>
                </a:solidFill>
              </a:rPr>
              <a:t>4-8 Sessions</a:t>
            </a:r>
          </a:p>
          <a:p>
            <a:pPr marL="407988" indent="-407988">
              <a:buFont typeface="Wingdings" panose="05000000000000000000" pitchFamily="2" charset="2"/>
              <a:buChar char="§"/>
            </a:pPr>
            <a:r>
              <a:rPr lang="it-IT" sz="2600" dirty="0">
                <a:solidFill>
                  <a:srgbClr val="772432"/>
                </a:solidFill>
              </a:rPr>
              <a:t>5 Speechcrafters</a:t>
            </a:r>
          </a:p>
          <a:p>
            <a:pPr marL="407988" indent="-407988">
              <a:buFont typeface="Wingdings" panose="05000000000000000000" pitchFamily="2" charset="2"/>
              <a:buChar char="§"/>
            </a:pPr>
            <a:r>
              <a:rPr lang="it-IT" sz="2600" dirty="0">
                <a:solidFill>
                  <a:srgbClr val="772432"/>
                </a:solidFill>
              </a:rPr>
              <a:t>1 Coordinator</a:t>
            </a:r>
          </a:p>
          <a:p>
            <a:pPr marL="407988" indent="-407988">
              <a:buFont typeface="Wingdings" panose="05000000000000000000" pitchFamily="2" charset="2"/>
              <a:buChar char="§"/>
            </a:pPr>
            <a:r>
              <a:rPr lang="it-IT" sz="2600" dirty="0">
                <a:solidFill>
                  <a:srgbClr val="772432"/>
                </a:solidFill>
              </a:rPr>
              <a:t>Digital bundle</a:t>
            </a:r>
          </a:p>
        </p:txBody>
      </p:sp>
      <p:sp>
        <p:nvSpPr>
          <p:cNvPr id="15" name="Titolo 1">
            <a:extLst>
              <a:ext uri="{FF2B5EF4-FFF2-40B4-BE49-F238E27FC236}">
                <a16:creationId xmlns:a16="http://schemas.microsoft.com/office/drawing/2014/main" id="{DDB3E308-25E3-1BFD-6B2C-CD72230E24E3}"/>
              </a:ext>
            </a:extLst>
          </p:cNvPr>
          <p:cNvSpPr txBox="1">
            <a:spLocks/>
          </p:cNvSpPr>
          <p:nvPr/>
        </p:nvSpPr>
        <p:spPr>
          <a:xfrm>
            <a:off x="0" y="295773"/>
            <a:ext cx="12192000" cy="649224"/>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ct val="0"/>
              </a:spcBef>
              <a:buFont typeface="Arial" panose="020B0604020202020204" pitchFamily="34" charset="0"/>
              <a:buNone/>
              <a:defRPr sz="5400" b="1" kern="1200">
                <a:solidFill>
                  <a:srgbClr val="333333"/>
                </a:solidFill>
                <a:latin typeface="+mj-lt"/>
                <a:ea typeface="+mj-ea"/>
                <a:cs typeface="+mj-cs"/>
              </a:defRPr>
            </a:lvl1pPr>
          </a:lstStyle>
          <a:p>
            <a:r>
              <a:rPr lang="it-IT" sz="3800" dirty="0">
                <a:solidFill>
                  <a:srgbClr val="004165"/>
                </a:solidFill>
              </a:rPr>
              <a:t>Conducting Community or Corporate Speechcrafts</a:t>
            </a:r>
          </a:p>
        </p:txBody>
      </p:sp>
    </p:spTree>
    <p:extLst>
      <p:ext uri="{BB962C8B-B14F-4D97-AF65-F5344CB8AC3E}">
        <p14:creationId xmlns:p14="http://schemas.microsoft.com/office/powerpoint/2010/main" val="20544588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278367F-F034-185C-CF05-A21A96C88640}"/>
            </a:ext>
          </a:extLst>
        </p:cNvPr>
        <p:cNvGrpSpPr/>
        <p:nvPr/>
      </p:nvGrpSpPr>
      <p:grpSpPr>
        <a:xfrm>
          <a:off x="0" y="0"/>
          <a:ext cx="0" cy="0"/>
          <a:chOff x="0" y="0"/>
          <a:chExt cx="0" cy="0"/>
        </a:xfrm>
      </p:grpSpPr>
      <p:sp>
        <p:nvSpPr>
          <p:cNvPr id="12" name="Titolo 1">
            <a:extLst>
              <a:ext uri="{FF2B5EF4-FFF2-40B4-BE49-F238E27FC236}">
                <a16:creationId xmlns:a16="http://schemas.microsoft.com/office/drawing/2014/main" id="{12DB1CCB-3967-A08A-031D-78769994859D}"/>
              </a:ext>
            </a:extLst>
          </p:cNvPr>
          <p:cNvSpPr>
            <a:spLocks noGrp="1"/>
          </p:cNvSpPr>
          <p:nvPr>
            <p:ph type="title"/>
          </p:nvPr>
        </p:nvSpPr>
        <p:spPr>
          <a:xfrm>
            <a:off x="270984" y="1439627"/>
            <a:ext cx="5656755" cy="1179834"/>
          </a:xfrm>
          <a:solidFill>
            <a:srgbClr val="FFFFFF">
              <a:alpha val="60000"/>
            </a:srgbClr>
          </a:solidFill>
        </p:spPr>
        <p:txBody>
          <a:bodyPr anchor="ctr">
            <a:noAutofit/>
          </a:bodyPr>
          <a:lstStyle/>
          <a:p>
            <a:r>
              <a:rPr lang="it-IT" dirty="0">
                <a:solidFill>
                  <a:srgbClr val="772432"/>
                </a:solidFill>
              </a:rPr>
              <a:t>Community or Corporate </a:t>
            </a:r>
            <a:br>
              <a:rPr lang="it-IT" dirty="0">
                <a:solidFill>
                  <a:srgbClr val="772432"/>
                </a:solidFill>
              </a:rPr>
            </a:br>
            <a:r>
              <a:rPr lang="it-IT" dirty="0">
                <a:solidFill>
                  <a:srgbClr val="772432"/>
                </a:solidFill>
              </a:rPr>
              <a:t>Speechcraft</a:t>
            </a:r>
          </a:p>
        </p:txBody>
      </p:sp>
      <p:sp>
        <p:nvSpPr>
          <p:cNvPr id="13" name="CasellaDiTesto 7">
            <a:extLst>
              <a:ext uri="{FF2B5EF4-FFF2-40B4-BE49-F238E27FC236}">
                <a16:creationId xmlns:a16="http://schemas.microsoft.com/office/drawing/2014/main" id="{FF2277EB-407A-FF6D-5A19-D8749BB0C148}"/>
              </a:ext>
            </a:extLst>
          </p:cNvPr>
          <p:cNvSpPr txBox="1"/>
          <p:nvPr/>
        </p:nvSpPr>
        <p:spPr>
          <a:xfrm>
            <a:off x="329314" y="3418570"/>
            <a:ext cx="5540093" cy="2123658"/>
          </a:xfrm>
          <a:prstGeom prst="rect">
            <a:avLst/>
          </a:prstGeom>
          <a:solidFill>
            <a:srgbClr val="7194BE">
              <a:alpha val="80000"/>
            </a:srgbClr>
          </a:solidFill>
        </p:spPr>
        <p:txBody>
          <a:bodyPr wrap="square" rtlCol="0" anchor="ctr">
            <a:spAutoFit/>
          </a:bodyPr>
          <a:lstStyle/>
          <a:p>
            <a:r>
              <a:rPr lang="it-IT" sz="2800" b="1" dirty="0">
                <a:solidFill>
                  <a:schemeClr val="bg1"/>
                </a:solidFill>
              </a:rPr>
              <a:t>Benefits</a:t>
            </a:r>
          </a:p>
          <a:p>
            <a:pPr marL="407988" indent="-407988">
              <a:buFont typeface="Wingdings" panose="05000000000000000000" pitchFamily="2" charset="2"/>
              <a:buChar char="§"/>
            </a:pPr>
            <a:r>
              <a:rPr lang="it-IT" sz="2800" dirty="0">
                <a:solidFill>
                  <a:schemeClr val="bg1"/>
                </a:solidFill>
              </a:rPr>
              <a:t>Coordinator: </a:t>
            </a:r>
            <a:r>
              <a:rPr lang="it-IT" sz="2800" dirty="0" err="1">
                <a:solidFill>
                  <a:schemeClr val="bg1"/>
                </a:solidFill>
              </a:rPr>
              <a:t>Earn</a:t>
            </a:r>
            <a:r>
              <a:rPr lang="it-IT" sz="2800" dirty="0">
                <a:solidFill>
                  <a:schemeClr val="bg1"/>
                </a:solidFill>
              </a:rPr>
              <a:t> DTM Credit</a:t>
            </a:r>
          </a:p>
          <a:p>
            <a:pPr marL="407988" indent="-407988">
              <a:buFont typeface="Wingdings" panose="05000000000000000000" pitchFamily="2" charset="2"/>
              <a:buChar char="§"/>
            </a:pPr>
            <a:r>
              <a:rPr lang="it-IT" sz="2800" dirty="0">
                <a:solidFill>
                  <a:schemeClr val="bg1"/>
                </a:solidFill>
              </a:rPr>
              <a:t>Speechcrafter: Hands-on </a:t>
            </a:r>
            <a:br>
              <a:rPr lang="it-IT" sz="2800" dirty="0">
                <a:solidFill>
                  <a:schemeClr val="bg1"/>
                </a:solidFill>
              </a:rPr>
            </a:br>
            <a:r>
              <a:rPr lang="it-IT" sz="2800" dirty="0">
                <a:solidFill>
                  <a:schemeClr val="bg1"/>
                </a:solidFill>
              </a:rPr>
              <a:t>speech practice</a:t>
            </a:r>
          </a:p>
          <a:p>
            <a:pPr marL="407988" indent="-407988">
              <a:buFont typeface="Wingdings" panose="05000000000000000000" pitchFamily="2" charset="2"/>
              <a:buChar char="§"/>
            </a:pPr>
            <a:endParaRPr lang="it-IT" sz="2000" dirty="0">
              <a:solidFill>
                <a:schemeClr val="bg1"/>
              </a:solidFill>
            </a:endParaRPr>
          </a:p>
        </p:txBody>
      </p:sp>
    </p:spTree>
    <p:extLst>
      <p:ext uri="{BB962C8B-B14F-4D97-AF65-F5344CB8AC3E}">
        <p14:creationId xmlns:p14="http://schemas.microsoft.com/office/powerpoint/2010/main" val="214269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E862E5F-6410-B0E5-1B4B-B00DBA615DD7}"/>
              </a:ext>
            </a:extLst>
          </p:cNvPr>
          <p:cNvSpPr>
            <a:spLocks noGrp="1"/>
          </p:cNvSpPr>
          <p:nvPr>
            <p:ph type="title"/>
          </p:nvPr>
        </p:nvSpPr>
        <p:spPr/>
        <p:txBody>
          <a:bodyPr anchor="ctr">
            <a:noAutofit/>
          </a:bodyPr>
          <a:lstStyle/>
          <a:p>
            <a:pPr>
              <a:lnSpc>
                <a:spcPct val="100000"/>
              </a:lnSpc>
            </a:pPr>
            <a:r>
              <a:rPr lang="it-IT" dirty="0">
                <a:solidFill>
                  <a:schemeClr val="bg1"/>
                </a:solidFill>
              </a:rPr>
              <a:t>Campaigns: Membership Programs</a:t>
            </a:r>
          </a:p>
        </p:txBody>
      </p:sp>
      <p:sp>
        <p:nvSpPr>
          <p:cNvPr id="4" name="CasellaDiTesto 3">
            <a:extLst>
              <a:ext uri="{FF2B5EF4-FFF2-40B4-BE49-F238E27FC236}">
                <a16:creationId xmlns:a16="http://schemas.microsoft.com/office/drawing/2014/main" id="{B85E0066-BC5B-1E76-6B3C-55A2CC631C75}"/>
              </a:ext>
            </a:extLst>
          </p:cNvPr>
          <p:cNvSpPr txBox="1"/>
          <p:nvPr/>
        </p:nvSpPr>
        <p:spPr>
          <a:xfrm>
            <a:off x="277932" y="1489299"/>
            <a:ext cx="4035651" cy="1512209"/>
          </a:xfrm>
          <a:prstGeom prst="rect">
            <a:avLst/>
          </a:prstGeom>
          <a:noFill/>
        </p:spPr>
        <p:txBody>
          <a:bodyPr wrap="square">
            <a:spAutoFit/>
          </a:bodyPr>
          <a:lstStyle/>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FFFFFF"/>
                </a:solidFill>
                <a:effectLst/>
                <a:uLnTx/>
                <a:uFillTx/>
                <a:latin typeface="Arial" panose="020B0604020202020204"/>
                <a:ea typeface="+mn-ea"/>
                <a:cs typeface="+mn-cs"/>
              </a:rPr>
              <a:t>Smedley Award</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FFFFFF"/>
                </a:solidFill>
                <a:effectLst/>
                <a:uLnTx/>
                <a:uFillTx/>
                <a:latin typeface="Arial" panose="020B0604020202020204"/>
                <a:ea typeface="+mn-ea"/>
                <a:cs typeface="+mn-cs"/>
              </a:rPr>
              <a:t>Talk Up Toastmasters</a:t>
            </a:r>
          </a:p>
          <a:p>
            <a:pPr marL="342900" marR="0" lvl="0" indent="-3429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800" i="0" u="none" strike="noStrike" kern="1200" cap="none" spc="0" normalizeH="0" baseline="0" noProof="0" dirty="0">
                <a:ln>
                  <a:noFill/>
                </a:ln>
                <a:solidFill>
                  <a:srgbClr val="FFFFFF"/>
                </a:solidFill>
                <a:effectLst/>
                <a:uLnTx/>
                <a:uFillTx/>
                <a:latin typeface="Arial" panose="020B0604020202020204"/>
                <a:ea typeface="+mn-ea"/>
                <a:cs typeface="+mn-cs"/>
              </a:rPr>
              <a:t>Beat The Clock</a:t>
            </a:r>
          </a:p>
        </p:txBody>
      </p:sp>
      <p:sp>
        <p:nvSpPr>
          <p:cNvPr id="7" name="Rectangle 1">
            <a:extLst>
              <a:ext uri="{FF2B5EF4-FFF2-40B4-BE49-F238E27FC236}">
                <a16:creationId xmlns:a16="http://schemas.microsoft.com/office/drawing/2014/main" id="{16A879DB-EECF-8741-F1B8-9D7B80E4E2F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dirty="0"/>
          </a:p>
        </p:txBody>
      </p:sp>
      <p:sp>
        <p:nvSpPr>
          <p:cNvPr id="8" name="Rectangle 2">
            <a:extLst>
              <a:ext uri="{FF2B5EF4-FFF2-40B4-BE49-F238E27FC236}">
                <a16:creationId xmlns:a16="http://schemas.microsoft.com/office/drawing/2014/main" id="{C052D816-B899-09BD-D946-42C6B122756B}"/>
              </a:ext>
            </a:extLst>
          </p:cNvPr>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dirty="0"/>
          </a:p>
        </p:txBody>
      </p:sp>
    </p:spTree>
    <p:extLst>
      <p:ext uri="{BB962C8B-B14F-4D97-AF65-F5344CB8AC3E}">
        <p14:creationId xmlns:p14="http://schemas.microsoft.com/office/powerpoint/2010/main" val="3283571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775DEA9-50AE-0784-58E9-AD39626740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B4E26A-1806-0EE7-78C4-AE0D3750722A}"/>
              </a:ext>
            </a:extLst>
          </p:cNvPr>
          <p:cNvSpPr>
            <a:spLocks noGrp="1"/>
          </p:cNvSpPr>
          <p:nvPr>
            <p:ph type="ctrTitle"/>
          </p:nvPr>
        </p:nvSpPr>
        <p:spPr>
          <a:xfrm>
            <a:off x="1182756" y="2470359"/>
            <a:ext cx="5864087" cy="731520"/>
          </a:xfrm>
          <a:solidFill>
            <a:srgbClr val="F8FDFF">
              <a:alpha val="60000"/>
            </a:srgbClr>
          </a:solidFill>
        </p:spPr>
        <p:txBody>
          <a:bodyPr anchor="ctr">
            <a:noAutofit/>
          </a:bodyPr>
          <a:lstStyle/>
          <a:p>
            <a:pPr algn="l"/>
            <a:r>
              <a:rPr lang="it-IT" sz="4400" dirty="0">
                <a:solidFill>
                  <a:schemeClr val="tx1"/>
                </a:solidFill>
              </a:rPr>
              <a:t>Member Engagement</a:t>
            </a:r>
            <a:endParaRPr lang="en-US" sz="4400" dirty="0">
              <a:solidFill>
                <a:schemeClr val="tx1"/>
              </a:solidFill>
            </a:endParaRPr>
          </a:p>
        </p:txBody>
      </p:sp>
    </p:spTree>
    <p:extLst>
      <p:ext uri="{BB962C8B-B14F-4D97-AF65-F5344CB8AC3E}">
        <p14:creationId xmlns:p14="http://schemas.microsoft.com/office/powerpoint/2010/main" val="32217771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olo 2">
            <a:extLst>
              <a:ext uri="{FF2B5EF4-FFF2-40B4-BE49-F238E27FC236}">
                <a16:creationId xmlns:a16="http://schemas.microsoft.com/office/drawing/2014/main" id="{06E9E8A4-4B9F-5D37-DF39-7A86203FB63D}"/>
              </a:ext>
            </a:extLst>
          </p:cNvPr>
          <p:cNvSpPr>
            <a:spLocks noGrp="1"/>
          </p:cNvSpPr>
          <p:nvPr>
            <p:ph type="title"/>
          </p:nvPr>
        </p:nvSpPr>
        <p:spPr>
          <a:xfrm>
            <a:off x="3911883" y="487680"/>
            <a:ext cx="5003517" cy="854710"/>
          </a:xfrm>
          <a:solidFill>
            <a:srgbClr val="B48363">
              <a:alpha val="69804"/>
            </a:srgbClr>
          </a:solidFill>
        </p:spPr>
        <p:txBody>
          <a:bodyPr>
            <a:normAutofit/>
          </a:bodyPr>
          <a:lstStyle/>
          <a:p>
            <a:pPr algn="ctr">
              <a:lnSpc>
                <a:spcPct val="100000"/>
              </a:lnSpc>
            </a:pPr>
            <a:r>
              <a:rPr lang="it-IT" dirty="0">
                <a:solidFill>
                  <a:schemeClr val="bg1"/>
                </a:solidFill>
              </a:rPr>
              <a:t>Social Activities</a:t>
            </a:r>
            <a:endParaRPr lang="it-IT" sz="2800" b="0" dirty="0">
              <a:solidFill>
                <a:schemeClr val="bg1"/>
              </a:solidFill>
            </a:endParaRPr>
          </a:p>
        </p:txBody>
      </p:sp>
    </p:spTree>
    <p:extLst>
      <p:ext uri="{BB962C8B-B14F-4D97-AF65-F5344CB8AC3E}">
        <p14:creationId xmlns:p14="http://schemas.microsoft.com/office/powerpoint/2010/main" val="1307609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CA7F60B-6862-76BF-4D23-EB8B6408881B}"/>
            </a:ext>
          </a:extLst>
        </p:cNvPr>
        <p:cNvGrpSpPr/>
        <p:nvPr/>
      </p:nvGrpSpPr>
      <p:grpSpPr>
        <a:xfrm>
          <a:off x="0" y="0"/>
          <a:ext cx="0" cy="0"/>
          <a:chOff x="0" y="0"/>
          <a:chExt cx="0" cy="0"/>
        </a:xfrm>
      </p:grpSpPr>
      <p:sp>
        <p:nvSpPr>
          <p:cNvPr id="3" name="Titolo 2">
            <a:extLst>
              <a:ext uri="{FF2B5EF4-FFF2-40B4-BE49-F238E27FC236}">
                <a16:creationId xmlns:a16="http://schemas.microsoft.com/office/drawing/2014/main" id="{0FCAB56D-C5F1-0B52-EBBF-D9481602AE54}"/>
              </a:ext>
            </a:extLst>
          </p:cNvPr>
          <p:cNvSpPr txBox="1">
            <a:spLocks/>
          </p:cNvSpPr>
          <p:nvPr/>
        </p:nvSpPr>
        <p:spPr>
          <a:xfrm>
            <a:off x="417304" y="609600"/>
            <a:ext cx="6360911" cy="822960"/>
          </a:xfrm>
          <a:prstGeom prst="rect">
            <a:avLst/>
          </a:prstGeom>
          <a:noFill/>
        </p:spPr>
        <p:txBody>
          <a:bodyPr vert="horz" lIns="91440" tIns="45720" rIns="91440" bIns="45720" rtlCol="0" anchor="b">
            <a:normAutofit/>
          </a:bodyPr>
          <a:lstStyle>
            <a:lvl1pPr marL="0" indent="0" algn="ctr" defTabSz="914400" rtl="0" eaLnBrk="1" latinLnBrk="0" hangingPunct="1">
              <a:lnSpc>
                <a:spcPct val="90000"/>
              </a:lnSpc>
              <a:spcBef>
                <a:spcPct val="0"/>
              </a:spcBef>
              <a:buFont typeface="Arial" panose="020B0604020202020204" pitchFamily="34" charset="0"/>
              <a:buNone/>
              <a:defRPr sz="5400" b="1" kern="1200">
                <a:solidFill>
                  <a:srgbClr val="333333"/>
                </a:solidFill>
                <a:latin typeface="+mj-lt"/>
                <a:ea typeface="+mj-ea"/>
                <a:cs typeface="+mj-cs"/>
              </a:defRPr>
            </a:lvl1pPr>
          </a:lstStyle>
          <a:p>
            <a:pPr algn="l">
              <a:lnSpc>
                <a:spcPct val="100000"/>
              </a:lnSpc>
            </a:pPr>
            <a:r>
              <a:rPr lang="it-IT" sz="3600" dirty="0">
                <a:solidFill>
                  <a:schemeClr val="tx1"/>
                </a:solidFill>
              </a:rPr>
              <a:t>Post-Meeting Socialization</a:t>
            </a:r>
            <a:br>
              <a:rPr lang="it-IT" sz="1000" dirty="0">
                <a:solidFill>
                  <a:schemeClr val="bg1"/>
                </a:solidFill>
              </a:rPr>
            </a:br>
            <a:endParaRPr lang="it-IT" sz="1000" dirty="0">
              <a:solidFill>
                <a:schemeClr val="bg1"/>
              </a:solidFill>
            </a:endParaRPr>
          </a:p>
        </p:txBody>
      </p:sp>
    </p:spTree>
    <p:extLst>
      <p:ext uri="{BB962C8B-B14F-4D97-AF65-F5344CB8AC3E}">
        <p14:creationId xmlns:p14="http://schemas.microsoft.com/office/powerpoint/2010/main" val="3900741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51F0F46-4D31-B07F-62FE-C378AAD6D58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E418B43-FD83-AB44-14EA-74CF68452C2A}"/>
              </a:ext>
            </a:extLst>
          </p:cNvPr>
          <p:cNvSpPr>
            <a:spLocks noGrp="1"/>
          </p:cNvSpPr>
          <p:nvPr>
            <p:ph type="title"/>
          </p:nvPr>
        </p:nvSpPr>
        <p:spPr>
          <a:xfrm>
            <a:off x="272317" y="536804"/>
            <a:ext cx="11647366" cy="649224"/>
          </a:xfrm>
        </p:spPr>
        <p:txBody>
          <a:bodyPr anchor="ctr">
            <a:normAutofit/>
          </a:bodyPr>
          <a:lstStyle/>
          <a:p>
            <a:r>
              <a:rPr lang="it-IT" dirty="0">
                <a:solidFill>
                  <a:srgbClr val="004165"/>
                </a:solidFill>
              </a:rPr>
              <a:t>Uplifting Environment</a:t>
            </a:r>
          </a:p>
        </p:txBody>
      </p:sp>
      <p:sp>
        <p:nvSpPr>
          <p:cNvPr id="3" name="CasellaDiTesto 2">
            <a:extLst>
              <a:ext uri="{FF2B5EF4-FFF2-40B4-BE49-F238E27FC236}">
                <a16:creationId xmlns:a16="http://schemas.microsoft.com/office/drawing/2014/main" id="{2B3AA1DC-9E83-B4CB-8883-C9AA45E7137B}"/>
              </a:ext>
            </a:extLst>
          </p:cNvPr>
          <p:cNvSpPr txBox="1"/>
          <p:nvPr/>
        </p:nvSpPr>
        <p:spPr>
          <a:xfrm>
            <a:off x="381670" y="4180702"/>
            <a:ext cx="4852482" cy="1815882"/>
          </a:xfrm>
          <a:prstGeom prst="rect">
            <a:avLst/>
          </a:prstGeom>
          <a:solidFill>
            <a:srgbClr val="7B797A">
              <a:alpha val="80000"/>
            </a:srgbClr>
          </a:solidFill>
        </p:spPr>
        <p:txBody>
          <a:bodyPr wrap="square" rtlCol="0">
            <a:spAutoFit/>
          </a:bodyPr>
          <a:lstStyle/>
          <a:p>
            <a:r>
              <a:rPr lang="en-US" sz="2800" i="1" dirty="0">
                <a:solidFill>
                  <a:schemeClr val="bg1"/>
                </a:solidFill>
              </a:rPr>
              <a:t>A positive, welcoming club culture boosts retention and encourages members to </a:t>
            </a:r>
            <a:br>
              <a:rPr lang="en-US" sz="2800" i="1" dirty="0">
                <a:solidFill>
                  <a:schemeClr val="bg1"/>
                </a:solidFill>
              </a:rPr>
            </a:br>
            <a:r>
              <a:rPr lang="en-US" sz="2800" i="1" dirty="0">
                <a:solidFill>
                  <a:schemeClr val="bg1"/>
                </a:solidFill>
              </a:rPr>
              <a:t>bring guests. </a:t>
            </a:r>
            <a:endParaRPr lang="it-IT" sz="2800" i="1" dirty="0">
              <a:solidFill>
                <a:schemeClr val="bg1"/>
              </a:solidFill>
            </a:endParaRPr>
          </a:p>
        </p:txBody>
      </p:sp>
    </p:spTree>
    <p:extLst>
      <p:ext uri="{BB962C8B-B14F-4D97-AF65-F5344CB8AC3E}">
        <p14:creationId xmlns:p14="http://schemas.microsoft.com/office/powerpoint/2010/main" val="259732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Google Shape;293;p38">
            <a:extLst>
              <a:ext uri="{FF2B5EF4-FFF2-40B4-BE49-F238E27FC236}">
                <a16:creationId xmlns:a16="http://schemas.microsoft.com/office/drawing/2014/main" id="{AE2B5CF2-6C82-9AB4-4000-C12116204945}"/>
              </a:ext>
            </a:extLst>
          </p:cNvPr>
          <p:cNvSpPr txBox="1"/>
          <p:nvPr/>
        </p:nvSpPr>
        <p:spPr>
          <a:xfrm>
            <a:off x="7170821" y="1058779"/>
            <a:ext cx="4410010" cy="4401162"/>
          </a:xfrm>
          <a:prstGeom prst="rect">
            <a:avLst/>
          </a:prstGeom>
          <a:solidFill>
            <a:srgbClr val="000000">
              <a:alpha val="25000"/>
            </a:srgb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60000" tIns="45699" rIns="45699" bIns="45699">
            <a:spAutoFit/>
          </a:bodyPr>
          <a:lstStyle/>
          <a:p>
            <a:pPr marL="285750" indent="-285750">
              <a:buFont typeface="Arial" panose="020B0604020202020204" pitchFamily="34" charset="0"/>
              <a:buChar char="•"/>
            </a:pPr>
            <a:r>
              <a:rPr lang="en-US" sz="2800" dirty="0"/>
              <a:t>Why VPM?</a:t>
            </a:r>
          </a:p>
          <a:p>
            <a:pPr marL="285750" indent="-285750">
              <a:buFont typeface="Arial" panose="020B0604020202020204" pitchFamily="34" charset="0"/>
              <a:buChar char="•"/>
            </a:pPr>
            <a:r>
              <a:rPr lang="en-US" sz="2800" dirty="0"/>
              <a:t>Club Success Cycle</a:t>
            </a:r>
          </a:p>
          <a:p>
            <a:pPr marL="285750" indent="-285750">
              <a:buFont typeface="Arial" panose="020B0604020202020204" pitchFamily="34" charset="0"/>
              <a:buChar char="•"/>
            </a:pPr>
            <a:r>
              <a:rPr lang="en-US" sz="2800" dirty="0"/>
              <a:t>Transferable Skills</a:t>
            </a:r>
          </a:p>
          <a:p>
            <a:pPr marL="285750" indent="-285750">
              <a:buFont typeface="Arial" panose="020B0604020202020204" pitchFamily="34" charset="0"/>
              <a:buChar char="•"/>
            </a:pPr>
            <a:r>
              <a:rPr lang="en-US" sz="2800" dirty="0"/>
              <a:t>Responsibilities</a:t>
            </a:r>
          </a:p>
          <a:p>
            <a:pPr marL="285750" indent="-285750">
              <a:buFont typeface="Arial" panose="020B0604020202020204" pitchFamily="34" charset="0"/>
              <a:buChar char="•"/>
            </a:pPr>
            <a:r>
              <a:rPr lang="en-US" sz="2800" dirty="0"/>
              <a:t>Membership Building</a:t>
            </a:r>
          </a:p>
          <a:p>
            <a:pPr marL="285750" indent="-285750">
              <a:buFont typeface="Arial" panose="020B0604020202020204" pitchFamily="34" charset="0"/>
              <a:buChar char="•"/>
            </a:pPr>
            <a:r>
              <a:rPr lang="en-US" sz="2800" dirty="0"/>
              <a:t>Membership Engagement</a:t>
            </a:r>
          </a:p>
          <a:p>
            <a:pPr marL="285750" indent="-285750">
              <a:buFont typeface="Arial" panose="020B0604020202020204" pitchFamily="34" charset="0"/>
              <a:buChar char="•"/>
            </a:pPr>
            <a:r>
              <a:rPr lang="en-US" sz="2800" dirty="0"/>
              <a:t>Best Practices, Metrics and Resources</a:t>
            </a:r>
          </a:p>
          <a:p>
            <a:pPr marL="285750" indent="-285750">
              <a:buFont typeface="Arial" panose="020B0604020202020204" pitchFamily="34" charset="0"/>
              <a:buChar char="•"/>
            </a:pPr>
            <a:r>
              <a:rPr lang="en-US" sz="2800" dirty="0"/>
              <a:t>Next Steps</a:t>
            </a:r>
          </a:p>
        </p:txBody>
      </p:sp>
    </p:spTree>
    <p:extLst>
      <p:ext uri="{BB962C8B-B14F-4D97-AF65-F5344CB8AC3E}">
        <p14:creationId xmlns:p14="http://schemas.microsoft.com/office/powerpoint/2010/main" val="32262742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6E050-D666-17BB-91F4-E933653A8735}"/>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0C3436B7-75F8-A22D-29F4-C7967EED3A37}"/>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rcRect/>
          <a:stretch/>
        </p:blipFill>
        <p:spPr>
          <a:xfrm>
            <a:off x="0" y="0"/>
            <a:ext cx="12192000" cy="6199322"/>
          </a:xfrm>
          <a:prstGeom prst="rect">
            <a:avLst/>
          </a:prstGeom>
        </p:spPr>
      </p:pic>
      <p:sp>
        <p:nvSpPr>
          <p:cNvPr id="2" name="Title 1">
            <a:extLst>
              <a:ext uri="{FF2B5EF4-FFF2-40B4-BE49-F238E27FC236}">
                <a16:creationId xmlns:a16="http://schemas.microsoft.com/office/drawing/2014/main" id="{7BFBB497-BD2D-EEDC-996C-66B0CDE53A35}"/>
              </a:ext>
            </a:extLst>
          </p:cNvPr>
          <p:cNvSpPr>
            <a:spLocks noGrp="1"/>
          </p:cNvSpPr>
          <p:nvPr>
            <p:ph type="title"/>
          </p:nvPr>
        </p:nvSpPr>
        <p:spPr>
          <a:xfrm>
            <a:off x="607159" y="3134662"/>
            <a:ext cx="6337926" cy="1306498"/>
          </a:xfrm>
        </p:spPr>
        <p:txBody>
          <a:bodyPr anchor="ctr">
            <a:noAutofit/>
          </a:bodyPr>
          <a:lstStyle/>
          <a:p>
            <a:r>
              <a:rPr lang="en-US" sz="4000" dirty="0">
                <a:solidFill>
                  <a:srgbClr val="0B5879"/>
                </a:solidFill>
              </a:rPr>
              <a:t>Best Practices, </a:t>
            </a:r>
            <a:br>
              <a:rPr lang="en-US" sz="4000" dirty="0">
                <a:solidFill>
                  <a:srgbClr val="0B5879"/>
                </a:solidFill>
              </a:rPr>
            </a:br>
            <a:r>
              <a:rPr lang="en-US" sz="4000" dirty="0">
                <a:solidFill>
                  <a:srgbClr val="0B5879"/>
                </a:solidFill>
              </a:rPr>
              <a:t>Metrics, and Resources</a:t>
            </a:r>
          </a:p>
        </p:txBody>
      </p:sp>
      <p:sp>
        <p:nvSpPr>
          <p:cNvPr id="3" name="Rectangle 2">
            <a:extLst>
              <a:ext uri="{FF2B5EF4-FFF2-40B4-BE49-F238E27FC236}">
                <a16:creationId xmlns:a16="http://schemas.microsoft.com/office/drawing/2014/main" id="{AAA6A561-CE14-103B-D8EF-2F040C7CBCE0}"/>
              </a:ext>
            </a:extLst>
          </p:cNvPr>
          <p:cNvSpPr/>
          <p:nvPr/>
        </p:nvSpPr>
        <p:spPr>
          <a:xfrm>
            <a:off x="0" y="6199322"/>
            <a:ext cx="12192000" cy="137978"/>
          </a:xfrm>
          <a:prstGeom prst="rect">
            <a:avLst/>
          </a:prstGeom>
          <a:solidFill>
            <a:srgbClr val="0041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70129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995795-8BAF-EF49-3C7E-084997BD9F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F6CB18-AE2F-7BDC-F557-D2CA6452F645}"/>
              </a:ext>
            </a:extLst>
          </p:cNvPr>
          <p:cNvSpPr>
            <a:spLocks noGrp="1"/>
          </p:cNvSpPr>
          <p:nvPr>
            <p:ph type="title"/>
          </p:nvPr>
        </p:nvSpPr>
        <p:spPr>
          <a:xfrm>
            <a:off x="277934" y="295772"/>
            <a:ext cx="4903666" cy="797921"/>
          </a:xfrm>
        </p:spPr>
        <p:txBody>
          <a:bodyPr/>
          <a:lstStyle/>
          <a:p>
            <a:r>
              <a:rPr lang="en-US" dirty="0">
                <a:solidFill>
                  <a:schemeClr val="bg1"/>
                </a:solidFill>
              </a:rPr>
              <a:t>New Member Survey</a:t>
            </a:r>
          </a:p>
        </p:txBody>
      </p:sp>
      <p:pic>
        <p:nvPicPr>
          <p:cNvPr id="10" name="Segnaposto contenuto 9">
            <a:extLst>
              <a:ext uri="{FF2B5EF4-FFF2-40B4-BE49-F238E27FC236}">
                <a16:creationId xmlns:a16="http://schemas.microsoft.com/office/drawing/2014/main" id="{C16CECD0-7BEE-B91B-84A0-6864602D5960}"/>
              </a:ext>
            </a:extLst>
          </p:cNvPr>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rot="1133687">
            <a:off x="8079261" y="470650"/>
            <a:ext cx="4135826" cy="5333040"/>
          </a:xfrm>
          <a:prstGeom prst="rect">
            <a:avLst/>
          </a:prstGeom>
          <a:ln>
            <a:noFill/>
          </a:ln>
          <a:effectLst>
            <a:outerShdw blurRad="304800" dist="304800" dir="2700000" algn="tl" rotWithShape="0">
              <a:prstClr val="black">
                <a:alpha val="40000"/>
              </a:prstClr>
            </a:outerShdw>
          </a:effectLst>
        </p:spPr>
      </p:pic>
      <p:sp>
        <p:nvSpPr>
          <p:cNvPr id="8" name="Rectangle 3">
            <a:extLst>
              <a:ext uri="{FF2B5EF4-FFF2-40B4-BE49-F238E27FC236}">
                <a16:creationId xmlns:a16="http://schemas.microsoft.com/office/drawing/2014/main" id="{F3E1F7F4-8964-5CB0-2D81-105FC520D044}"/>
              </a:ext>
            </a:extLst>
          </p:cNvPr>
          <p:cNvSpPr>
            <a:spLocks noChangeArrowheads="1"/>
          </p:cNvSpPr>
          <p:nvPr/>
        </p:nvSpPr>
        <p:spPr bwMode="auto">
          <a:xfrm>
            <a:off x="381000" y="153511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3" name="TextBox 2">
            <a:extLst>
              <a:ext uri="{FF2B5EF4-FFF2-40B4-BE49-F238E27FC236}">
                <a16:creationId xmlns:a16="http://schemas.microsoft.com/office/drawing/2014/main" id="{949C3A5D-D311-5800-4860-B3EC11E38952}"/>
              </a:ext>
            </a:extLst>
          </p:cNvPr>
          <p:cNvSpPr txBox="1"/>
          <p:nvPr/>
        </p:nvSpPr>
        <p:spPr>
          <a:xfrm>
            <a:off x="380999" y="4341208"/>
            <a:ext cx="6760780" cy="1692771"/>
          </a:xfrm>
          <a:prstGeom prst="rect">
            <a:avLst/>
          </a:prstGeom>
          <a:solidFill>
            <a:srgbClr val="000000">
              <a:alpha val="50000"/>
            </a:srgbClr>
          </a:solidFill>
        </p:spPr>
        <p:txBody>
          <a:bodyPr wrap="square" rtlCol="0">
            <a:spAutoFit/>
          </a:bodyPr>
          <a:lstStyle/>
          <a:p>
            <a:pPr marL="457200" marR="0" lvl="0" indent="-45720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kumimoji="0" lang="it-IT" altLang="it-IT" sz="2600" i="0" u="none" strike="noStrike" cap="none" normalizeH="0" baseline="0" dirty="0">
                <a:ln>
                  <a:noFill/>
                </a:ln>
                <a:solidFill>
                  <a:schemeClr val="bg1"/>
                </a:solidFill>
                <a:effectLst/>
                <a:latin typeface="Arial" panose="020B0604020202020204" pitchFamily="34" charset="0"/>
              </a:rPr>
              <a:t>Understand the new member experience</a:t>
            </a:r>
          </a:p>
          <a:p>
            <a:pPr marL="457200" marR="0" lvl="0" indent="-45720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kumimoji="0" lang="it-IT" altLang="it-IT" sz="2600" i="0" u="none" strike="noStrike" cap="none" normalizeH="0" baseline="0" dirty="0" err="1">
                <a:ln>
                  <a:noFill/>
                </a:ln>
                <a:solidFill>
                  <a:schemeClr val="bg1"/>
                </a:solidFill>
                <a:effectLst/>
                <a:latin typeface="Arial" panose="020B0604020202020204" pitchFamily="34" charset="0"/>
              </a:rPr>
              <a:t>Improve</a:t>
            </a:r>
            <a:r>
              <a:rPr kumimoji="0" lang="it-IT" altLang="it-IT" sz="2600" i="0" u="none" strike="noStrike" cap="none" normalizeH="0" baseline="0" dirty="0">
                <a:ln>
                  <a:noFill/>
                </a:ln>
                <a:solidFill>
                  <a:schemeClr val="bg1"/>
                </a:solidFill>
                <a:effectLst/>
                <a:latin typeface="Arial" panose="020B0604020202020204" pitchFamily="34" charset="0"/>
              </a:rPr>
              <a:t> </a:t>
            </a:r>
            <a:r>
              <a:rPr kumimoji="0" lang="it-IT" altLang="it-IT" sz="2600" i="0" u="none" strike="noStrike" cap="none" normalizeH="0" baseline="0" dirty="0" err="1">
                <a:ln>
                  <a:noFill/>
                </a:ln>
                <a:solidFill>
                  <a:schemeClr val="bg1"/>
                </a:solidFill>
                <a:effectLst/>
                <a:latin typeface="Arial" panose="020B0604020202020204" pitchFamily="34" charset="0"/>
              </a:rPr>
              <a:t>onboarding</a:t>
            </a:r>
            <a:endParaRPr kumimoji="0" lang="it-IT" altLang="it-IT" sz="2600" i="0" u="none" strike="noStrike" cap="none" normalizeH="0" baseline="0" dirty="0">
              <a:ln>
                <a:noFill/>
              </a:ln>
              <a:solidFill>
                <a:schemeClr val="bg1"/>
              </a:solidFill>
              <a:effectLst/>
              <a:latin typeface="Arial" panose="020B060402020202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kumimoji="0" lang="it-IT" altLang="it-IT" sz="2600" i="0" u="none" strike="noStrike" cap="none" normalizeH="0" baseline="0" dirty="0">
                <a:ln>
                  <a:noFill/>
                </a:ln>
                <a:solidFill>
                  <a:schemeClr val="bg1"/>
                </a:solidFill>
                <a:effectLst/>
                <a:latin typeface="Arial" panose="020B0604020202020204" pitchFamily="34" charset="0"/>
              </a:rPr>
              <a:t>Guide follow-up and mentoring</a:t>
            </a:r>
          </a:p>
          <a:p>
            <a:pPr marL="457200" marR="0" lvl="0" indent="-45720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kumimoji="0" lang="it-IT" altLang="it-IT" sz="2600" i="0" u="none" strike="noStrike" cap="none" normalizeH="0" baseline="0" dirty="0">
                <a:ln>
                  <a:noFill/>
                </a:ln>
                <a:solidFill>
                  <a:schemeClr val="bg1"/>
                </a:solidFill>
                <a:effectLst/>
                <a:latin typeface="Arial" panose="020B0604020202020204" pitchFamily="34" charset="0"/>
              </a:rPr>
              <a:t>Support </a:t>
            </a:r>
            <a:r>
              <a:rPr kumimoji="0" lang="it-IT" altLang="it-IT" sz="2600" i="0" u="none" strike="noStrike" cap="none" normalizeH="0" baseline="0" dirty="0" err="1">
                <a:ln>
                  <a:noFill/>
                </a:ln>
                <a:solidFill>
                  <a:schemeClr val="bg1"/>
                </a:solidFill>
                <a:effectLst/>
                <a:latin typeface="Arial" panose="020B0604020202020204" pitchFamily="34" charset="0"/>
              </a:rPr>
              <a:t>continuous</a:t>
            </a:r>
            <a:r>
              <a:rPr kumimoji="0" lang="it-IT" altLang="it-IT" sz="2600" i="0" u="none" strike="noStrike" cap="none" normalizeH="0" baseline="0" dirty="0">
                <a:ln>
                  <a:noFill/>
                </a:ln>
                <a:solidFill>
                  <a:schemeClr val="bg1"/>
                </a:solidFill>
                <a:effectLst/>
                <a:latin typeface="Arial" panose="020B0604020202020204" pitchFamily="34" charset="0"/>
              </a:rPr>
              <a:t> </a:t>
            </a:r>
            <a:r>
              <a:rPr kumimoji="0" lang="it-IT" altLang="it-IT" sz="2600" i="0" u="none" strike="noStrike" cap="none" normalizeH="0" baseline="0" dirty="0" err="1">
                <a:ln>
                  <a:noFill/>
                </a:ln>
                <a:solidFill>
                  <a:schemeClr val="bg1"/>
                </a:solidFill>
                <a:effectLst/>
                <a:latin typeface="Arial" panose="020B0604020202020204" pitchFamily="34" charset="0"/>
              </a:rPr>
              <a:t>improvement</a:t>
            </a:r>
            <a:endParaRPr lang="en-GB" sz="2600" dirty="0"/>
          </a:p>
        </p:txBody>
      </p:sp>
      <p:pic>
        <p:nvPicPr>
          <p:cNvPr id="2050" name="Picture 2">
            <a:extLst>
              <a:ext uri="{FF2B5EF4-FFF2-40B4-BE49-F238E27FC236}">
                <a16:creationId xmlns:a16="http://schemas.microsoft.com/office/drawing/2014/main" id="{6589FA65-6829-6CD3-256D-C4FBD441C81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782175" y="4865688"/>
            <a:ext cx="17335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18003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5227856-5C8F-9131-42A4-1F37B7E4325B}"/>
              </a:ext>
            </a:extLst>
          </p:cNvPr>
          <p:cNvSpPr>
            <a:spLocks noGrp="1"/>
          </p:cNvSpPr>
          <p:nvPr>
            <p:ph type="title"/>
          </p:nvPr>
        </p:nvSpPr>
        <p:spPr/>
        <p:txBody>
          <a:bodyPr anchor="t">
            <a:normAutofit/>
          </a:bodyPr>
          <a:lstStyle/>
          <a:p>
            <a:r>
              <a:rPr lang="it-IT" dirty="0">
                <a:solidFill>
                  <a:srgbClr val="004165"/>
                </a:solidFill>
              </a:rPr>
              <a:t>Measuring Success</a:t>
            </a:r>
            <a:endParaRPr lang="it-IT" sz="2400" b="0" i="1" dirty="0">
              <a:solidFill>
                <a:srgbClr val="004165"/>
              </a:solidFill>
            </a:endParaRPr>
          </a:p>
        </p:txBody>
      </p:sp>
      <p:sp>
        <p:nvSpPr>
          <p:cNvPr id="3" name="TextBox 2">
            <a:extLst>
              <a:ext uri="{FF2B5EF4-FFF2-40B4-BE49-F238E27FC236}">
                <a16:creationId xmlns:a16="http://schemas.microsoft.com/office/drawing/2014/main" id="{E7321BD4-A51D-06BD-1C71-BE5FD2A117C3}"/>
              </a:ext>
            </a:extLst>
          </p:cNvPr>
          <p:cNvSpPr txBox="1"/>
          <p:nvPr/>
        </p:nvSpPr>
        <p:spPr>
          <a:xfrm>
            <a:off x="230197" y="4760842"/>
            <a:ext cx="6849035" cy="616227"/>
          </a:xfrm>
          <a:prstGeom prst="rect">
            <a:avLst/>
          </a:prstGeom>
          <a:noFill/>
        </p:spPr>
        <p:txBody>
          <a:bodyPr wrap="none" rtlCol="0">
            <a:noAutofit/>
          </a:bodyPr>
          <a:lstStyle/>
          <a:p>
            <a:r>
              <a:rPr lang="en-US" sz="3000" i="1" dirty="0">
                <a:solidFill>
                  <a:srgbClr val="004165"/>
                </a:solidFill>
              </a:rPr>
              <a:t>What gets measured gets improved!</a:t>
            </a:r>
          </a:p>
          <a:p>
            <a:endParaRPr lang="en-GB" dirty="0"/>
          </a:p>
        </p:txBody>
      </p:sp>
    </p:spTree>
    <p:extLst>
      <p:ext uri="{BB962C8B-B14F-4D97-AF65-F5344CB8AC3E}">
        <p14:creationId xmlns:p14="http://schemas.microsoft.com/office/powerpoint/2010/main" val="40222687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EF684702-43ED-061A-85C1-6B584D2ED1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0130" y="2117944"/>
            <a:ext cx="5560939" cy="4014952"/>
          </a:xfrm>
          <a:prstGeom prst="rect">
            <a:avLst/>
          </a:prstGeom>
          <a:effectLst>
            <a:outerShdw blurRad="304800" dist="304800" dir="2700000" algn="tl" rotWithShape="0">
              <a:prstClr val="black">
                <a:alpha val="40000"/>
              </a:prstClr>
            </a:outerShdw>
          </a:effectLst>
        </p:spPr>
      </p:pic>
      <p:pic>
        <p:nvPicPr>
          <p:cNvPr id="7" name="Immagine 6">
            <a:extLst>
              <a:ext uri="{FF2B5EF4-FFF2-40B4-BE49-F238E27FC236}">
                <a16:creationId xmlns:a16="http://schemas.microsoft.com/office/drawing/2014/main" id="{D985A6CE-0914-A4F9-C7C0-736E42CDDB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17682" y="1210658"/>
            <a:ext cx="6710768" cy="4045132"/>
          </a:xfrm>
          <a:prstGeom prst="rect">
            <a:avLst/>
          </a:prstGeom>
          <a:effectLst>
            <a:outerShdw blurRad="304800" dist="304800" dir="2700000" algn="tl" rotWithShape="0">
              <a:prstClr val="black">
                <a:alpha val="40000"/>
              </a:prstClr>
            </a:outerShdw>
          </a:effectLst>
        </p:spPr>
      </p:pic>
      <p:pic>
        <p:nvPicPr>
          <p:cNvPr id="9" name="Immagine 8">
            <a:extLst>
              <a:ext uri="{FF2B5EF4-FFF2-40B4-BE49-F238E27FC236}">
                <a16:creationId xmlns:a16="http://schemas.microsoft.com/office/drawing/2014/main" id="{A5412623-1AE1-A91C-BEE7-1C79AE875E3A}"/>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640103" y="2095471"/>
            <a:ext cx="7373575" cy="4037425"/>
          </a:xfrm>
          <a:prstGeom prst="rect">
            <a:avLst/>
          </a:prstGeom>
          <a:effectLst>
            <a:outerShdw blurRad="304800" dist="304800" dir="2700000" algn="tl" rotWithShape="0">
              <a:prstClr val="black">
                <a:alpha val="40000"/>
              </a:prstClr>
            </a:outerShdw>
          </a:effectLst>
        </p:spPr>
      </p:pic>
      <p:pic>
        <p:nvPicPr>
          <p:cNvPr id="11" name="Immagine 10">
            <a:extLst>
              <a:ext uri="{FF2B5EF4-FFF2-40B4-BE49-F238E27FC236}">
                <a16:creationId xmlns:a16="http://schemas.microsoft.com/office/drawing/2014/main" id="{85E04F35-B2BE-45ED-78B0-B99D3BA81AD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43338" y="1165674"/>
            <a:ext cx="5328430" cy="4014953"/>
          </a:xfrm>
          <a:prstGeom prst="rect">
            <a:avLst/>
          </a:prstGeom>
          <a:effectLst>
            <a:outerShdw blurRad="304800" dist="304800" dir="2700000" algn="tl" rotWithShape="0">
              <a:prstClr val="black">
                <a:alpha val="40000"/>
              </a:prstClr>
            </a:outerShdw>
          </a:effectLst>
        </p:spPr>
      </p:pic>
      <p:pic>
        <p:nvPicPr>
          <p:cNvPr id="13" name="Immagine 12">
            <a:extLst>
              <a:ext uri="{FF2B5EF4-FFF2-40B4-BE49-F238E27FC236}">
                <a16:creationId xmlns:a16="http://schemas.microsoft.com/office/drawing/2014/main" id="{7B1E9058-4DC4-72C9-CDEF-09EB569D0816}"/>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6688483" y="2057942"/>
            <a:ext cx="5328430" cy="4074954"/>
          </a:xfrm>
          <a:prstGeom prst="rect">
            <a:avLst/>
          </a:prstGeom>
          <a:effectLst>
            <a:outerShdw blurRad="304800" dist="304800" dir="2700000" algn="tl" rotWithShape="0">
              <a:prstClr val="black">
                <a:alpha val="40000"/>
              </a:prstClr>
            </a:outerShdw>
          </a:effectLst>
        </p:spPr>
      </p:pic>
      <p:sp>
        <p:nvSpPr>
          <p:cNvPr id="15" name="CasellaDiTesto 14">
            <a:extLst>
              <a:ext uri="{FF2B5EF4-FFF2-40B4-BE49-F238E27FC236}">
                <a16:creationId xmlns:a16="http://schemas.microsoft.com/office/drawing/2014/main" id="{BEC4AC80-7691-C6BF-1D49-84D87925507B}"/>
              </a:ext>
            </a:extLst>
          </p:cNvPr>
          <p:cNvSpPr txBox="1"/>
          <p:nvPr/>
        </p:nvSpPr>
        <p:spPr>
          <a:xfrm>
            <a:off x="230113" y="315104"/>
            <a:ext cx="8570983" cy="646331"/>
          </a:xfrm>
          <a:prstGeom prst="rect">
            <a:avLst/>
          </a:prstGeom>
          <a:noFill/>
        </p:spPr>
        <p:txBody>
          <a:bodyPr wrap="square">
            <a:spAutoFit/>
          </a:bodyPr>
          <a:lstStyle/>
          <a:p>
            <a:r>
              <a:rPr lang="en-US" sz="3600" b="1" dirty="0"/>
              <a:t>Tools and Templates to Save Time</a:t>
            </a:r>
            <a:endParaRPr lang="it-IT" sz="3600" b="1" dirty="0"/>
          </a:p>
        </p:txBody>
      </p:sp>
      <p:sp>
        <p:nvSpPr>
          <p:cNvPr id="3" name="TextBox 2">
            <a:extLst>
              <a:ext uri="{FF2B5EF4-FFF2-40B4-BE49-F238E27FC236}">
                <a16:creationId xmlns:a16="http://schemas.microsoft.com/office/drawing/2014/main" id="{92847E70-AABF-F374-2232-335258D88F30}"/>
              </a:ext>
            </a:extLst>
          </p:cNvPr>
          <p:cNvSpPr txBox="1"/>
          <p:nvPr/>
        </p:nvSpPr>
        <p:spPr>
          <a:xfrm>
            <a:off x="587829" y="1165674"/>
            <a:ext cx="2939142" cy="646331"/>
          </a:xfrm>
          <a:prstGeom prst="rect">
            <a:avLst/>
          </a:prstGeom>
          <a:noFill/>
        </p:spPr>
        <p:txBody>
          <a:bodyPr wrap="square" rtlCol="0">
            <a:spAutoFit/>
          </a:bodyPr>
          <a:lstStyle/>
          <a:p>
            <a:r>
              <a:rPr lang="en-US" b="1" dirty="0">
                <a:effectLst/>
              </a:rPr>
              <a:t>Prospective Member Management Portal </a:t>
            </a:r>
            <a:endParaRPr lang="en-US" dirty="0"/>
          </a:p>
        </p:txBody>
      </p:sp>
    </p:spTree>
    <p:extLst>
      <p:ext uri="{BB962C8B-B14F-4D97-AF65-F5344CB8AC3E}">
        <p14:creationId xmlns:p14="http://schemas.microsoft.com/office/powerpoint/2010/main" val="2036386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ppt_x"/>
                                          </p:val>
                                        </p:tav>
                                        <p:tav tm="100000">
                                          <p:val>
                                            <p:strVal val="#ppt_x"/>
                                          </p:val>
                                        </p:tav>
                                      </p:tavLst>
                                    </p:anim>
                                    <p:anim calcmode="lin" valueType="num">
                                      <p:cBhvr additive="base">
                                        <p:cTn id="14" dur="10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53" presetClass="entr" presetSubtype="16" fill="hold" nodeType="afterEffect">
                                  <p:stCondLst>
                                    <p:cond delay="50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ppt_w</p:attrName>
                                        </p:attrNameLst>
                                      </p:cBhvr>
                                      <p:tavLst>
                                        <p:tav tm="0">
                                          <p:val>
                                            <p:fltVal val="0"/>
                                          </p:val>
                                        </p:tav>
                                        <p:tav tm="100000">
                                          <p:val>
                                            <p:strVal val="#ppt_w"/>
                                          </p:val>
                                        </p:tav>
                                      </p:tavLst>
                                    </p:anim>
                                    <p:anim calcmode="lin" valueType="num">
                                      <p:cBhvr>
                                        <p:cTn id="19" dur="1000" fill="hold"/>
                                        <p:tgtEl>
                                          <p:spTgt spid="9"/>
                                        </p:tgtEl>
                                        <p:attrNameLst>
                                          <p:attrName>ppt_h</p:attrName>
                                        </p:attrNameLst>
                                      </p:cBhvr>
                                      <p:tavLst>
                                        <p:tav tm="0">
                                          <p:val>
                                            <p:fltVal val="0"/>
                                          </p:val>
                                        </p:tav>
                                        <p:tav tm="100000">
                                          <p:val>
                                            <p:strVal val="#ppt_h"/>
                                          </p:val>
                                        </p:tav>
                                      </p:tavLst>
                                    </p:anim>
                                    <p:animEffect transition="in" filter="fade">
                                      <p:cBhvr>
                                        <p:cTn id="20" dur="1000"/>
                                        <p:tgtEl>
                                          <p:spTgt spid="9"/>
                                        </p:tgtEl>
                                      </p:cBhvr>
                                    </p:animEffect>
                                  </p:childTnLst>
                                </p:cTn>
                              </p:par>
                            </p:childTnLst>
                          </p:cTn>
                        </p:par>
                        <p:par>
                          <p:cTn id="21" fill="hold">
                            <p:stCondLst>
                              <p:cond delay="4000"/>
                            </p:stCondLst>
                            <p:childTnLst>
                              <p:par>
                                <p:cTn id="22" presetID="31" presetClass="entr" presetSubtype="0" fill="hold" nodeType="afterEffect">
                                  <p:stCondLst>
                                    <p:cond delay="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ppt_w</p:attrName>
                                        </p:attrNameLst>
                                      </p:cBhvr>
                                      <p:tavLst>
                                        <p:tav tm="0">
                                          <p:val>
                                            <p:fltVal val="0"/>
                                          </p:val>
                                        </p:tav>
                                        <p:tav tm="100000">
                                          <p:val>
                                            <p:strVal val="#ppt_w"/>
                                          </p:val>
                                        </p:tav>
                                      </p:tavLst>
                                    </p:anim>
                                    <p:anim calcmode="lin" valueType="num">
                                      <p:cBhvr>
                                        <p:cTn id="25" dur="1000" fill="hold"/>
                                        <p:tgtEl>
                                          <p:spTgt spid="11"/>
                                        </p:tgtEl>
                                        <p:attrNameLst>
                                          <p:attrName>ppt_h</p:attrName>
                                        </p:attrNameLst>
                                      </p:cBhvr>
                                      <p:tavLst>
                                        <p:tav tm="0">
                                          <p:val>
                                            <p:fltVal val="0"/>
                                          </p:val>
                                        </p:tav>
                                        <p:tav tm="100000">
                                          <p:val>
                                            <p:strVal val="#ppt_h"/>
                                          </p:val>
                                        </p:tav>
                                      </p:tavLst>
                                    </p:anim>
                                    <p:anim calcmode="lin" valueType="num">
                                      <p:cBhvr>
                                        <p:cTn id="26" dur="1000" fill="hold"/>
                                        <p:tgtEl>
                                          <p:spTgt spid="11"/>
                                        </p:tgtEl>
                                        <p:attrNameLst>
                                          <p:attrName>style.rotation</p:attrName>
                                        </p:attrNameLst>
                                      </p:cBhvr>
                                      <p:tavLst>
                                        <p:tav tm="0">
                                          <p:val>
                                            <p:fltVal val="90"/>
                                          </p:val>
                                        </p:tav>
                                        <p:tav tm="100000">
                                          <p:val>
                                            <p:fltVal val="0"/>
                                          </p:val>
                                        </p:tav>
                                      </p:tavLst>
                                    </p:anim>
                                    <p:animEffect transition="in" filter="fade">
                                      <p:cBhvr>
                                        <p:cTn id="27" dur="1000"/>
                                        <p:tgtEl>
                                          <p:spTgt spid="11"/>
                                        </p:tgtEl>
                                      </p:cBhvr>
                                    </p:animEffect>
                                  </p:childTnLst>
                                </p:cTn>
                              </p:par>
                            </p:childTnLst>
                          </p:cTn>
                        </p:par>
                        <p:par>
                          <p:cTn id="28" fill="hold">
                            <p:stCondLst>
                              <p:cond delay="5500"/>
                            </p:stCondLst>
                            <p:childTnLst>
                              <p:par>
                                <p:cTn id="29" presetID="2" presetClass="entr" presetSubtype="4" fill="hold" nodeType="afterEffect">
                                  <p:stCondLst>
                                    <p:cond delay="5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ppt_x"/>
                                          </p:val>
                                        </p:tav>
                                        <p:tav tm="100000">
                                          <p:val>
                                            <p:strVal val="#ppt_x"/>
                                          </p:val>
                                        </p:tav>
                                      </p:tavLst>
                                    </p:anim>
                                    <p:anim calcmode="lin" valueType="num">
                                      <p:cBhvr additive="base">
                                        <p:cTn id="32"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10">
            <a:extLst>
              <a:ext uri="{FF2B5EF4-FFF2-40B4-BE49-F238E27FC236}">
                <a16:creationId xmlns:a16="http://schemas.microsoft.com/office/drawing/2014/main" id="{51F8B48E-057C-A87E-6E98-2DD36C341E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98686">
            <a:off x="6089832" y="62475"/>
            <a:ext cx="5328430" cy="4014953"/>
          </a:xfrm>
          <a:prstGeom prst="rect">
            <a:avLst/>
          </a:prstGeom>
          <a:effectLst>
            <a:outerShdw blurRad="304800" dist="304800" dir="2700000" algn="tl" rotWithShape="0">
              <a:prstClr val="black">
                <a:alpha val="40000"/>
              </a:prstClr>
            </a:outerShdw>
          </a:effectLst>
        </p:spPr>
      </p:pic>
      <p:sp>
        <p:nvSpPr>
          <p:cNvPr id="2" name="Titolo 1">
            <a:extLst>
              <a:ext uri="{FF2B5EF4-FFF2-40B4-BE49-F238E27FC236}">
                <a16:creationId xmlns:a16="http://schemas.microsoft.com/office/drawing/2014/main" id="{3351373A-6522-FE71-C35D-44160CFD8574}"/>
              </a:ext>
            </a:extLst>
          </p:cNvPr>
          <p:cNvSpPr>
            <a:spLocks noGrp="1"/>
          </p:cNvSpPr>
          <p:nvPr>
            <p:ph type="title"/>
          </p:nvPr>
        </p:nvSpPr>
        <p:spPr/>
        <p:txBody>
          <a:bodyPr/>
          <a:lstStyle/>
          <a:p>
            <a:r>
              <a:rPr lang="en-US" dirty="0">
                <a:solidFill>
                  <a:srgbClr val="F5F5F5"/>
                </a:solidFill>
              </a:rPr>
              <a:t>Club Marketing Guide</a:t>
            </a:r>
            <a:endParaRPr lang="it-IT" dirty="0">
              <a:solidFill>
                <a:srgbClr val="F5F5F5"/>
              </a:solidFill>
            </a:endParaRPr>
          </a:p>
        </p:txBody>
      </p:sp>
      <p:sp>
        <p:nvSpPr>
          <p:cNvPr id="3" name="Segnaposto contenuto 2">
            <a:extLst>
              <a:ext uri="{FF2B5EF4-FFF2-40B4-BE49-F238E27FC236}">
                <a16:creationId xmlns:a16="http://schemas.microsoft.com/office/drawing/2014/main" id="{176CFE21-C7FD-7BBE-4937-72EF23C64A90}"/>
              </a:ext>
            </a:extLst>
          </p:cNvPr>
          <p:cNvSpPr>
            <a:spLocks noGrp="1"/>
          </p:cNvSpPr>
          <p:nvPr>
            <p:ph idx="1"/>
          </p:nvPr>
        </p:nvSpPr>
        <p:spPr/>
        <p:txBody>
          <a:bodyPr/>
          <a:lstStyle/>
          <a:p>
            <a:pPr algn="l">
              <a:spcBef>
                <a:spcPts val="1500"/>
              </a:spcBef>
              <a:spcAft>
                <a:spcPts val="750"/>
              </a:spcAft>
              <a:buNone/>
            </a:pPr>
            <a:br>
              <a:rPr lang="en-US" dirty="0"/>
            </a:br>
            <a:endParaRPr lang="it-IT" dirty="0"/>
          </a:p>
        </p:txBody>
      </p:sp>
      <p:pic>
        <p:nvPicPr>
          <p:cNvPr id="5" name="Immagine 4">
            <a:extLst>
              <a:ext uri="{FF2B5EF4-FFF2-40B4-BE49-F238E27FC236}">
                <a16:creationId xmlns:a16="http://schemas.microsoft.com/office/drawing/2014/main" id="{BB12AEC6-787A-14F1-4544-D53079CC181B}"/>
              </a:ext>
            </a:extLst>
          </p:cNvPr>
          <p:cNvPicPr>
            <a:picLocks noChangeAspect="1"/>
          </p:cNvPicPr>
          <p:nvPr/>
        </p:nvPicPr>
        <p:blipFill>
          <a:blip r:embed="rId4"/>
          <a:stretch>
            <a:fillRect/>
          </a:stretch>
        </p:blipFill>
        <p:spPr>
          <a:xfrm rot="1000874">
            <a:off x="4572771" y="433945"/>
            <a:ext cx="4775896" cy="5990107"/>
          </a:xfrm>
          <a:prstGeom prst="rect">
            <a:avLst/>
          </a:prstGeom>
          <a:effectLst>
            <a:outerShdw blurRad="304800" dist="304800" dir="2700000" algn="tl" rotWithShape="0">
              <a:srgbClr val="F5F5F5">
                <a:alpha val="40000"/>
              </a:srgbClr>
            </a:outerShdw>
          </a:effectLst>
        </p:spPr>
      </p:pic>
      <p:sp>
        <p:nvSpPr>
          <p:cNvPr id="9" name="CasellaDiTesto 8">
            <a:extLst>
              <a:ext uri="{FF2B5EF4-FFF2-40B4-BE49-F238E27FC236}">
                <a16:creationId xmlns:a16="http://schemas.microsoft.com/office/drawing/2014/main" id="{17A564EF-C540-AB76-E954-8D900FDB333A}"/>
              </a:ext>
            </a:extLst>
          </p:cNvPr>
          <p:cNvSpPr txBox="1"/>
          <p:nvPr/>
        </p:nvSpPr>
        <p:spPr>
          <a:xfrm>
            <a:off x="277934" y="1364627"/>
            <a:ext cx="4953349" cy="3108543"/>
          </a:xfrm>
          <a:prstGeom prst="rect">
            <a:avLst/>
          </a:prstGeom>
          <a:noFill/>
        </p:spPr>
        <p:txBody>
          <a:bodyPr wrap="square" rtlCol="0">
            <a:spAutoFit/>
          </a:bodyPr>
          <a:lstStyle/>
          <a:p>
            <a:pPr marL="457200" indent="-457200">
              <a:buFont typeface="Wingdings" panose="05000000000000000000" pitchFamily="2" charset="2"/>
              <a:buChar char="§"/>
            </a:pPr>
            <a:r>
              <a:rPr lang="it-IT" sz="2800" dirty="0">
                <a:solidFill>
                  <a:srgbClr val="F5F5F5"/>
                </a:solidFill>
              </a:rPr>
              <a:t>Flyers</a:t>
            </a:r>
          </a:p>
          <a:p>
            <a:pPr marL="457200" indent="-457200">
              <a:buFont typeface="Wingdings" panose="05000000000000000000" pitchFamily="2" charset="2"/>
              <a:buChar char="§"/>
            </a:pPr>
            <a:r>
              <a:rPr lang="it-IT" sz="2800" dirty="0">
                <a:solidFill>
                  <a:srgbClr val="F5F5F5"/>
                </a:solidFill>
              </a:rPr>
              <a:t>Brochures</a:t>
            </a:r>
          </a:p>
          <a:p>
            <a:pPr marL="457200" indent="-457200">
              <a:buFont typeface="Wingdings" panose="05000000000000000000" pitchFamily="2" charset="2"/>
              <a:buChar char="§"/>
            </a:pPr>
            <a:r>
              <a:rPr lang="it-IT" sz="2800" dirty="0">
                <a:solidFill>
                  <a:srgbClr val="F5F5F5"/>
                </a:solidFill>
              </a:rPr>
              <a:t>Events</a:t>
            </a:r>
          </a:p>
          <a:p>
            <a:pPr marL="457200" indent="-457200">
              <a:buFont typeface="Wingdings" panose="05000000000000000000" pitchFamily="2" charset="2"/>
              <a:buChar char="§"/>
            </a:pPr>
            <a:r>
              <a:rPr lang="it-IT" sz="2800" dirty="0">
                <a:solidFill>
                  <a:srgbClr val="F5F5F5"/>
                </a:solidFill>
              </a:rPr>
              <a:t>Corporate Clubs</a:t>
            </a:r>
          </a:p>
          <a:p>
            <a:pPr marL="457200" indent="-457200">
              <a:buFont typeface="Wingdings" panose="05000000000000000000" pitchFamily="2" charset="2"/>
              <a:buChar char="§"/>
            </a:pPr>
            <a:r>
              <a:rPr lang="it-IT" sz="2800" dirty="0">
                <a:solidFill>
                  <a:srgbClr val="F5F5F5"/>
                </a:solidFill>
              </a:rPr>
              <a:t>Web Tools</a:t>
            </a:r>
          </a:p>
          <a:p>
            <a:pPr marL="457200" indent="-457200">
              <a:buFont typeface="Wingdings" panose="05000000000000000000" pitchFamily="2" charset="2"/>
              <a:buChar char="§"/>
            </a:pPr>
            <a:r>
              <a:rPr lang="it-IT" sz="2800" dirty="0">
                <a:solidFill>
                  <a:srgbClr val="F5F5F5"/>
                </a:solidFill>
              </a:rPr>
              <a:t>Branding</a:t>
            </a:r>
          </a:p>
          <a:p>
            <a:pPr marL="457200" indent="-457200">
              <a:buFont typeface="Wingdings" panose="05000000000000000000" pitchFamily="2" charset="2"/>
              <a:buChar char="§"/>
            </a:pPr>
            <a:r>
              <a:rPr lang="it-IT" sz="2800" dirty="0">
                <a:solidFill>
                  <a:srgbClr val="F5F5F5"/>
                </a:solidFill>
              </a:rPr>
              <a:t>Conversion</a:t>
            </a:r>
          </a:p>
        </p:txBody>
      </p:sp>
      <p:pic>
        <p:nvPicPr>
          <p:cNvPr id="3074" name="Picture 2">
            <a:extLst>
              <a:ext uri="{FF2B5EF4-FFF2-40B4-BE49-F238E27FC236}">
                <a16:creationId xmlns:a16="http://schemas.microsoft.com/office/drawing/2014/main" id="{5DAB3B1F-BE55-52D4-E934-EE3F88A89D6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3028" y="3868386"/>
            <a:ext cx="2719570" cy="271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2">
            <a:extLst>
              <a:ext uri="{FF2B5EF4-FFF2-40B4-BE49-F238E27FC236}">
                <a16:creationId xmlns:a16="http://schemas.microsoft.com/office/drawing/2014/main" id="{AC7B36DE-C9A9-BBB7-3648-F06D0A6DF758}"/>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rot="1098686">
            <a:off x="7113514" y="2174632"/>
            <a:ext cx="5328430" cy="4074954"/>
          </a:xfrm>
          <a:prstGeom prst="rect">
            <a:avLst/>
          </a:prstGeom>
          <a:effectLst>
            <a:outerShdw blurRad="304800" dist="304800" dir="2700000" algn="tl" rotWithShape="0">
              <a:prstClr val="black">
                <a:alpha val="40000"/>
              </a:prstClr>
            </a:outerShdw>
          </a:effectLst>
        </p:spPr>
      </p:pic>
    </p:spTree>
    <p:extLst>
      <p:ext uri="{BB962C8B-B14F-4D97-AF65-F5344CB8AC3E}">
        <p14:creationId xmlns:p14="http://schemas.microsoft.com/office/powerpoint/2010/main" val="2885696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500"/>
                            </p:stCondLst>
                            <p:childTnLst>
                              <p:par>
                                <p:cTn id="12" presetID="2" presetClass="entr" presetSubtype="4" fill="hold" nodeType="afterEffect">
                                  <p:stCondLst>
                                    <p:cond delay="50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fill="hold"/>
                                        <p:tgtEl>
                                          <p:spTgt spid="6"/>
                                        </p:tgtEl>
                                        <p:attrNameLst>
                                          <p:attrName>ppt_x</p:attrName>
                                        </p:attrNameLst>
                                      </p:cBhvr>
                                      <p:tavLst>
                                        <p:tav tm="0">
                                          <p:val>
                                            <p:strVal val="#ppt_x"/>
                                          </p:val>
                                        </p:tav>
                                        <p:tav tm="100000">
                                          <p:val>
                                            <p:strVal val="#ppt_x"/>
                                          </p:val>
                                        </p:tav>
                                      </p:tavLst>
                                    </p:anim>
                                    <p:anim calcmode="lin" valueType="num">
                                      <p:cBhvr additive="base">
                                        <p:cTn id="15"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75DFFB-E3BD-69EB-6AB4-6A3905468D0C}"/>
              </a:ext>
            </a:extLst>
          </p:cNvPr>
          <p:cNvSpPr>
            <a:spLocks noGrp="1"/>
          </p:cNvSpPr>
          <p:nvPr>
            <p:ph type="title"/>
          </p:nvPr>
        </p:nvSpPr>
        <p:spPr/>
        <p:txBody>
          <a:bodyPr/>
          <a:lstStyle/>
          <a:p>
            <a:r>
              <a:rPr lang="it-IT" dirty="0">
                <a:solidFill>
                  <a:srgbClr val="000000"/>
                </a:solidFill>
              </a:rPr>
              <a:t>Next Steps</a:t>
            </a:r>
          </a:p>
        </p:txBody>
      </p:sp>
      <p:sp>
        <p:nvSpPr>
          <p:cNvPr id="7" name="CasellaDiTesto 6">
            <a:extLst>
              <a:ext uri="{FF2B5EF4-FFF2-40B4-BE49-F238E27FC236}">
                <a16:creationId xmlns:a16="http://schemas.microsoft.com/office/drawing/2014/main" id="{967D10F0-8434-4E79-24F9-D09C853CEEF9}"/>
              </a:ext>
            </a:extLst>
          </p:cNvPr>
          <p:cNvSpPr txBox="1"/>
          <p:nvPr/>
        </p:nvSpPr>
        <p:spPr>
          <a:xfrm>
            <a:off x="277933" y="2661963"/>
            <a:ext cx="4393820" cy="3108543"/>
          </a:xfrm>
          <a:prstGeom prst="rect">
            <a:avLst/>
          </a:prstGeom>
          <a:solidFill>
            <a:srgbClr val="A8B9C9">
              <a:alpha val="89804"/>
            </a:srgbClr>
          </a:solidFill>
        </p:spPr>
        <p:txBody>
          <a:bodyPr wrap="square" rtlCol="0">
            <a:spAutoFit/>
          </a:bodyPr>
          <a:lstStyle/>
          <a:p>
            <a:pPr marL="457200" indent="-457200">
              <a:buFont typeface="Wingdings" panose="05000000000000000000" pitchFamily="2" charset="2"/>
              <a:buChar char="§"/>
            </a:pPr>
            <a:r>
              <a:rPr lang="it-IT" sz="2800" dirty="0"/>
              <a:t>Set clear goals</a:t>
            </a:r>
          </a:p>
          <a:p>
            <a:pPr marL="457200" indent="-457200">
              <a:buFont typeface="Wingdings" panose="05000000000000000000" pitchFamily="2" charset="2"/>
              <a:buChar char="§"/>
            </a:pPr>
            <a:r>
              <a:rPr lang="it-IT" sz="2800" dirty="0"/>
              <a:t>Customize your toolkit</a:t>
            </a:r>
          </a:p>
          <a:p>
            <a:pPr marL="457200" indent="-457200">
              <a:buFont typeface="Wingdings" panose="05000000000000000000" pitchFamily="2" charset="2"/>
              <a:buChar char="§"/>
            </a:pPr>
            <a:r>
              <a:rPr lang="it-IT" sz="2800" dirty="0"/>
              <a:t>Refine your follow-up process</a:t>
            </a:r>
          </a:p>
          <a:p>
            <a:pPr marL="457200" indent="-457200">
              <a:buFont typeface="Wingdings" panose="05000000000000000000" pitchFamily="2" charset="2"/>
              <a:buChar char="§"/>
            </a:pPr>
            <a:r>
              <a:rPr lang="it-IT" sz="2800" dirty="0"/>
              <a:t>Audit your current member roster</a:t>
            </a:r>
          </a:p>
          <a:p>
            <a:pPr marL="457200" indent="-457200">
              <a:buFont typeface="Wingdings" panose="05000000000000000000" pitchFamily="2" charset="2"/>
              <a:buChar char="§"/>
            </a:pPr>
            <a:r>
              <a:rPr lang="it-IT" sz="2800" dirty="0"/>
              <a:t>Plan member events</a:t>
            </a:r>
            <a:endParaRPr lang="it-IT" sz="2400" dirty="0"/>
          </a:p>
        </p:txBody>
      </p:sp>
    </p:spTree>
    <p:extLst>
      <p:ext uri="{BB962C8B-B14F-4D97-AF65-F5344CB8AC3E}">
        <p14:creationId xmlns:p14="http://schemas.microsoft.com/office/powerpoint/2010/main" val="41320286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D2C8E6B-FC31-AF66-03E6-E4909F1F6A14}"/>
              </a:ext>
            </a:extLst>
          </p:cNvPr>
          <p:cNvSpPr txBox="1"/>
          <p:nvPr/>
        </p:nvSpPr>
        <p:spPr>
          <a:xfrm>
            <a:off x="1471612" y="3218306"/>
            <a:ext cx="9329737" cy="17543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effectLst/>
                <a:uLnTx/>
                <a:uFillTx/>
                <a:latin typeface="Arial" panose="020B0604020202020204"/>
                <a:ea typeface="+mn-ea"/>
                <a:cs typeface="+mn-cs"/>
              </a:rPr>
              <a:t>Build Momentum in Your Club—Act Now!</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effectLst/>
                <a:uLnTx/>
                <a:uFillTx/>
                <a:latin typeface="Arial" panose="020B0604020202020204"/>
                <a:ea typeface="+mn-ea"/>
                <a:cs typeface="+mn-cs"/>
              </a:rPr>
              <a:t>Thank you for serving as a club officer!</a:t>
            </a:r>
          </a:p>
        </p:txBody>
      </p:sp>
    </p:spTree>
    <p:extLst>
      <p:ext uri="{BB962C8B-B14F-4D97-AF65-F5344CB8AC3E}">
        <p14:creationId xmlns:p14="http://schemas.microsoft.com/office/powerpoint/2010/main" val="3421642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66C3055-607E-4974-4D85-180DEF397C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F023BF-B47C-D880-4E71-BFBE13580C50}"/>
              </a:ext>
            </a:extLst>
          </p:cNvPr>
          <p:cNvSpPr>
            <a:spLocks noGrp="1"/>
          </p:cNvSpPr>
          <p:nvPr>
            <p:ph type="title"/>
          </p:nvPr>
        </p:nvSpPr>
        <p:spPr>
          <a:xfrm>
            <a:off x="319647" y="366829"/>
            <a:ext cx="9495457" cy="649224"/>
          </a:xfrm>
        </p:spPr>
        <p:txBody>
          <a:bodyPr/>
          <a:lstStyle/>
          <a:p>
            <a:pPr>
              <a:lnSpc>
                <a:spcPct val="100000"/>
              </a:lnSpc>
              <a:spcAft>
                <a:spcPts val="600"/>
              </a:spcAft>
            </a:pPr>
            <a:r>
              <a:rPr lang="it-IT" dirty="0">
                <a:solidFill>
                  <a:srgbClr val="004165"/>
                </a:solidFill>
              </a:rPr>
              <a:t>Why VPM?</a:t>
            </a:r>
            <a:endParaRPr lang="en-US" dirty="0">
              <a:solidFill>
                <a:srgbClr val="004165"/>
              </a:solidFill>
            </a:endParaRPr>
          </a:p>
        </p:txBody>
      </p:sp>
      <p:sp>
        <p:nvSpPr>
          <p:cNvPr id="5" name="Segnaposto contenuto 4">
            <a:extLst>
              <a:ext uri="{FF2B5EF4-FFF2-40B4-BE49-F238E27FC236}">
                <a16:creationId xmlns:a16="http://schemas.microsoft.com/office/drawing/2014/main" id="{0CC75050-6821-66C6-8B0F-D57C012F465D}"/>
              </a:ext>
            </a:extLst>
          </p:cNvPr>
          <p:cNvSpPr>
            <a:spLocks noGrp="1"/>
          </p:cNvSpPr>
          <p:nvPr>
            <p:ph idx="1"/>
          </p:nvPr>
        </p:nvSpPr>
        <p:spPr>
          <a:xfrm>
            <a:off x="411087" y="2067253"/>
            <a:ext cx="4180226" cy="3689131"/>
          </a:xfrm>
          <a:noFill/>
        </p:spPr>
        <p:txBody>
          <a:bodyPr>
            <a:normAutofit/>
          </a:bodyPr>
          <a:lstStyle/>
          <a:p>
            <a:pPr marL="346075" indent="-346075">
              <a:lnSpc>
                <a:spcPct val="110000"/>
              </a:lnSpc>
              <a:buFont typeface="Wingdings" panose="05000000000000000000" pitchFamily="2" charset="2"/>
              <a:buChar char="§"/>
            </a:pPr>
            <a:r>
              <a:rPr lang="en-US" dirty="0">
                <a:solidFill>
                  <a:srgbClr val="004165"/>
                </a:solidFill>
              </a:rPr>
              <a:t>Membership Growth</a:t>
            </a:r>
          </a:p>
          <a:p>
            <a:pPr marL="346075" indent="-346075">
              <a:lnSpc>
                <a:spcPct val="110000"/>
              </a:lnSpc>
              <a:buFont typeface="Wingdings" panose="05000000000000000000" pitchFamily="2" charset="2"/>
              <a:buChar char="§"/>
            </a:pPr>
            <a:r>
              <a:rPr lang="en-US" dirty="0">
                <a:solidFill>
                  <a:srgbClr val="004165"/>
                </a:solidFill>
              </a:rPr>
              <a:t>Member Retention</a:t>
            </a:r>
          </a:p>
          <a:p>
            <a:pPr marL="346075" indent="-346075">
              <a:lnSpc>
                <a:spcPct val="110000"/>
              </a:lnSpc>
              <a:buFont typeface="Wingdings" panose="05000000000000000000" pitchFamily="2" charset="2"/>
              <a:buChar char="§"/>
            </a:pPr>
            <a:r>
              <a:rPr lang="en-US" dirty="0">
                <a:solidFill>
                  <a:srgbClr val="004165"/>
                </a:solidFill>
              </a:rPr>
              <a:t>First Impressions</a:t>
            </a:r>
          </a:p>
          <a:p>
            <a:pPr marL="346075" indent="-346075">
              <a:lnSpc>
                <a:spcPct val="110000"/>
              </a:lnSpc>
              <a:buFont typeface="Wingdings" panose="05000000000000000000" pitchFamily="2" charset="2"/>
              <a:buChar char="§"/>
            </a:pPr>
            <a:r>
              <a:rPr lang="en-US" dirty="0">
                <a:solidFill>
                  <a:srgbClr val="004165"/>
                </a:solidFill>
              </a:rPr>
              <a:t>Guest Conversion</a:t>
            </a:r>
          </a:p>
          <a:p>
            <a:pPr marL="346075" indent="-346075">
              <a:lnSpc>
                <a:spcPct val="110000"/>
              </a:lnSpc>
              <a:buFont typeface="Wingdings" panose="05000000000000000000" pitchFamily="2" charset="2"/>
              <a:buChar char="§"/>
            </a:pPr>
            <a:r>
              <a:rPr lang="en-US" dirty="0">
                <a:solidFill>
                  <a:srgbClr val="004165"/>
                </a:solidFill>
              </a:rPr>
              <a:t>Member Engagement</a:t>
            </a:r>
          </a:p>
          <a:p>
            <a:pPr marL="346075" indent="-346075">
              <a:lnSpc>
                <a:spcPct val="110000"/>
              </a:lnSpc>
              <a:buFont typeface="Wingdings" panose="05000000000000000000" pitchFamily="2" charset="2"/>
              <a:buChar char="§"/>
            </a:pPr>
            <a:r>
              <a:rPr lang="en-US" dirty="0">
                <a:solidFill>
                  <a:srgbClr val="004165"/>
                </a:solidFill>
              </a:rPr>
              <a:t>Club Vitality</a:t>
            </a:r>
          </a:p>
        </p:txBody>
      </p:sp>
    </p:spTree>
    <p:extLst>
      <p:ext uri="{BB962C8B-B14F-4D97-AF65-F5344CB8AC3E}">
        <p14:creationId xmlns:p14="http://schemas.microsoft.com/office/powerpoint/2010/main" val="3823671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fade">
                                      <p:cBhvr>
                                        <p:cTn id="25"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6F593-95CB-CCED-9AC2-B08A1665F2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69405D-9E36-D451-ED10-E96689A6FB89}"/>
              </a:ext>
            </a:extLst>
          </p:cNvPr>
          <p:cNvSpPr>
            <a:spLocks noGrp="1"/>
          </p:cNvSpPr>
          <p:nvPr>
            <p:ph type="title"/>
          </p:nvPr>
        </p:nvSpPr>
        <p:spPr/>
        <p:txBody>
          <a:bodyPr/>
          <a:lstStyle/>
          <a:p>
            <a:r>
              <a:rPr lang="en-GB" dirty="0">
                <a:solidFill>
                  <a:schemeClr val="tx1"/>
                </a:solidFill>
              </a:rPr>
              <a:t>Club Success Cycle</a:t>
            </a:r>
          </a:p>
        </p:txBody>
      </p:sp>
      <p:sp>
        <p:nvSpPr>
          <p:cNvPr id="6" name="Freeform: Shape 5">
            <a:extLst>
              <a:ext uri="{FF2B5EF4-FFF2-40B4-BE49-F238E27FC236}">
                <a16:creationId xmlns:a16="http://schemas.microsoft.com/office/drawing/2014/main" id="{81F34A71-66CF-8C1F-12C6-C05B8FC4239F}"/>
              </a:ext>
            </a:extLst>
          </p:cNvPr>
          <p:cNvSpPr/>
          <p:nvPr/>
        </p:nvSpPr>
        <p:spPr>
          <a:xfrm>
            <a:off x="7896127" y="19115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Guest Interest</a:t>
            </a:r>
          </a:p>
        </p:txBody>
      </p:sp>
      <p:sp>
        <p:nvSpPr>
          <p:cNvPr id="7" name="Freeform: Shape 6">
            <a:extLst>
              <a:ext uri="{FF2B5EF4-FFF2-40B4-BE49-F238E27FC236}">
                <a16:creationId xmlns:a16="http://schemas.microsoft.com/office/drawing/2014/main" id="{452A7370-5AFF-FB35-9967-352D329FFEC8}"/>
              </a:ext>
            </a:extLst>
          </p:cNvPr>
          <p:cNvSpPr/>
          <p:nvPr/>
        </p:nvSpPr>
        <p:spPr>
          <a:xfrm rot="1200000">
            <a:off x="9187437" y="900642"/>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67D6880D-2770-2723-3AA4-C7ABB9ABAA21}"/>
              </a:ext>
            </a:extLst>
          </p:cNvPr>
          <p:cNvSpPr/>
          <p:nvPr/>
        </p:nvSpPr>
        <p:spPr>
          <a:xfrm>
            <a:off x="9605774"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9" name="Freeform: Shape 8">
            <a:extLst>
              <a:ext uri="{FF2B5EF4-FFF2-40B4-BE49-F238E27FC236}">
                <a16:creationId xmlns:a16="http://schemas.microsoft.com/office/drawing/2014/main" id="{A6B77D94-D946-6766-579C-6DC1234BD6C4}"/>
              </a:ext>
            </a:extLst>
          </p:cNvPr>
          <p:cNvSpPr/>
          <p:nvPr/>
        </p:nvSpPr>
        <p:spPr>
          <a:xfrm rot="3600000">
            <a:off x="10501108" y="199480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7610DAFE-1250-E28B-560B-DEF16A6FD450}"/>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9D2090C7-E023-71E3-FC3E-FEF8D08D6E94}"/>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98737502-0940-A3AF-EE1E-885363C1090B}"/>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Member-ship</a:t>
            </a: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3" name="Freeform: Shape 12">
            <a:extLst>
              <a:ext uri="{FF2B5EF4-FFF2-40B4-BE49-F238E27FC236}">
                <a16:creationId xmlns:a16="http://schemas.microsoft.com/office/drawing/2014/main" id="{83BF2A2F-27B1-D0AA-EE9A-BC01901CA5FC}"/>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4" name="Freeform: Shape 13">
            <a:extLst>
              <a:ext uri="{FF2B5EF4-FFF2-40B4-BE49-F238E27FC236}">
                <a16:creationId xmlns:a16="http://schemas.microsoft.com/office/drawing/2014/main" id="{021F28E9-FACD-8E47-2AAA-AB4CDFB02A22}"/>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Orientation</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5" name="Freeform: Shape 14">
            <a:extLst>
              <a:ext uri="{FF2B5EF4-FFF2-40B4-BE49-F238E27FC236}">
                <a16:creationId xmlns:a16="http://schemas.microsoft.com/office/drawing/2014/main" id="{6D3F3671-7511-C208-6139-FCB23F4EE91A}"/>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Freeform: Shape 15">
            <a:extLst>
              <a:ext uri="{FF2B5EF4-FFF2-40B4-BE49-F238E27FC236}">
                <a16:creationId xmlns:a16="http://schemas.microsoft.com/office/drawing/2014/main" id="{2A5AADB3-9FB3-1DD6-9C5D-F1FA4F81795B}"/>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7" name="Freeform: Shape 16">
            <a:extLst>
              <a:ext uri="{FF2B5EF4-FFF2-40B4-BE49-F238E27FC236}">
                <a16:creationId xmlns:a16="http://schemas.microsoft.com/office/drawing/2014/main" id="{CB1C02DF-6814-25CE-D156-DB8325284839}"/>
              </a:ext>
            </a:extLst>
          </p:cNvPr>
          <p:cNvSpPr/>
          <p:nvPr/>
        </p:nvSpPr>
        <p:spPr>
          <a:xfrm rot="2400000">
            <a:off x="6741611" y="5172824"/>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8" name="Freeform: Shape 17">
            <a:extLst>
              <a:ext uri="{FF2B5EF4-FFF2-40B4-BE49-F238E27FC236}">
                <a16:creationId xmlns:a16="http://schemas.microsoft.com/office/drawing/2014/main" id="{AC5F18A7-0FA0-6C1D-6E90-FDDE9B383B6E}"/>
              </a:ext>
            </a:extLst>
          </p:cNvPr>
          <p:cNvSpPr/>
          <p:nvPr/>
        </p:nvSpPr>
        <p:spPr>
          <a:xfrm>
            <a:off x="5592727"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9" name="Freeform: Shape 18">
            <a:extLst>
              <a:ext uri="{FF2B5EF4-FFF2-40B4-BE49-F238E27FC236}">
                <a16:creationId xmlns:a16="http://schemas.microsoft.com/office/drawing/2014/main" id="{616A84C3-ED07-1F9F-E9DE-9D0A91AF2E75}"/>
              </a:ext>
            </a:extLst>
          </p:cNvPr>
          <p:cNvSpPr/>
          <p:nvPr/>
        </p:nvSpPr>
        <p:spPr>
          <a:xfrm rot="4800000">
            <a:off x="5881391" y="369534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0" name="Freeform: Shape 19">
            <a:extLst>
              <a:ext uri="{FF2B5EF4-FFF2-40B4-BE49-F238E27FC236}">
                <a16:creationId xmlns:a16="http://schemas.microsoft.com/office/drawing/2014/main" id="{4CFCDEC9-D0A2-D497-E65D-4EB5B1EF8DAF}"/>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Engage-ment</a:t>
            </a:r>
          </a:p>
        </p:txBody>
      </p:sp>
      <p:sp>
        <p:nvSpPr>
          <p:cNvPr id="21" name="Freeform: Shape 20">
            <a:extLst>
              <a:ext uri="{FF2B5EF4-FFF2-40B4-BE49-F238E27FC236}">
                <a16:creationId xmlns:a16="http://schemas.microsoft.com/office/drawing/2014/main" id="{3033CF7D-FCA9-8691-D84E-0E8C1F3A59DB}"/>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2" name="Freeform: Shape 21">
            <a:extLst>
              <a:ext uri="{FF2B5EF4-FFF2-40B4-BE49-F238E27FC236}">
                <a16:creationId xmlns:a16="http://schemas.microsoft.com/office/drawing/2014/main" id="{A212EB0E-1347-5684-E5C4-8CBC41A755D9}"/>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Leadership</a:t>
            </a:r>
          </a:p>
        </p:txBody>
      </p:sp>
      <p:sp>
        <p:nvSpPr>
          <p:cNvPr id="23" name="Freeform: Shape 22">
            <a:extLst>
              <a:ext uri="{FF2B5EF4-FFF2-40B4-BE49-F238E27FC236}">
                <a16:creationId xmlns:a16="http://schemas.microsoft.com/office/drawing/2014/main" id="{817923EA-83D6-4D39-2A79-A68000384F3C}"/>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4" name="Freeform: Shape 23">
            <a:extLst>
              <a:ext uri="{FF2B5EF4-FFF2-40B4-BE49-F238E27FC236}">
                <a16:creationId xmlns:a16="http://schemas.microsoft.com/office/drawing/2014/main" id="{FA059A33-317A-09F6-A8A4-3DBFBDBB0C8E}"/>
              </a:ext>
            </a:extLst>
          </p:cNvPr>
          <p:cNvSpPr/>
          <p:nvPr/>
        </p:nvSpPr>
        <p:spPr>
          <a:xfrm>
            <a:off x="7861941" y="2668800"/>
            <a:ext cx="1482956" cy="15204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Advocate</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3" name="Content Placeholder 2">
            <a:extLst>
              <a:ext uri="{FF2B5EF4-FFF2-40B4-BE49-F238E27FC236}">
                <a16:creationId xmlns:a16="http://schemas.microsoft.com/office/drawing/2014/main" id="{6A2DC66D-A49C-5A3B-0B72-21C1A5D86DAD}"/>
              </a:ext>
            </a:extLst>
          </p:cNvPr>
          <p:cNvSpPr txBox="1">
            <a:spLocks/>
          </p:cNvSpPr>
          <p:nvPr/>
        </p:nvSpPr>
        <p:spPr>
          <a:xfrm>
            <a:off x="298716" y="1369713"/>
            <a:ext cx="4646260" cy="45245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VPPR</a:t>
            </a:r>
          </a:p>
          <a:p>
            <a:pPr>
              <a:lnSpc>
                <a:spcPct val="100000"/>
              </a:lnSpc>
              <a:spcBef>
                <a:spcPts val="600"/>
              </a:spcBef>
              <a:spcAft>
                <a:spcPts val="600"/>
              </a:spcAft>
              <a:buFont typeface="Wingdings" panose="05000000000000000000" pitchFamily="2" charset="2"/>
              <a:buChar char="§"/>
              <a:defRPr/>
            </a:pPr>
            <a:r>
              <a:rPr lang="en-US" dirty="0">
                <a:solidFill>
                  <a:srgbClr val="3E3A2D"/>
                </a:solidFill>
                <a:latin typeface="Arial" panose="020B0604020202020204" pitchFamily="34" charset="0"/>
              </a:rPr>
              <a:t>Sergeant at Arms</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00B050"/>
                </a:solidFill>
                <a:effectLst/>
                <a:uLnTx/>
                <a:uFillTx/>
                <a:latin typeface="Arial" panose="020B0604020202020204" pitchFamily="34" charset="0"/>
                <a:ea typeface="+mn-ea"/>
                <a:cs typeface="+mn-cs"/>
              </a:rPr>
              <a:t>VPM</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FFC000"/>
                </a:solidFill>
                <a:effectLst/>
                <a:uLnTx/>
                <a:uFillTx/>
                <a:latin typeface="Arial" panose="020B0604020202020204" pitchFamily="34" charset="0"/>
                <a:ea typeface="+mn-ea"/>
                <a:cs typeface="+mn-cs"/>
              </a:rPr>
              <a:t>VPE</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President</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lang="en-US" dirty="0">
                <a:solidFill>
                  <a:srgbClr val="3E3A2D"/>
                </a:solidFill>
                <a:latin typeface="Arial" panose="020B0604020202020204" pitchFamily="34" charset="0"/>
              </a:rPr>
              <a:t>Secretary</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Treasurer</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rPr>
              <a:t>Advocate – All Members</a:t>
            </a:r>
            <a:endParaRPr kumimoji="0" lang="en-US" sz="2200"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03771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716767-F42A-EB3E-800B-40AC0F8598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107DD1-2F82-B245-1171-19BC91711113}"/>
              </a:ext>
            </a:extLst>
          </p:cNvPr>
          <p:cNvSpPr>
            <a:spLocks noGrp="1"/>
          </p:cNvSpPr>
          <p:nvPr>
            <p:ph type="title"/>
          </p:nvPr>
        </p:nvSpPr>
        <p:spPr>
          <a:xfrm>
            <a:off x="354000" y="520251"/>
            <a:ext cx="11838000" cy="645075"/>
          </a:xfrm>
        </p:spPr>
        <p:txBody>
          <a:bodyPr/>
          <a:lstStyle/>
          <a:p>
            <a:r>
              <a:rPr lang="en-GB" dirty="0"/>
              <a:t>Club Success Cycle – Vice President Membership</a:t>
            </a:r>
          </a:p>
        </p:txBody>
      </p:sp>
      <p:sp>
        <p:nvSpPr>
          <p:cNvPr id="3" name="Text Placeholder 3">
            <a:extLst>
              <a:ext uri="{FF2B5EF4-FFF2-40B4-BE49-F238E27FC236}">
                <a16:creationId xmlns:a16="http://schemas.microsoft.com/office/drawing/2014/main" id="{17EA6A8C-C569-9F53-42CE-AE24E691A11F}"/>
              </a:ext>
            </a:extLst>
          </p:cNvPr>
          <p:cNvSpPr txBox="1">
            <a:spLocks/>
          </p:cNvSpPr>
          <p:nvPr/>
        </p:nvSpPr>
        <p:spPr>
          <a:xfrm>
            <a:off x="-5157377" y="6400800"/>
            <a:ext cx="4320000" cy="288000"/>
          </a:xfrm>
          <a:prstGeom prst="rect">
            <a:avLst/>
          </a:prstGeom>
        </p:spPr>
        <p:txBody>
          <a:bodyPr anchor="ctr"/>
          <a:lstStyle>
            <a:lvl1pPr marL="0" indent="0" algn="r" rtl="0" eaLnBrk="1" fontAlgn="base" hangingPunct="1">
              <a:spcBef>
                <a:spcPct val="20000"/>
              </a:spcBef>
              <a:spcAft>
                <a:spcPct val="0"/>
              </a:spcAft>
              <a:buClr>
                <a:srgbClr val="800000"/>
              </a:buClr>
              <a:buSzPct val="87000"/>
              <a:buFont typeface="ArialUnicodeMS" charset="0"/>
              <a:buNone/>
              <a:defRPr sz="1200">
                <a:solidFill>
                  <a:schemeClr val="bg1"/>
                </a:solidFill>
                <a:latin typeface="Arial" panose="020B0604020202020204" pitchFamily="34" charset="0"/>
                <a:ea typeface="Myriad Pro" charset="0"/>
                <a:cs typeface="Arial" panose="020B0604020202020204" pitchFamily="34" charset="0"/>
              </a:defRPr>
            </a:lvl1pPr>
            <a:lvl2pPr marL="742950" indent="-285750" algn="l" rtl="0" eaLnBrk="1" fontAlgn="base" hangingPunct="1">
              <a:spcBef>
                <a:spcPct val="20000"/>
              </a:spcBef>
              <a:spcAft>
                <a:spcPct val="0"/>
              </a:spcAft>
              <a:buClr>
                <a:srgbClr val="063052"/>
              </a:buClr>
              <a:buSzPct val="80000"/>
              <a:buFont typeface="Wingdings" charset="0"/>
              <a:buChar char="§"/>
              <a:defRPr sz="1200">
                <a:solidFill>
                  <a:schemeClr val="tx1"/>
                </a:solidFill>
                <a:latin typeface="Myriad Pro" panose="020B0503030403020204" pitchFamily="34"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200">
                <a:solidFill>
                  <a:schemeClr val="tx1"/>
                </a:solidFill>
                <a:latin typeface="Myriad Pro" panose="020B0503030403020204" pitchFamily="34"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200">
                <a:solidFill>
                  <a:schemeClr val="tx1"/>
                </a:solidFill>
                <a:latin typeface="Myriad Pro" panose="020B0503030403020204" pitchFamily="34"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200">
                <a:solidFill>
                  <a:srgbClr val="063052"/>
                </a:solidFill>
                <a:latin typeface="Myriad Pro" panose="020B0503030403020204" pitchFamily="34" charset="0"/>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algn="r" defTabSz="914400" rtl="0" eaLnBrk="1" fontAlgn="base" latinLnBrk="0" hangingPunct="1">
              <a:lnSpc>
                <a:spcPct val="100000"/>
              </a:lnSpc>
              <a:spcBef>
                <a:spcPct val="20000"/>
              </a:spcBef>
              <a:spcAft>
                <a:spcPct val="0"/>
              </a:spcAft>
              <a:buClr>
                <a:srgbClr val="800000"/>
              </a:buClr>
              <a:buSzPct val="87000"/>
              <a:buFont typeface="ArialUnicodeMS" charset="0"/>
              <a:buNone/>
              <a:tabLst/>
              <a:defRPr/>
            </a:pPr>
            <a:endParaRPr kumimoji="0" lang="en-GB" sz="1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grpSp>
        <p:nvGrpSpPr>
          <p:cNvPr id="17" name="Group 16">
            <a:extLst>
              <a:ext uri="{FF2B5EF4-FFF2-40B4-BE49-F238E27FC236}">
                <a16:creationId xmlns:a16="http://schemas.microsoft.com/office/drawing/2014/main" id="{CC91C577-14AC-F61F-8A75-C43A29948F36}"/>
              </a:ext>
            </a:extLst>
          </p:cNvPr>
          <p:cNvGrpSpPr/>
          <p:nvPr/>
        </p:nvGrpSpPr>
        <p:grpSpPr>
          <a:xfrm>
            <a:off x="5420498" y="1333618"/>
            <a:ext cx="6315482" cy="5211182"/>
            <a:chOff x="6986443" y="2389031"/>
            <a:chExt cx="4741016" cy="4173196"/>
          </a:xfrm>
        </p:grpSpPr>
        <p:sp>
          <p:nvSpPr>
            <p:cNvPr id="10" name="Freeform: Shape 9">
              <a:extLst>
                <a:ext uri="{FF2B5EF4-FFF2-40B4-BE49-F238E27FC236}">
                  <a16:creationId xmlns:a16="http://schemas.microsoft.com/office/drawing/2014/main" id="{434DC772-B408-3149-E732-AE3D357A2A1C}"/>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FFA19F9D-1219-935F-9A7F-188B5E95BB5F}"/>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FCBE73AB-5E60-2F3B-71AE-0F34E0DC505F}"/>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Membership</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3" name="Freeform: Shape 12">
              <a:extLst>
                <a:ext uri="{FF2B5EF4-FFF2-40B4-BE49-F238E27FC236}">
                  <a16:creationId xmlns:a16="http://schemas.microsoft.com/office/drawing/2014/main" id="{2EB6E6C7-DE3F-3700-B4BB-A78659003585}"/>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4" name="Freeform: Shape 13">
              <a:extLst>
                <a:ext uri="{FF2B5EF4-FFF2-40B4-BE49-F238E27FC236}">
                  <a16:creationId xmlns:a16="http://schemas.microsoft.com/office/drawing/2014/main" id="{3CEF3531-EE94-9894-3350-4197EC7F50AF}"/>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Orientation</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5" name="Freeform: Shape 14">
              <a:extLst>
                <a:ext uri="{FF2B5EF4-FFF2-40B4-BE49-F238E27FC236}">
                  <a16:creationId xmlns:a16="http://schemas.microsoft.com/office/drawing/2014/main" id="{A7727807-C405-BD0D-88CF-75B6E19AC85F}"/>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Freeform: Shape 15">
              <a:extLst>
                <a:ext uri="{FF2B5EF4-FFF2-40B4-BE49-F238E27FC236}">
                  <a16:creationId xmlns:a16="http://schemas.microsoft.com/office/drawing/2014/main" id="{6FD776FB-187F-B14A-30C4-A897D8D73BD9}"/>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grpSp>
      <p:sp>
        <p:nvSpPr>
          <p:cNvPr id="18" name="Content Placeholder 2">
            <a:extLst>
              <a:ext uri="{FF2B5EF4-FFF2-40B4-BE49-F238E27FC236}">
                <a16:creationId xmlns:a16="http://schemas.microsoft.com/office/drawing/2014/main" id="{A10CA256-F5DC-0289-A5AF-C5F3479F0372}"/>
              </a:ext>
            </a:extLst>
          </p:cNvPr>
          <p:cNvSpPr txBox="1">
            <a:spLocks/>
          </p:cNvSpPr>
          <p:nvPr/>
        </p:nvSpPr>
        <p:spPr>
          <a:xfrm>
            <a:off x="354000" y="1434402"/>
            <a:ext cx="9767481" cy="45719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Responds to Prospective Member Management contacts</a:t>
            </a:r>
          </a:p>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Greets guests at club meetings, asks what they want to gain from Toastmasters, and introduces them to members</a:t>
            </a:r>
          </a:p>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Records guest contact information and gives them a guest packet with information on Toastmasters</a:t>
            </a:r>
          </a:p>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Asks guests to join</a:t>
            </a:r>
          </a:p>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Follows up with every guest</a:t>
            </a:r>
          </a:p>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Orients new members</a:t>
            </a:r>
          </a:p>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Assigns mentors with VPE </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8024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xEl>
                                              <p:pRg st="3" end="3"/>
                                            </p:txEl>
                                          </p:spTgt>
                                        </p:tgtEl>
                                        <p:attrNameLst>
                                          <p:attrName>style.visibility</p:attrName>
                                        </p:attrNameLst>
                                      </p:cBhvr>
                                      <p:to>
                                        <p:strVal val="visible"/>
                                      </p:to>
                                    </p:set>
                                    <p:animEffect transition="in" filter="fade">
                                      <p:cBhvr>
                                        <p:cTn id="7" dur="500"/>
                                        <p:tgtEl>
                                          <p:spTgt spid="18">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
                                            <p:txEl>
                                              <p:pRg st="4" end="4"/>
                                            </p:txEl>
                                          </p:spTgt>
                                        </p:tgtEl>
                                        <p:attrNameLst>
                                          <p:attrName>style.visibility</p:attrName>
                                        </p:attrNameLst>
                                      </p:cBhvr>
                                      <p:to>
                                        <p:strVal val="visible"/>
                                      </p:to>
                                    </p:set>
                                    <p:animEffect transition="in" filter="fade">
                                      <p:cBhvr>
                                        <p:cTn id="10" dur="500"/>
                                        <p:tgtEl>
                                          <p:spTgt spid="18">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xEl>
                                              <p:pRg st="5" end="5"/>
                                            </p:txEl>
                                          </p:spTgt>
                                        </p:tgtEl>
                                        <p:attrNameLst>
                                          <p:attrName>style.visibility</p:attrName>
                                        </p:attrNameLst>
                                      </p:cBhvr>
                                      <p:to>
                                        <p:strVal val="visible"/>
                                      </p:to>
                                    </p:set>
                                    <p:animEffect transition="in" filter="fade">
                                      <p:cBhvr>
                                        <p:cTn id="13" dur="500"/>
                                        <p:tgtEl>
                                          <p:spTgt spid="18">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xEl>
                                              <p:pRg st="6" end="6"/>
                                            </p:txEl>
                                          </p:spTgt>
                                        </p:tgtEl>
                                        <p:attrNameLst>
                                          <p:attrName>style.visibility</p:attrName>
                                        </p:attrNameLst>
                                      </p:cBhvr>
                                      <p:to>
                                        <p:strVal val="visible"/>
                                      </p:to>
                                    </p:set>
                                    <p:animEffect transition="in" filter="fade">
                                      <p:cBhvr>
                                        <p:cTn id="16" dur="500"/>
                                        <p:tgtEl>
                                          <p:spTgt spid="1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C075A71-70F4-85F6-0564-08D4D46034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B4CD06-09C9-03A5-A510-381C2F011D67}"/>
              </a:ext>
            </a:extLst>
          </p:cNvPr>
          <p:cNvSpPr>
            <a:spLocks noGrp="1"/>
          </p:cNvSpPr>
          <p:nvPr>
            <p:ph type="title"/>
          </p:nvPr>
        </p:nvSpPr>
        <p:spPr/>
        <p:txBody>
          <a:bodyPr/>
          <a:lstStyle/>
          <a:p>
            <a:r>
              <a:rPr lang="en-US" dirty="0">
                <a:solidFill>
                  <a:srgbClr val="000000"/>
                </a:solidFill>
              </a:rPr>
              <a:t>Transferable Skills</a:t>
            </a:r>
          </a:p>
        </p:txBody>
      </p:sp>
      <p:sp>
        <p:nvSpPr>
          <p:cNvPr id="11" name="CasellaDiTesto 10">
            <a:extLst>
              <a:ext uri="{FF2B5EF4-FFF2-40B4-BE49-F238E27FC236}">
                <a16:creationId xmlns:a16="http://schemas.microsoft.com/office/drawing/2014/main" id="{D2B0B74A-B8B5-1E88-BA8F-06C836C6B8FD}"/>
              </a:ext>
            </a:extLst>
          </p:cNvPr>
          <p:cNvSpPr txBox="1"/>
          <p:nvPr/>
        </p:nvSpPr>
        <p:spPr>
          <a:xfrm>
            <a:off x="457224" y="2135989"/>
            <a:ext cx="4814328" cy="3493264"/>
          </a:xfrm>
          <a:prstGeom prst="rect">
            <a:avLst/>
          </a:prstGeom>
          <a:solidFill>
            <a:srgbClr val="000000">
              <a:alpha val="40000"/>
            </a:srgbClr>
          </a:solidFill>
        </p:spPr>
        <p:txBody>
          <a:bodyPr wrap="square">
            <a:spAutoFit/>
          </a:bodyPr>
          <a:lstStyle/>
          <a:p>
            <a:pPr marL="342900" indent="-342900">
              <a:spcAft>
                <a:spcPts val="600"/>
              </a:spcAft>
              <a:buFont typeface="Wingdings" panose="05000000000000000000" pitchFamily="2" charset="2"/>
              <a:buChar char="§"/>
            </a:pPr>
            <a:r>
              <a:rPr lang="en-US" sz="2800" dirty="0">
                <a:solidFill>
                  <a:schemeClr val="bg1"/>
                </a:solidFill>
              </a:rPr>
              <a:t>Communication</a:t>
            </a:r>
          </a:p>
          <a:p>
            <a:pPr marL="342900" indent="-342900">
              <a:spcAft>
                <a:spcPts val="600"/>
              </a:spcAft>
              <a:buFont typeface="Wingdings" panose="05000000000000000000" pitchFamily="2" charset="2"/>
              <a:buChar char="§"/>
            </a:pPr>
            <a:r>
              <a:rPr lang="en-US" sz="2800" dirty="0">
                <a:solidFill>
                  <a:schemeClr val="bg1"/>
                </a:solidFill>
              </a:rPr>
              <a:t>Marketing</a:t>
            </a:r>
          </a:p>
          <a:p>
            <a:pPr marL="342900" indent="-342900">
              <a:spcAft>
                <a:spcPts val="600"/>
              </a:spcAft>
              <a:buFont typeface="Wingdings" panose="05000000000000000000" pitchFamily="2" charset="2"/>
              <a:buChar char="§"/>
            </a:pPr>
            <a:r>
              <a:rPr lang="en-US" sz="2800" dirty="0">
                <a:solidFill>
                  <a:schemeClr val="bg1"/>
                </a:solidFill>
              </a:rPr>
              <a:t>Networking and relationship-building</a:t>
            </a:r>
          </a:p>
          <a:p>
            <a:pPr marL="342900" indent="-342900">
              <a:spcAft>
                <a:spcPts val="600"/>
              </a:spcAft>
              <a:buFont typeface="Wingdings" panose="05000000000000000000" pitchFamily="2" charset="2"/>
              <a:buChar char="§"/>
            </a:pPr>
            <a:r>
              <a:rPr lang="en-US" sz="2800" dirty="0">
                <a:solidFill>
                  <a:schemeClr val="bg1"/>
                </a:solidFill>
              </a:rPr>
              <a:t>Strategic planning</a:t>
            </a:r>
          </a:p>
          <a:p>
            <a:pPr marL="342900" indent="-342900">
              <a:spcAft>
                <a:spcPts val="600"/>
              </a:spcAft>
              <a:buFont typeface="Wingdings" panose="05000000000000000000" pitchFamily="2" charset="2"/>
              <a:buChar char="§"/>
            </a:pPr>
            <a:r>
              <a:rPr lang="en-US" sz="2800" dirty="0">
                <a:solidFill>
                  <a:schemeClr val="bg1"/>
                </a:solidFill>
              </a:rPr>
              <a:t>Collaboration</a:t>
            </a:r>
          </a:p>
          <a:p>
            <a:pPr marL="342900" indent="-342900">
              <a:spcAft>
                <a:spcPts val="600"/>
              </a:spcAft>
              <a:buFont typeface="Wingdings" panose="05000000000000000000" pitchFamily="2" charset="2"/>
              <a:buChar char="§"/>
            </a:pPr>
            <a:r>
              <a:rPr lang="en-US" sz="2800" dirty="0">
                <a:solidFill>
                  <a:schemeClr val="bg1"/>
                </a:solidFill>
              </a:rPr>
              <a:t>Professional development</a:t>
            </a:r>
          </a:p>
        </p:txBody>
      </p:sp>
    </p:spTree>
    <p:extLst>
      <p:ext uri="{BB962C8B-B14F-4D97-AF65-F5344CB8AC3E}">
        <p14:creationId xmlns:p14="http://schemas.microsoft.com/office/powerpoint/2010/main" val="319104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animEffect transition="in" filter="fade">
                                      <p:cBhvr>
                                        <p:cTn id="7" dur="500"/>
                                        <p:tgtEl>
                                          <p:spTgt spid="11">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4" end="4"/>
                                            </p:txEl>
                                          </p:spTgt>
                                        </p:tgtEl>
                                        <p:attrNameLst>
                                          <p:attrName>style.visibility</p:attrName>
                                        </p:attrNameLst>
                                      </p:cBhvr>
                                      <p:to>
                                        <p:strVal val="visible"/>
                                      </p:to>
                                    </p:set>
                                    <p:animEffect transition="in" filter="fade">
                                      <p:cBhvr>
                                        <p:cTn id="10" dur="500"/>
                                        <p:tgtEl>
                                          <p:spTgt spid="11">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5" end="5"/>
                                            </p:txEl>
                                          </p:spTgt>
                                        </p:tgtEl>
                                        <p:attrNameLst>
                                          <p:attrName>style.visibility</p:attrName>
                                        </p:attrNameLst>
                                      </p:cBhvr>
                                      <p:to>
                                        <p:strVal val="visible"/>
                                      </p:to>
                                    </p:set>
                                    <p:animEffect transition="in" filter="fade">
                                      <p:cBhvr>
                                        <p:cTn id="13"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b="4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4A99F-1B33-ED47-9169-3AAE7F3403B2}"/>
              </a:ext>
            </a:extLst>
          </p:cNvPr>
          <p:cNvSpPr>
            <a:spLocks noGrp="1"/>
          </p:cNvSpPr>
          <p:nvPr>
            <p:ph type="ctrTitle"/>
          </p:nvPr>
        </p:nvSpPr>
        <p:spPr>
          <a:xfrm>
            <a:off x="4267200" y="2542032"/>
            <a:ext cx="7638288" cy="1340304"/>
          </a:xfrm>
        </p:spPr>
        <p:txBody>
          <a:bodyPr anchor="ctr">
            <a:noAutofit/>
          </a:bodyPr>
          <a:lstStyle/>
          <a:p>
            <a:pPr algn="l"/>
            <a:r>
              <a:rPr lang="it-IT" sz="4400" dirty="0">
                <a:solidFill>
                  <a:srgbClr val="0B5879"/>
                </a:solidFill>
              </a:rPr>
              <a:t>Vice President Membership Responsibilities</a:t>
            </a:r>
            <a:endParaRPr lang="en-US" sz="4400" dirty="0">
              <a:solidFill>
                <a:srgbClr val="0B5879"/>
              </a:solidFill>
            </a:endParaRPr>
          </a:p>
        </p:txBody>
      </p:sp>
    </p:spTree>
    <p:extLst>
      <p:ext uri="{BB962C8B-B14F-4D97-AF65-F5344CB8AC3E}">
        <p14:creationId xmlns:p14="http://schemas.microsoft.com/office/powerpoint/2010/main" val="248284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D6215CE-6A5C-98DA-A431-388AB9A9148D}"/>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C4B75F33-B1F6-9583-7ACE-27A9258F4EA1}"/>
              </a:ext>
            </a:extLst>
          </p:cNvPr>
          <p:cNvSpPr txBox="1">
            <a:spLocks/>
          </p:cNvSpPr>
          <p:nvPr/>
        </p:nvSpPr>
        <p:spPr>
          <a:xfrm>
            <a:off x="7192290" y="4175760"/>
            <a:ext cx="4390110" cy="2003124"/>
          </a:xfrm>
          <a:prstGeom prst="rect">
            <a:avLst/>
          </a:prstGeom>
          <a:noFill/>
        </p:spPr>
        <p:txBody>
          <a:bodyPr vert="horz" wrap="none" lIns="91440" tIns="45720" rIns="91440" bIns="45720" rtlCol="0" anchor="b">
            <a:noAutofit/>
          </a:bodyPr>
          <a:lstStyle>
            <a:lvl1pPr marL="0" indent="0" algn="ctr" defTabSz="914400" rtl="0" eaLnBrk="1" latinLnBrk="0" hangingPunct="1">
              <a:lnSpc>
                <a:spcPct val="90000"/>
              </a:lnSpc>
              <a:spcBef>
                <a:spcPct val="0"/>
              </a:spcBef>
              <a:buFont typeface="Arial" panose="020B0604020202020204" pitchFamily="34" charset="0"/>
              <a:buNone/>
              <a:defRPr sz="5400" b="1" kern="1200">
                <a:solidFill>
                  <a:srgbClr val="333333"/>
                </a:solidFill>
                <a:latin typeface="+mj-lt"/>
                <a:ea typeface="+mj-ea"/>
                <a:cs typeface="+mj-cs"/>
              </a:defRPr>
            </a:lvl1pPr>
          </a:lstStyle>
          <a:p>
            <a:pPr algn="l">
              <a:lnSpc>
                <a:spcPct val="100000"/>
              </a:lnSpc>
            </a:pPr>
            <a:r>
              <a:rPr lang="it-IT" sz="3600" dirty="0">
                <a:solidFill>
                  <a:srgbClr val="004165"/>
                </a:solidFill>
              </a:rPr>
              <a:t>Guest Hospitality</a:t>
            </a:r>
          </a:p>
          <a:p>
            <a:pPr algn="l">
              <a:lnSpc>
                <a:spcPct val="100000"/>
              </a:lnSpc>
            </a:pPr>
            <a:r>
              <a:rPr lang="en-US" sz="2400" b="0" i="1" dirty="0">
                <a:solidFill>
                  <a:srgbClr val="004165"/>
                </a:solidFill>
              </a:rPr>
              <a:t>When a guest walks into a </a:t>
            </a:r>
            <a:br>
              <a:rPr lang="en-US" sz="2400" b="0" i="1" dirty="0">
                <a:solidFill>
                  <a:srgbClr val="004165"/>
                </a:solidFill>
              </a:rPr>
            </a:br>
            <a:r>
              <a:rPr lang="en-US" sz="2400" b="0" i="1" dirty="0">
                <a:solidFill>
                  <a:srgbClr val="004165"/>
                </a:solidFill>
              </a:rPr>
              <a:t>meeting, their first impression </a:t>
            </a:r>
            <a:br>
              <a:rPr lang="en-US" sz="2400" b="0" i="1" dirty="0">
                <a:solidFill>
                  <a:srgbClr val="004165"/>
                </a:solidFill>
              </a:rPr>
            </a:br>
            <a:r>
              <a:rPr lang="en-US" sz="2400" b="0" i="1" dirty="0">
                <a:solidFill>
                  <a:srgbClr val="004165"/>
                </a:solidFill>
              </a:rPr>
              <a:t>counts.</a:t>
            </a:r>
            <a:br>
              <a:rPr lang="it-IT" sz="1800" dirty="0">
                <a:solidFill>
                  <a:srgbClr val="004165"/>
                </a:solidFill>
              </a:rPr>
            </a:br>
            <a:endParaRPr lang="en-US" sz="1800" b="0" i="1" dirty="0">
              <a:solidFill>
                <a:srgbClr val="004165"/>
              </a:solidFill>
            </a:endParaRPr>
          </a:p>
        </p:txBody>
      </p:sp>
    </p:spTree>
    <p:extLst>
      <p:ext uri="{BB962C8B-B14F-4D97-AF65-F5344CB8AC3E}">
        <p14:creationId xmlns:p14="http://schemas.microsoft.com/office/powerpoint/2010/main" val="3941816326"/>
      </p:ext>
    </p:extLst>
  </p:cSld>
  <p:clrMapOvr>
    <a:masterClrMapping/>
  </p:clrMapOvr>
</p:sld>
</file>

<file path=ppt/theme/theme1.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10.xml><?xml version="1.0" encoding="utf-8"?>
<a:theme xmlns:a="http://schemas.openxmlformats.org/drawingml/2006/main" name="1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4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3.xml><?xml version="1.0" encoding="utf-8"?>
<a:theme xmlns:a="http://schemas.openxmlformats.org/drawingml/2006/main" name="2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4.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5.xml><?xml version="1.0" encoding="utf-8"?>
<a:theme xmlns:a="http://schemas.openxmlformats.org/drawingml/2006/main" name="3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6.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8.xml><?xml version="1.0" encoding="utf-8"?>
<a:theme xmlns:a="http://schemas.openxmlformats.org/drawingml/2006/main" name="4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45047F62-F4F8-4AD9-8C62-82E2100536E2}"/>
    </a:ext>
  </a:extLst>
</a:theme>
</file>

<file path=ppt/theme/theme9.xml><?xml version="1.0" encoding="utf-8"?>
<a:theme xmlns:a="http://schemas.openxmlformats.org/drawingml/2006/main" name="5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45047F62-F4F8-4AD9-8C62-82E2100536E2}"/>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c6a0a72-e6e7-4f8b-a353-b7c727c5dcd0">
      <Terms xmlns="http://schemas.microsoft.com/office/infopath/2007/PartnerControls"/>
    </lcf76f155ced4ddcb4097134ff3c332f>
    <TaxCatchAll xmlns="e10df609-bac7-454a-91f6-876e95fb37e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19" ma:contentTypeDescription="Create a new document." ma:contentTypeScope="" ma:versionID="2340e7f8e18399353bec2bc5a57de6f6">
  <xsd:schema xmlns:xsd="http://www.w3.org/2001/XMLSchema" xmlns:xs="http://www.w3.org/2001/XMLSchema" xmlns:p="http://schemas.microsoft.com/office/2006/metadata/properties" xmlns:ns2="8c6a0a72-e6e7-4f8b-a353-b7c727c5dcd0" xmlns:ns3="e10df609-bac7-454a-91f6-876e95fb37e2" targetNamespace="http://schemas.microsoft.com/office/2006/metadata/properties" ma:root="true" ma:fieldsID="50c0278a86ec1f06b076cfbaf16f9263" ns2:_="" ns3:_="">
    <xsd:import namespace="8c6a0a72-e6e7-4f8b-a353-b7c727c5dcd0"/>
    <xsd:import namespace="e10df609-bac7-454a-91f6-876e95fb37e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23c1ae6-fb4c-46f0-9f45-decf50a5309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0df609-bac7-454a-91f6-876e95fb37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9cbc33-60f0-4914-be84-6e7f2ea762b2}" ma:internalName="TaxCatchAll" ma:showField="CatchAllData" ma:web="e10df609-bac7-454a-91f6-876e95fb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7F87CC-0B49-4ED6-863D-582DC37C54C2}">
  <ds:schemaRefs>
    <ds:schemaRef ds:uri="http://schemas.microsoft.com/sharepoint/v3/contenttype/forms"/>
  </ds:schemaRefs>
</ds:datastoreItem>
</file>

<file path=customXml/itemProps2.xml><?xml version="1.0" encoding="utf-8"?>
<ds:datastoreItem xmlns:ds="http://schemas.openxmlformats.org/officeDocument/2006/customXml" ds:itemID="{2D5B9891-EF89-4DD5-B479-7A003490FCE5}">
  <ds:schemaRefs>
    <ds:schemaRef ds:uri="http://schemas.microsoft.com/office/2006/metadata/properties"/>
    <ds:schemaRef ds:uri="http://schemas.microsoft.com/office/infopath/2007/PartnerControls"/>
    <ds:schemaRef ds:uri="8c6a0a72-e6e7-4f8b-a353-b7c727c5dcd0"/>
    <ds:schemaRef ds:uri="e10df609-bac7-454a-91f6-876e95fb37e2"/>
  </ds:schemaRefs>
</ds:datastoreItem>
</file>

<file path=customXml/itemProps3.xml><?xml version="1.0" encoding="utf-8"?>
<ds:datastoreItem xmlns:ds="http://schemas.openxmlformats.org/officeDocument/2006/customXml" ds:itemID="{EFD6805A-B2F4-44C7-907E-C3808DBECD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e10df609-bac7-454a-91f6-876e95fb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aaabebbc-32e8-4c57-b28e-216d48780fca}" enabled="0" method="" siteId="{aaabebbc-32e8-4c57-b28e-216d48780fca}" removed="1"/>
</clbl:labelList>
</file>

<file path=docProps/app.xml><?xml version="1.0" encoding="utf-8"?>
<Properties xmlns="http://schemas.openxmlformats.org/officeDocument/2006/extended-properties" xmlns:vt="http://schemas.openxmlformats.org/officeDocument/2006/docPropsVTypes">
  <Template>414-PowerpointTemplate16X9</Template>
  <TotalTime>100</TotalTime>
  <Words>8060</Words>
  <Application>Microsoft Office PowerPoint</Application>
  <PresentationFormat>Widescreen</PresentationFormat>
  <Paragraphs>589</Paragraphs>
  <Slides>36</Slides>
  <Notes>36</Notes>
  <HiddenSlides>1</HiddenSlides>
  <MMClips>0</MMClips>
  <ScaleCrop>false</ScaleCrop>
  <HeadingPairs>
    <vt:vector size="6" baseType="variant">
      <vt:variant>
        <vt:lpstr>Fonts Used</vt:lpstr>
      </vt:variant>
      <vt:variant>
        <vt:i4>6</vt:i4>
      </vt:variant>
      <vt:variant>
        <vt:lpstr>Theme</vt:lpstr>
      </vt:variant>
      <vt:variant>
        <vt:i4>11</vt:i4>
      </vt:variant>
      <vt:variant>
        <vt:lpstr>Slide Titles</vt:lpstr>
      </vt:variant>
      <vt:variant>
        <vt:i4>36</vt:i4>
      </vt:variant>
    </vt:vector>
  </HeadingPairs>
  <TitlesOfParts>
    <vt:vector size="53" baseType="lpstr">
      <vt:lpstr>Arial Black</vt:lpstr>
      <vt:lpstr>Arial Narrow</vt:lpstr>
      <vt:lpstr>ArialUnicodeMS</vt:lpstr>
      <vt:lpstr>Helvetica Neue</vt:lpstr>
      <vt:lpstr>Myriad Pro</vt:lpstr>
      <vt:lpstr>Myriad Pro Light</vt:lpstr>
      <vt:lpstr>Toastmasters Theme Light Mode</vt:lpstr>
      <vt:lpstr>1_Toastmasters Theme Light Mode</vt:lpstr>
      <vt:lpstr>2_Toastmasters Theme Light Mode</vt:lpstr>
      <vt:lpstr>Toastmasters Theme Dark Mode</vt:lpstr>
      <vt:lpstr>3_Toastmasters Theme Light Mode</vt:lpstr>
      <vt:lpstr>TI Corporate: 4x3 – Title &amp; Content</vt:lpstr>
      <vt:lpstr>3_Toastmasters Theme Dark Mode</vt:lpstr>
      <vt:lpstr>4_Toastmasters Theme Light Mode</vt:lpstr>
      <vt:lpstr>5_Toastmasters Theme Light Mode</vt:lpstr>
      <vt:lpstr>1_TI Corporate: 4x3 – Title &amp; Content</vt:lpstr>
      <vt:lpstr>4_Toastmasters Theme Dark Mode</vt:lpstr>
      <vt:lpstr>Facilitator Instructions (not for presentation)</vt:lpstr>
      <vt:lpstr>Vice President Membership (VPM) Club Officer Training (COT)</vt:lpstr>
      <vt:lpstr>PowerPoint Presentation</vt:lpstr>
      <vt:lpstr>Why VPM?</vt:lpstr>
      <vt:lpstr>Club Success Cycle</vt:lpstr>
      <vt:lpstr>Club Success Cycle – Vice President Membership</vt:lpstr>
      <vt:lpstr>Transferable Skills</vt:lpstr>
      <vt:lpstr>Vice President Membership Responsibilities</vt:lpstr>
      <vt:lpstr>PowerPoint Presentation</vt:lpstr>
      <vt:lpstr>PowerPoint Presentation</vt:lpstr>
      <vt:lpstr>PowerPoint Presentation</vt:lpstr>
      <vt:lpstr>Guest Follow-Up Process Send a thank you email and ask for feedback.</vt:lpstr>
      <vt:lpstr>Guest-to-Member Conversion</vt:lpstr>
      <vt:lpstr>Membership Renewals</vt:lpstr>
      <vt:lpstr>Support Member Goals </vt:lpstr>
      <vt:lpstr>PowerPoint Presentation</vt:lpstr>
      <vt:lpstr>Membership Building</vt:lpstr>
      <vt:lpstr>Open House An Open House is a special event  where your club opens its doors  to the public.</vt:lpstr>
      <vt:lpstr>How to Organize an Open House</vt:lpstr>
      <vt:lpstr>Promoting an Open House</vt:lpstr>
      <vt:lpstr>PowerPoint Presentation</vt:lpstr>
      <vt:lpstr>Community or Corporate Speechcraft</vt:lpstr>
      <vt:lpstr>PowerPoint Presentation</vt:lpstr>
      <vt:lpstr>Community or Corporate  Speechcraft</vt:lpstr>
      <vt:lpstr>Campaigns: Membership Programs</vt:lpstr>
      <vt:lpstr>Member Engagement</vt:lpstr>
      <vt:lpstr>Social Activities</vt:lpstr>
      <vt:lpstr>PowerPoint Presentation</vt:lpstr>
      <vt:lpstr>Uplifting Environment</vt:lpstr>
      <vt:lpstr>Best Practices,  Metrics, and Resources</vt:lpstr>
      <vt:lpstr>New Member Survey</vt:lpstr>
      <vt:lpstr>Measuring Success</vt:lpstr>
      <vt:lpstr>PowerPoint Presentation</vt:lpstr>
      <vt:lpstr>Club Marketing Guide</vt:lpstr>
      <vt:lpstr>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Paola Perina</dc:creator>
  <cp:lastModifiedBy>Sierra Gonzales</cp:lastModifiedBy>
  <cp:revision>212</cp:revision>
  <dcterms:created xsi:type="dcterms:W3CDTF">2025-03-19T21:01:54Z</dcterms:created>
  <dcterms:modified xsi:type="dcterms:W3CDTF">2026-06-26T16:24:47Z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0x010100CB954E34E4EDFD49BC6F6961AA98779E</vt:lpwstr>
  </property>
</Properties>
</file>