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6.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7.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733" r:id="rId5"/>
    <p:sldMasterId id="2147483713" r:id="rId6"/>
    <p:sldMasterId id="2147483671" r:id="rId7"/>
    <p:sldMasterId id="2147483693" r:id="rId8"/>
    <p:sldMasterId id="2147483703" r:id="rId9"/>
    <p:sldMasterId id="2147483753" r:id="rId10"/>
    <p:sldMasterId id="2147483770" r:id="rId11"/>
  </p:sldMasterIdLst>
  <p:notesMasterIdLst>
    <p:notesMasterId r:id="rId49"/>
  </p:notesMasterIdLst>
  <p:sldIdLst>
    <p:sldId id="585" r:id="rId12"/>
    <p:sldId id="584" r:id="rId13"/>
    <p:sldId id="256" r:id="rId14"/>
    <p:sldId id="744" r:id="rId15"/>
    <p:sldId id="289" r:id="rId16"/>
    <p:sldId id="708" r:id="rId17"/>
    <p:sldId id="300" r:id="rId18"/>
    <p:sldId id="299" r:id="rId19"/>
    <p:sldId id="301" r:id="rId20"/>
    <p:sldId id="303" r:id="rId21"/>
    <p:sldId id="707" r:id="rId22"/>
    <p:sldId id="606" r:id="rId23"/>
    <p:sldId id="700" r:id="rId24"/>
    <p:sldId id="701" r:id="rId25"/>
    <p:sldId id="702" r:id="rId26"/>
    <p:sldId id="703" r:id="rId27"/>
    <p:sldId id="704" r:id="rId28"/>
    <p:sldId id="705" r:id="rId29"/>
    <p:sldId id="510" r:id="rId30"/>
    <p:sldId id="302" r:id="rId31"/>
    <p:sldId id="683" r:id="rId32"/>
    <p:sldId id="575" r:id="rId33"/>
    <p:sldId id="517" r:id="rId34"/>
    <p:sldId id="579" r:id="rId35"/>
    <p:sldId id="561" r:id="rId36"/>
    <p:sldId id="563" r:id="rId37"/>
    <p:sldId id="280" r:id="rId38"/>
    <p:sldId id="570" r:id="rId39"/>
    <p:sldId id="564" r:id="rId40"/>
    <p:sldId id="571" r:id="rId41"/>
    <p:sldId id="673" r:id="rId42"/>
    <p:sldId id="671" r:id="rId43"/>
    <p:sldId id="698" r:id="rId44"/>
    <p:sldId id="582" r:id="rId45"/>
    <p:sldId id="580" r:id="rId46"/>
    <p:sldId id="646" r:id="rId47"/>
    <p:sldId id="583" r:id="rId48"/>
  </p:sldIdLst>
  <p:sldSz cx="12192000" cy="6858000"/>
  <p:notesSz cx="6858000" cy="9144000"/>
  <p:embeddedFontLst>
    <p:embeddedFont>
      <p:font typeface="ArialUnicodeMS" panose="020B0604020202020204" charset="-128"/>
      <p:regular r:id="rId50"/>
    </p:embeddedFont>
    <p:embeddedFont>
      <p:font typeface="Arial Black" panose="020B0A04020102020204" pitchFamily="34" charset="0"/>
      <p:bold r:id="rId51"/>
    </p:embeddedFont>
    <p:embeddedFont>
      <p:font typeface="Myriad Pro" panose="020B0503030403020204" charset="0"/>
      <p:regular r:id="rId52"/>
      <p:bold r:id="rId53"/>
      <p:italic r:id="rId54"/>
      <p:boldItalic r:id="rId55"/>
    </p:embeddedFont>
    <p:embeddedFont>
      <p:font typeface="Myriad Pro Light" panose="020B0403030403020204" charset="0"/>
      <p:regular r:id="rId56"/>
      <p:bold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D5B0D-C54C-E668-5D2C-E5ED5DC34A67}" name="pamelamccown@gmail.com" initials="pa" userId="S::urn:spo:guest#pamelamccown@gmail.com::" providerId="AD"/>
  <p188:author id="{596B820E-2399-6304-567A-8CB9C4F7EB67}" name="Florian Bay" initials="FB" userId="b3b30a8acd43d25e" providerId="Windows Live"/>
  <p188:author id="{C74630A5-13FE-A518-35A0-E81384111944}" name="Pamela McCown" initials="PM" userId="7e4aed9c38ad7d73" providerId="Windows Live"/>
  <p188:author id="{91E36FC0-5E87-5573-9B2F-B489E2EB54EE}" name="Diane Richardson" initials="DR" userId="8edbcf7cefa010b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C2C2C"/>
    <a:srgbClr val="D9C4B3"/>
    <a:srgbClr val="2E4379"/>
    <a:srgbClr val="2AAFD8"/>
    <a:srgbClr val="41C9DD"/>
    <a:srgbClr val="DAC0A9"/>
    <a:srgbClr val="FFFFFF"/>
    <a:srgbClr val="AACFEA"/>
    <a:srgbClr val="FFF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06" autoAdjust="0"/>
    <p:restoredTop sz="63562" autoAdjust="0"/>
  </p:normalViewPr>
  <p:slideViewPr>
    <p:cSldViewPr snapToGrid="0" snapToObjects="1">
      <p:cViewPr varScale="1">
        <p:scale>
          <a:sx n="71" d="100"/>
          <a:sy n="71" d="100"/>
        </p:scale>
        <p:origin x="1734" y="51"/>
      </p:cViewPr>
      <p:guideLst/>
    </p:cSldViewPr>
  </p:slideViewPr>
  <p:outlineViewPr>
    <p:cViewPr>
      <p:scale>
        <a:sx n="75" d="100"/>
        <a:sy n="75" d="100"/>
      </p:scale>
      <p:origin x="0" y="-6712"/>
    </p:cViewPr>
  </p:outlineViewPr>
  <p:notesTextViewPr>
    <p:cViewPr>
      <p:scale>
        <a:sx n="3" d="2"/>
        <a:sy n="3" d="2"/>
      </p:scale>
      <p:origin x="0" y="0"/>
    </p:cViewPr>
  </p:notesTextViewPr>
  <p:sorterViewPr>
    <p:cViewPr varScale="1">
      <p:scale>
        <a:sx n="100" d="100"/>
        <a:sy n="100" d="100"/>
      </p:scale>
      <p:origin x="0" y="-2131"/>
    </p:cViewPr>
  </p:sorterViewPr>
  <p:notesViewPr>
    <p:cSldViewPr snapToGrid="0" snapToObjects="1">
      <p:cViewPr varScale="1">
        <p:scale>
          <a:sx n="93" d="100"/>
          <a:sy n="93" d="100"/>
        </p:scale>
        <p:origin x="378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font" Target="fonts/font7.fntdata"/><Relationship Id="rId8" Type="http://schemas.openxmlformats.org/officeDocument/2006/relationships/slideMaster" Target="slideMasters/slideMaster5.xml"/><Relationship Id="rId51" Type="http://schemas.openxmlformats.org/officeDocument/2006/relationships/font" Target="fonts/font2.fntdata"/><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font" Target="fonts/font5.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a:p>
        </p:txBody>
      </p:sp>
      <p:sp>
        <p:nvSpPr>
          <p:cNvPr id="4" name="Slide Image Placeholder 3"/>
          <p:cNvSpPr>
            <a:spLocks noGrp="1" noRot="1" noChangeAspect="1"/>
          </p:cNvSpPr>
          <p:nvPr>
            <p:ph type="sldImg" idx="2"/>
          </p:nvPr>
        </p:nvSpPr>
        <p:spPr>
          <a:xfrm>
            <a:off x="685800" y="66532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48669"/>
            <a:ext cx="5486400" cy="4836544"/>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toastmasters.org/resources/serving-clubs-through-visits-a-guide-for-area-director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toastmasters.org/membership/leadership/the-leader-letter"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toastmasters.org/resources/moments-of-truth"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oastmasters.org/membership/leadership/club-officer-tools/distinguished-club-program-manua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00" dirty="0">
                <a:effectLst/>
                <a:latin typeface="Arial" panose="020B0604020202020204" pitchFamily="34" charset="0"/>
                <a:ea typeface="Aptos" panose="020B0004020202020204" pitchFamily="34" charset="0"/>
                <a:cs typeface="Times New Roman" panose="02020603050405020304" pitchFamily="18" charset="0"/>
              </a:rPr>
              <a:t>Facilitator Notes</a:t>
            </a:r>
            <a:r>
              <a:rPr lang="en-GB" sz="1200" i="1" kern="100" dirty="0">
                <a:effectLst/>
                <a:latin typeface="Arial" panose="020B06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This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a:t>
            </a:fld>
            <a:endParaRPr lang="en-US" dirty="0"/>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5B2E4-C35F-B413-6D90-4AFFC2C0B6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B07FD-5466-E3D4-BC45-EED5505B7CFC}"/>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E815FBCD-D5DA-252C-5A3F-622C29DFA33B}"/>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1 minute</a:t>
            </a:r>
          </a:p>
          <a:p>
            <a:r>
              <a:rPr lang="en-GB" b="1" dirty="0">
                <a:latin typeface="Arial" panose="020B0604020202020204" pitchFamily="34" charset="0"/>
                <a:cs typeface="Arial" panose="020B0604020202020204" pitchFamily="34" charset="0"/>
              </a:rPr>
              <a:t>Elapsed Time: 8.5 minutes</a:t>
            </a: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Benefits of being a club officer</a:t>
            </a:r>
            <a:r>
              <a:rPr lang="en-GB" b="1" kern="100" dirty="0">
                <a:effectLst/>
                <a:latin typeface="Arial" panose="020B0604020202020204" pitchFamily="34" charset="0"/>
                <a:cs typeface="Arial" panose="020B0604020202020204" pitchFamily="34" charset="0"/>
              </a:rPr>
              <a:t> include: </a:t>
            </a:r>
            <a:endParaRPr lang="en-GB" b="1" kern="100" dirty="0">
              <a:effectLst/>
              <a:latin typeface="Arial" panose="020B06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lang="en-GB" b="1" kern="100" dirty="0">
                <a:effectLst/>
                <a:latin typeface="Arial" panose="020B0604020202020204" pitchFamily="34" charset="0"/>
                <a:ea typeface="Aptos" panose="020B0004020202020204" pitchFamily="34" charset="0"/>
                <a:cs typeface="Arial" panose="020B0604020202020204" pitchFamily="34" charset="0"/>
              </a:rPr>
              <a:t>Improved Club Operations</a:t>
            </a:r>
            <a:r>
              <a:rPr lang="en-GB" kern="100" dirty="0">
                <a:effectLst/>
                <a:latin typeface="Arial" panose="020B0604020202020204" pitchFamily="34" charset="0"/>
                <a:ea typeface="Aptos" panose="020B0004020202020204" pitchFamily="34" charset="0"/>
                <a:cs typeface="Arial" panose="020B0604020202020204" pitchFamily="34" charset="0"/>
              </a:rPr>
              <a:t>: Trained Club Officers can better manage and direct programs, inform members about Toastmasters International, District and club activities, and resolve conflicts effectively. This greater efficiency can save club officers time and stress.</a:t>
            </a:r>
          </a:p>
          <a:p>
            <a:pPr marL="342900" lvl="0" indent="-342900">
              <a:lnSpc>
                <a:spcPct val="107000"/>
              </a:lnSpc>
              <a:spcAft>
                <a:spcPts val="800"/>
              </a:spcAft>
              <a:buSzPts val="1000"/>
              <a:buFont typeface="Symbol" panose="05050102010706020507" pitchFamily="18" charset="2"/>
              <a:buChar char=""/>
              <a:tabLst>
                <a:tab pos="457200" algn="l"/>
              </a:tabLst>
            </a:pPr>
            <a:r>
              <a:rPr lang="en-GB" b="1" kern="100" dirty="0">
                <a:effectLst/>
                <a:latin typeface="Arial" panose="020B0604020202020204" pitchFamily="34" charset="0"/>
                <a:ea typeface="Aptos" panose="020B0004020202020204" pitchFamily="34" charset="0"/>
                <a:cs typeface="Arial" panose="020B0604020202020204" pitchFamily="34" charset="0"/>
              </a:rPr>
              <a:t>Goal Achievements</a:t>
            </a:r>
            <a:r>
              <a:rPr lang="en-GB" kern="100" dirty="0">
                <a:effectLst/>
                <a:latin typeface="Arial" panose="020B0604020202020204" pitchFamily="34" charset="0"/>
                <a:ea typeface="Aptos" panose="020B0004020202020204" pitchFamily="34" charset="0"/>
                <a:cs typeface="Arial" panose="020B0604020202020204" pitchFamily="34" charset="0"/>
              </a:rPr>
              <a:t>: Club Officer Training focuses leaders on their personal development and club’s goals and objectives by creating their Club Success Plan and aligning with the Distinguished Club Program. Club Officers learn how to manage and direct programs within their club, and these skills transfer to their workplace.</a:t>
            </a:r>
          </a:p>
          <a:p>
            <a:pPr marL="342900" lvl="0" indent="-342900">
              <a:lnSpc>
                <a:spcPct val="107000"/>
              </a:lnSpc>
              <a:spcAft>
                <a:spcPts val="800"/>
              </a:spcAft>
              <a:buSzPts val="1000"/>
              <a:buFont typeface="Symbol" panose="05050102010706020507" pitchFamily="18" charset="2"/>
              <a:buChar char=""/>
              <a:tabLst>
                <a:tab pos="457200" algn="l"/>
              </a:tabLst>
            </a:pPr>
            <a:endParaRPr lang="en-GB"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endParaRPr lang="en-GB" kern="100" dirty="0">
              <a:effectLst/>
              <a:latin typeface="Arial" panose="020B0604020202020204" pitchFamily="34" charset="0"/>
              <a:ea typeface="Aptos" panose="020B00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A003462F-1671-0EEC-2F5E-D33DA277DA59}"/>
              </a:ext>
            </a:extLst>
          </p:cNvPr>
          <p:cNvSpPr>
            <a:spLocks noGrp="1"/>
          </p:cNvSpPr>
          <p:nvPr>
            <p:ph type="sldNum" sz="quarter" idx="5"/>
          </p:nvPr>
        </p:nvSpPr>
        <p:spPr/>
        <p:txBody>
          <a:bodyPr/>
          <a:lstStyle/>
          <a:p>
            <a:fld id="{B6847FC4-CAF1-6741-875A-C83F3721E6B6}" type="slidenum">
              <a:rPr lang="en-US" smtClean="0"/>
              <a:t>10</a:t>
            </a:fld>
            <a:endParaRPr lang="en-US" dirty="0"/>
          </a:p>
        </p:txBody>
      </p:sp>
    </p:spTree>
    <p:extLst>
      <p:ext uri="{BB962C8B-B14F-4D97-AF65-F5344CB8AC3E}">
        <p14:creationId xmlns:p14="http://schemas.microsoft.com/office/powerpoint/2010/main" val="3555019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D386D-AFD7-0C81-68EF-256C583AB6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B33C7-0505-255A-447B-128A577D0F05}"/>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45DBF5C6-B4C8-2F57-496B-F3F438D0AF4C}"/>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2.5 minutes</a:t>
            </a:r>
          </a:p>
          <a:p>
            <a:r>
              <a:rPr lang="en-GB" sz="1200" b="1" dirty="0">
                <a:latin typeface="Arial" panose="020B0604020202020204" pitchFamily="34" charset="0"/>
                <a:cs typeface="Arial" panose="020B0604020202020204" pitchFamily="34" charset="0"/>
              </a:rPr>
              <a:t>Elapsed Time: 11 minutes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Facilitator Notes:</a:t>
            </a:r>
          </a:p>
          <a:p>
            <a:r>
              <a:rPr lang="en-GB" sz="1200" b="0" dirty="0">
                <a:latin typeface="Arial" panose="020B0604020202020204" pitchFamily="34" charset="0"/>
                <a:cs typeface="Arial" panose="020B0604020202020204" pitchFamily="34" charset="0"/>
              </a:rPr>
              <a:t>(</a:t>
            </a:r>
            <a:r>
              <a:rPr lang="en-GB" sz="1200" b="1" dirty="0">
                <a:latin typeface="Arial" panose="020B0604020202020204" pitchFamily="34" charset="0"/>
                <a:cs typeface="Arial" panose="020B0604020202020204" pitchFamily="34" charset="0"/>
              </a:rPr>
              <a:t>Ask</a:t>
            </a:r>
            <a:r>
              <a:rPr lang="en-GB" sz="1200" b="0" dirty="0">
                <a:latin typeface="Arial" panose="020B0604020202020204" pitchFamily="34" charset="0"/>
                <a:cs typeface="Arial" panose="020B0604020202020204" pitchFamily="34" charset="0"/>
              </a:rPr>
              <a:t> the audience what the three mission statements of Toastmasters are. </a:t>
            </a:r>
            <a:r>
              <a:rPr lang="en-GB" sz="1200" b="1" dirty="0">
                <a:latin typeface="Arial" panose="020B0604020202020204" pitchFamily="34" charset="0"/>
                <a:cs typeface="Arial" panose="020B0604020202020204" pitchFamily="34" charset="0"/>
              </a:rPr>
              <a:t>Then after a couple of answers, explain…)</a:t>
            </a:r>
          </a:p>
          <a:p>
            <a:endParaRPr lang="en-GB" sz="1200" b="1"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three main levels in Toastmasters, clubs, District, and Toastmasters International have their own separate mission statements. These mission statements describe the focus for each level of our organization. </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Facilitator Notes Toastmasters International Mission:</a:t>
            </a:r>
          </a:p>
          <a:p>
            <a:r>
              <a:rPr lang="en-GB" dirty="0">
                <a:latin typeface="Arial" panose="020B0604020202020204" pitchFamily="34" charset="0"/>
                <a:cs typeface="Arial" panose="020B0604020202020204" pitchFamily="34" charset="0"/>
              </a:rPr>
              <a:t>When our founder Dr. Ralph C. Smedley incorporated Toastmasters in 1924, he wanted to make effective verbal communication a worldwide reality. He later embraced leadership skills development as a part of our mission. That is why our Toastmasters International Mission now reads, “We empower individuals to become more effective communicators and leaders.”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Facilitator Notes District Mission:</a:t>
            </a:r>
          </a:p>
          <a:p>
            <a:r>
              <a:rPr lang="en-GB" dirty="0">
                <a:latin typeface="Arial" panose="020B0604020202020204" pitchFamily="34" charset="0"/>
                <a:cs typeface="Arial" panose="020B0604020202020204" pitchFamily="34" charset="0"/>
              </a:rPr>
              <a:t>The District Mission statement focuses on building new clubs and supporting all clubs in achieving excellence. Members of the District leadership team have responsibilities to help achieve these goals. The District Club Growth Director creates a Marketing Plan and builds a team to support the District in chartering new clubs. The Public Relations Manager develops a Communication Plan to increase community awareness about Toastmasters and to support clubs in promoting themselves. The Program Quality Director is responsible for training club and District leaders and supporting clubs in conducting quality club meetings to serve the needs of their members. Area Directors are the direct link to their clubs. They support each club in achieving excellence. </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Facilitator Notes Club Mission: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The club mission statement highlights the need for the club to provide its members with a great experience by running quality club meetings to help them develop their public speaking and leadership skills, which means that a member’s self-confidence grows.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three missions of Toastmasters are directed related to the three main levels of the organization.</a:t>
            </a:r>
          </a:p>
          <a:p>
            <a:endParaRPr lang="en-GB" dirty="0"/>
          </a:p>
        </p:txBody>
      </p:sp>
      <p:sp>
        <p:nvSpPr>
          <p:cNvPr id="4" name="Slide Number Placeholder 3">
            <a:extLst>
              <a:ext uri="{FF2B5EF4-FFF2-40B4-BE49-F238E27FC236}">
                <a16:creationId xmlns:a16="http://schemas.microsoft.com/office/drawing/2014/main" id="{E9D8E241-EE6F-C74B-F1A5-5EDD6E908B75}"/>
              </a:ext>
            </a:extLst>
          </p:cNvPr>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416498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DE50F-545B-C1D5-B07C-36F2021A9D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28C8F-A14A-02AA-32BC-A7381DD51C76}"/>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01046012-A6CB-2B73-5D2F-F9BC48C5B560}"/>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11.5 minutes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to list the levels of Toastmasters, starting with the Member all the way to the International level. Then </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each level of the organization from member to club to District and so 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Toastmasters empowers </a:t>
            </a:r>
            <a:r>
              <a:rPr lang="en-GB" b="1" dirty="0">
                <a:latin typeface="Arial" panose="020B0604020202020204" pitchFamily="34" charset="0"/>
                <a:cs typeface="Arial" panose="020B0604020202020204" pitchFamily="34" charset="0"/>
              </a:rPr>
              <a:t>club members </a:t>
            </a:r>
            <a:r>
              <a:rPr lang="en-GB" dirty="0">
                <a:latin typeface="Arial" panose="020B0604020202020204" pitchFamily="34" charset="0"/>
                <a:cs typeface="Arial" panose="020B0604020202020204" pitchFamily="34" charset="0"/>
              </a:rPr>
              <a:t>to become more effective communicators and leaders. </a:t>
            </a:r>
          </a:p>
        </p:txBody>
      </p:sp>
      <p:sp>
        <p:nvSpPr>
          <p:cNvPr id="4" name="Slide Number Placeholder 3">
            <a:extLst>
              <a:ext uri="{FF2B5EF4-FFF2-40B4-BE49-F238E27FC236}">
                <a16:creationId xmlns:a16="http://schemas.microsoft.com/office/drawing/2014/main" id="{39B62E19-D0CF-56DB-A624-C84C29444CCF}"/>
              </a:ext>
            </a:extLst>
          </p:cNvPr>
          <p:cNvSpPr>
            <a:spLocks noGrp="1"/>
          </p:cNvSpPr>
          <p:nvPr>
            <p:ph type="sldNum" sz="quarter" idx="5"/>
          </p:nvPr>
        </p:nvSpPr>
        <p:spPr/>
        <p:txBody>
          <a:bodyPr/>
          <a:lstStyle/>
          <a:p>
            <a:fld id="{B6847FC4-CAF1-6741-875A-C83F3721E6B6}" type="slidenum">
              <a:rPr lang="en-US" smtClean="0"/>
              <a:t>12</a:t>
            </a:fld>
            <a:endParaRPr lang="en-US" dirty="0"/>
          </a:p>
        </p:txBody>
      </p:sp>
    </p:spTree>
    <p:extLst>
      <p:ext uri="{BB962C8B-B14F-4D97-AF65-F5344CB8AC3E}">
        <p14:creationId xmlns:p14="http://schemas.microsoft.com/office/powerpoint/2010/main" val="139240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ABC6F-5D07-1FB7-1A51-92D0F5DD39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514EC0-9FD2-4619-619C-145916495ED2}"/>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93D73229-DF83-6AD6-298F-60BB53154D4D}"/>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12 minutes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Members join a Toastmasters club to develop their communication and leadership skills in a positive, enjoyable environment. The club is the foundation of our organization. The club is where members are supported in achieving their reasons for joining Toastmasters, such as to become more confident speaking and leading.</a:t>
            </a:r>
          </a:p>
        </p:txBody>
      </p:sp>
      <p:sp>
        <p:nvSpPr>
          <p:cNvPr id="4" name="Slide Number Placeholder 3">
            <a:extLst>
              <a:ext uri="{FF2B5EF4-FFF2-40B4-BE49-F238E27FC236}">
                <a16:creationId xmlns:a16="http://schemas.microsoft.com/office/drawing/2014/main" id="{0C3D059F-71A9-A846-1666-44F32F9A4C4C}"/>
              </a:ext>
            </a:extLst>
          </p:cNvPr>
          <p:cNvSpPr>
            <a:spLocks noGrp="1"/>
          </p:cNvSpPr>
          <p:nvPr>
            <p:ph type="sldNum" sz="quarter" idx="5"/>
          </p:nvPr>
        </p:nvSpPr>
        <p:spPr/>
        <p:txBody>
          <a:bodyPr/>
          <a:lstStyle/>
          <a:p>
            <a:fld id="{B6847FC4-CAF1-6741-875A-C83F3721E6B6}" type="slidenum">
              <a:rPr lang="en-US" smtClean="0"/>
              <a:t>13</a:t>
            </a:fld>
            <a:endParaRPr lang="en-US" dirty="0"/>
          </a:p>
        </p:txBody>
      </p:sp>
    </p:spTree>
    <p:extLst>
      <p:ext uri="{BB962C8B-B14F-4D97-AF65-F5344CB8AC3E}">
        <p14:creationId xmlns:p14="http://schemas.microsoft.com/office/powerpoint/2010/main" val="3294397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24E98-FE7D-3604-7BA4-6C79D34A12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E9C6E-06DA-6445-413A-BB05456D555B}"/>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863DEBFD-9110-BEA5-8683-24FDF154E614}"/>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12.5 minutes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Four to six clubs are grouped into an Area that is led by an Area Director. Area Directors are the direct support for their clubs through club visits and Area Council Meetings. Area Directors are usually appointed by the District Director. </a:t>
            </a:r>
          </a:p>
        </p:txBody>
      </p:sp>
      <p:sp>
        <p:nvSpPr>
          <p:cNvPr id="4" name="Slide Number Placeholder 3">
            <a:extLst>
              <a:ext uri="{FF2B5EF4-FFF2-40B4-BE49-F238E27FC236}">
                <a16:creationId xmlns:a16="http://schemas.microsoft.com/office/drawing/2014/main" id="{20727386-F392-94EF-EA44-5AC80F6AF7E7}"/>
              </a:ext>
            </a:extLst>
          </p:cNvPr>
          <p:cNvSpPr>
            <a:spLocks noGrp="1"/>
          </p:cNvSpPr>
          <p:nvPr>
            <p:ph type="sldNum" sz="quarter" idx="5"/>
          </p:nvPr>
        </p:nvSpPr>
        <p:spPr/>
        <p:txBody>
          <a:bodyPr/>
          <a:lstStyle/>
          <a:p>
            <a:fld id="{B6847FC4-CAF1-6741-875A-C83F3721E6B6}" type="slidenum">
              <a:rPr lang="en-US" smtClean="0"/>
              <a:t>14</a:t>
            </a:fld>
            <a:endParaRPr lang="en-US" dirty="0"/>
          </a:p>
        </p:txBody>
      </p:sp>
    </p:spTree>
    <p:extLst>
      <p:ext uri="{BB962C8B-B14F-4D97-AF65-F5344CB8AC3E}">
        <p14:creationId xmlns:p14="http://schemas.microsoft.com/office/powerpoint/2010/main" val="1323482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4619C-276E-8879-09E4-4E77245DA3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E7AB50-2ED4-B2E4-3BE7-6AF1821BF809}"/>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637846DC-745C-3EF6-66E6-892C79A662FA}"/>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13 minutes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Areas are grouped together to form Divisions. Divisions are led by a Division Director. Division Directors are elected at the District’s annual business meeting. Division Directors work with their Area Directors to prepare success plans. Division Directors coach their Area Directors in how to mentor and support the clubs in their areas to achieve excellence. </a:t>
            </a:r>
          </a:p>
        </p:txBody>
      </p:sp>
      <p:sp>
        <p:nvSpPr>
          <p:cNvPr id="4" name="Slide Number Placeholder 3">
            <a:extLst>
              <a:ext uri="{FF2B5EF4-FFF2-40B4-BE49-F238E27FC236}">
                <a16:creationId xmlns:a16="http://schemas.microsoft.com/office/drawing/2014/main" id="{C2A718FC-93FB-B9C0-95D4-15039A955729}"/>
              </a:ext>
            </a:extLst>
          </p:cNvPr>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3402854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F2668-4BAB-7AB4-699B-43B1DD40E1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ED6242-F7E3-4115-216B-FAF6F4D1B2DD}"/>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3605CB47-147F-2092-A35F-42444B106EFF}"/>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 </a:t>
            </a:r>
          </a:p>
          <a:p>
            <a:r>
              <a:rPr lang="en-GB" sz="1200" b="1" dirty="0">
                <a:latin typeface="Arial" panose="020B0604020202020204" pitchFamily="34" charset="0"/>
                <a:cs typeface="Arial" panose="020B0604020202020204" pitchFamily="34" charset="0"/>
              </a:rPr>
              <a:t>Elapsed Time: 13.5 minutes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Districts are composed of Divisions, Areas, and Clubs. Each District is led by a District Director, Program Quality Director, Club Growth Director, Public Relations Manager, Administration Manager, and Finance Manager, in addition to the Division Directors, Area Directors, and club officers. </a:t>
            </a:r>
          </a:p>
        </p:txBody>
      </p:sp>
      <p:sp>
        <p:nvSpPr>
          <p:cNvPr id="4" name="Slide Number Placeholder 3">
            <a:extLst>
              <a:ext uri="{FF2B5EF4-FFF2-40B4-BE49-F238E27FC236}">
                <a16:creationId xmlns:a16="http://schemas.microsoft.com/office/drawing/2014/main" id="{EDAC1EC9-2AA2-ACB9-1B6F-61DDBE490CA9}"/>
              </a:ext>
            </a:extLst>
          </p:cNvPr>
          <p:cNvSpPr>
            <a:spLocks noGrp="1"/>
          </p:cNvSpPr>
          <p:nvPr>
            <p:ph type="sldNum" sz="quarter" idx="5"/>
          </p:nvPr>
        </p:nvSpPr>
        <p:spPr/>
        <p:txBody>
          <a:bodyPr/>
          <a:lstStyle/>
          <a:p>
            <a:fld id="{B6847FC4-CAF1-6741-875A-C83F3721E6B6}" type="slidenum">
              <a:rPr lang="en-US" smtClean="0"/>
              <a:t>16</a:t>
            </a:fld>
            <a:endParaRPr lang="en-US" dirty="0"/>
          </a:p>
        </p:txBody>
      </p:sp>
    </p:spTree>
    <p:extLst>
      <p:ext uri="{BB962C8B-B14F-4D97-AF65-F5344CB8AC3E}">
        <p14:creationId xmlns:p14="http://schemas.microsoft.com/office/powerpoint/2010/main" val="3166279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27A8E-6DAC-2A53-09BD-1E8D5AD357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15E729-DFC6-48C0-89E5-EA17DAB8D577}"/>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1905BD41-489D-362A-8211-18D3380A72BF}"/>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 </a:t>
            </a:r>
          </a:p>
          <a:p>
            <a:r>
              <a:rPr lang="en-GB" sz="1200" b="1" dirty="0">
                <a:latin typeface="Arial" panose="020B0604020202020204" pitchFamily="34" charset="0"/>
                <a:cs typeface="Arial" panose="020B0604020202020204" pitchFamily="34" charset="0"/>
              </a:rPr>
              <a:t>Elapsed Time: 14 minutes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endParaRPr lang="en-GB" dirty="0"/>
          </a:p>
          <a:p>
            <a:r>
              <a:rPr lang="en-GB" dirty="0"/>
              <a:t>Districts from around the world are grouped into 14 Regions. These Regions are led by Region Advisors. Region Advisors are appointed by the Toastmasters Board of Directors. Region Advisors provide ongoing support to Districts in their Region. </a:t>
            </a:r>
          </a:p>
        </p:txBody>
      </p:sp>
      <p:sp>
        <p:nvSpPr>
          <p:cNvPr id="4" name="Slide Number Placeholder 3">
            <a:extLst>
              <a:ext uri="{FF2B5EF4-FFF2-40B4-BE49-F238E27FC236}">
                <a16:creationId xmlns:a16="http://schemas.microsoft.com/office/drawing/2014/main" id="{79952021-C131-693E-C050-43FC2EBEA20C}"/>
              </a:ext>
            </a:extLst>
          </p:cNvPr>
          <p:cNvSpPr>
            <a:spLocks noGrp="1"/>
          </p:cNvSpPr>
          <p:nvPr>
            <p:ph type="sldNum" sz="quarter" idx="5"/>
          </p:nvPr>
        </p:nvSpPr>
        <p:spPr/>
        <p:txBody>
          <a:bodyPr/>
          <a:lstStyle/>
          <a:p>
            <a:fld id="{B6847FC4-CAF1-6741-875A-C83F3721E6B6}" type="slidenum">
              <a:rPr lang="en-US" smtClean="0"/>
              <a:t>17</a:t>
            </a:fld>
            <a:endParaRPr lang="en-US" dirty="0"/>
          </a:p>
        </p:txBody>
      </p:sp>
    </p:spTree>
    <p:extLst>
      <p:ext uri="{BB962C8B-B14F-4D97-AF65-F5344CB8AC3E}">
        <p14:creationId xmlns:p14="http://schemas.microsoft.com/office/powerpoint/2010/main" val="3775449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9DBD0-7FBC-581F-8C79-C1FE16E21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94364-EA6E-694E-73C3-139A18574901}"/>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CF233AE1-0F28-C0F9-C1FE-470124192219}"/>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15 minutes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introduce the next level of the organization.)</a:t>
            </a:r>
          </a:p>
          <a:p>
            <a:r>
              <a:rPr lang="en-GB" dirty="0"/>
              <a:t> </a:t>
            </a:r>
          </a:p>
          <a:p>
            <a:r>
              <a:rPr lang="en-GB" dirty="0"/>
              <a:t>The Toastmasters International Board of Directors is composed of 14 International Directors from the 14 Regions and 5 Executive Officers – the President, President-Elect, 1</a:t>
            </a:r>
            <a:r>
              <a:rPr lang="en-GB" baseline="30000" dirty="0"/>
              <a:t>st</a:t>
            </a:r>
            <a:r>
              <a:rPr lang="en-GB" dirty="0"/>
              <a:t> Vice President, 2</a:t>
            </a:r>
            <a:r>
              <a:rPr lang="en-GB" baseline="30000" dirty="0"/>
              <a:t>nd</a:t>
            </a:r>
            <a:r>
              <a:rPr lang="en-GB" dirty="0"/>
              <a:t> Vice President, and Immediate Past International President. The Toastmasters Board of Directors is responsible for the strategic direction of the organization. </a:t>
            </a:r>
          </a:p>
          <a:p>
            <a:endParaRPr lang="en-GB" dirty="0"/>
          </a:p>
          <a:p>
            <a:r>
              <a:rPr lang="en-GB" dirty="0"/>
              <a:t>All club, District, Region and International leaders are volunteers who receive some expense reimbursements but no remuneration for their leadership roles.</a:t>
            </a:r>
          </a:p>
          <a:p>
            <a:endParaRPr lang="en-GB" dirty="0"/>
          </a:p>
          <a:p>
            <a:r>
              <a:rPr lang="en-GB" dirty="0"/>
              <a:t>Toastmasters World Headquarters is located in Englewood, Colorado. These are the paid staff of our organization and are responsible for the day-to-day operations of the organization.  </a:t>
            </a:r>
          </a:p>
        </p:txBody>
      </p:sp>
      <p:sp>
        <p:nvSpPr>
          <p:cNvPr id="4" name="Slide Number Placeholder 3">
            <a:extLst>
              <a:ext uri="{FF2B5EF4-FFF2-40B4-BE49-F238E27FC236}">
                <a16:creationId xmlns:a16="http://schemas.microsoft.com/office/drawing/2014/main" id="{A4180256-A9E8-68AB-63CC-8387AA03CFF0}"/>
              </a:ext>
            </a:extLst>
          </p:cNvPr>
          <p:cNvSpPr>
            <a:spLocks noGrp="1"/>
          </p:cNvSpPr>
          <p:nvPr>
            <p:ph type="sldNum" sz="quarter" idx="5"/>
          </p:nvPr>
        </p:nvSpPr>
        <p:spPr/>
        <p:txBody>
          <a:bodyPr/>
          <a:lstStyle/>
          <a:p>
            <a:fld id="{B6847FC4-CAF1-6741-875A-C83F3721E6B6}" type="slidenum">
              <a:rPr lang="en-US" smtClean="0"/>
              <a:t>18</a:t>
            </a:fld>
            <a:endParaRPr lang="en-US" dirty="0"/>
          </a:p>
        </p:txBody>
      </p:sp>
    </p:spTree>
    <p:extLst>
      <p:ext uri="{BB962C8B-B14F-4D97-AF65-F5344CB8AC3E}">
        <p14:creationId xmlns:p14="http://schemas.microsoft.com/office/powerpoint/2010/main" val="2523956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3175" y="479425"/>
            <a:ext cx="4349750" cy="2446338"/>
          </a:xfrm>
        </p:spPr>
      </p:sp>
      <p:sp>
        <p:nvSpPr>
          <p:cNvPr id="3" name="Notes Placeholder 2"/>
          <p:cNvSpPr>
            <a:spLocks noGrp="1"/>
          </p:cNvSpPr>
          <p:nvPr>
            <p:ph type="body" idx="1"/>
          </p:nvPr>
        </p:nvSpPr>
        <p:spPr>
          <a:xfrm>
            <a:off x="382137" y="2898467"/>
            <a:ext cx="6032311" cy="6245533"/>
          </a:xfrm>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18 minutes</a:t>
            </a:r>
          </a:p>
          <a:p>
            <a:endParaRPr lang="en-GB" sz="60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 </a:t>
            </a:r>
            <a:r>
              <a:rPr lang="en-GB" i="0" dirty="0">
                <a:latin typeface="Arial" panose="020B0604020202020204" pitchFamily="34" charset="0"/>
                <a:cs typeface="Arial" panose="020B0604020202020204" pitchFamily="34" charset="0"/>
              </a:rPr>
              <a:t>(</a:t>
            </a:r>
            <a:r>
              <a:rPr lang="en-GB" b="1" i="0" dirty="0">
                <a:latin typeface="Arial" panose="020B0604020202020204" pitchFamily="34" charset="0"/>
                <a:cs typeface="Arial" panose="020B0604020202020204" pitchFamily="34" charset="0"/>
              </a:rPr>
              <a:t>Click</a:t>
            </a:r>
            <a:r>
              <a:rPr lang="en-GB" i="0" dirty="0">
                <a:latin typeface="Arial" panose="020B0604020202020204" pitchFamily="34" charset="0"/>
                <a:cs typeface="Arial" panose="020B0604020202020204" pitchFamily="34" charset="0"/>
              </a:rPr>
              <a:t> for each box to appear.)</a:t>
            </a:r>
          </a:p>
          <a:p>
            <a:r>
              <a:rPr lang="en-GB" sz="1100" dirty="0">
                <a:latin typeface="Arial" panose="020B0604020202020204" pitchFamily="34" charset="0"/>
                <a:cs typeface="Arial" panose="020B0604020202020204" pitchFamily="34" charset="0"/>
              </a:rPr>
              <a:t>(</a:t>
            </a:r>
            <a:r>
              <a:rPr lang="en-GB" sz="1100" b="1" dirty="0">
                <a:latin typeface="Arial" panose="020B0604020202020204" pitchFamily="34" charset="0"/>
                <a:cs typeface="Arial" panose="020B0604020202020204" pitchFamily="34" charset="0"/>
              </a:rPr>
              <a:t>Ask</a:t>
            </a:r>
            <a:r>
              <a:rPr lang="en-GB" sz="1100" dirty="0">
                <a:latin typeface="Arial" panose="020B0604020202020204" pitchFamily="34" charset="0"/>
                <a:cs typeface="Arial" panose="020B0604020202020204" pitchFamily="34" charset="0"/>
              </a:rPr>
              <a:t> club officers, “What support do Districts provide to clubs?”)</a:t>
            </a:r>
          </a:p>
          <a:p>
            <a:r>
              <a:rPr lang="en-GB" sz="1100" dirty="0">
                <a:latin typeface="Arial" panose="020B0604020202020204" pitchFamily="34" charset="0"/>
                <a:cs typeface="Arial" panose="020B0604020202020204" pitchFamily="34" charset="0"/>
              </a:rPr>
              <a:t>Clubs and Districts should work “hand-in-hand” to achieve the best results for all their members.</a:t>
            </a:r>
          </a:p>
          <a:p>
            <a:endParaRPr lang="en-GB" sz="1100" dirty="0">
              <a:latin typeface="Arial" panose="020B0604020202020204" pitchFamily="34" charset="0"/>
              <a:cs typeface="Arial" panose="020B0604020202020204" pitchFamily="34" charset="0"/>
            </a:endParaRPr>
          </a:p>
          <a:p>
            <a:r>
              <a:rPr lang="en-GB" sz="1100" b="1" dirty="0">
                <a:latin typeface="Arial" panose="020B0604020202020204" pitchFamily="34" charset="0"/>
                <a:cs typeface="Arial" panose="020B0604020202020204" pitchFamily="34" charset="0"/>
              </a:rPr>
              <a:t>(Click</a:t>
            </a:r>
            <a:r>
              <a:rPr lang="en-GB" sz="1100" dirty="0">
                <a:latin typeface="Arial" panose="020B0604020202020204" pitchFamily="34" charset="0"/>
                <a:cs typeface="Arial" panose="020B0604020202020204" pitchFamily="34" charset="0"/>
              </a:rPr>
              <a:t> to reveal the blue panels one by one.)</a:t>
            </a:r>
          </a:p>
          <a:p>
            <a:endParaRPr lang="en-GB" sz="600" dirty="0">
              <a:latin typeface="Arial" panose="020B0604020202020204" pitchFamily="34" charset="0"/>
              <a:cs typeface="Arial" panose="020B0604020202020204" pitchFamily="34" charset="0"/>
            </a:endParaRPr>
          </a:p>
          <a:p>
            <a:r>
              <a:rPr lang="en-GB" b="1" i="1" dirty="0">
                <a:latin typeface="Arial" panose="020B0604020202020204" pitchFamily="34" charset="0"/>
                <a:cs typeface="Arial" panose="020B0604020202020204" pitchFamily="34" charset="0"/>
              </a:rPr>
              <a:t>District Website</a:t>
            </a:r>
          </a:p>
          <a:p>
            <a:r>
              <a:rPr lang="en-GB" sz="1100" dirty="0">
                <a:latin typeface="Arial" panose="020B0604020202020204" pitchFamily="34" charset="0"/>
                <a:cs typeface="Arial" panose="020B0604020202020204" pitchFamily="34" charset="0"/>
              </a:rPr>
              <a:t>The District website is a valuable resource for club leaders and members, featuring marketing and public relations information, District newsletters, announcements of upcoming events, training opportunities, tools to support club success, and emails to members about deadlines and other useful information. Check the website regularly to stay updated on District news and resources tailored to help clubs thrive.</a:t>
            </a:r>
          </a:p>
          <a:p>
            <a:endParaRPr lang="en-GB" sz="6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1" dirty="0">
                <a:latin typeface="Arial" panose="020B0604020202020204" pitchFamily="34" charset="0"/>
                <a:cs typeface="Arial" panose="020B0604020202020204" pitchFamily="34" charset="0"/>
              </a:rPr>
              <a:t>Training, Recognition, and Events</a:t>
            </a:r>
          </a:p>
          <a:p>
            <a:r>
              <a:rPr lang="en-GB" sz="1100" dirty="0">
                <a:latin typeface="Arial" panose="020B0604020202020204" pitchFamily="34" charset="0"/>
                <a:cs typeface="Arial" panose="020B0604020202020204" pitchFamily="34" charset="0"/>
              </a:rPr>
              <a:t>Districts conduct Club Officer Training, like the one you are attending now. They also sponsor educational programs and annual incentive programs to recognize member, club and District-level achievements. Districts host recognition events, contests, and annual conferences. All of these are opportunities to increase your skills and network with other members and leaders. </a:t>
            </a:r>
          </a:p>
          <a:p>
            <a:endParaRPr lang="en-GB" sz="600" dirty="0">
              <a:latin typeface="Arial" panose="020B0604020202020204" pitchFamily="34" charset="0"/>
              <a:cs typeface="Arial" panose="020B0604020202020204" pitchFamily="34" charset="0"/>
            </a:endParaRPr>
          </a:p>
          <a:p>
            <a:r>
              <a:rPr lang="en-GB" b="1" i="1" dirty="0">
                <a:latin typeface="Arial" panose="020B0604020202020204" pitchFamily="34" charset="0"/>
                <a:cs typeface="Arial" panose="020B0604020202020204" pitchFamily="34" charset="0"/>
              </a:rPr>
              <a:t>Area Director Visits</a:t>
            </a:r>
          </a:p>
          <a:p>
            <a:pPr marL="0" marR="0" lvl="0" indent="0" algn="l" defTabSz="914400" rtl="0" eaLnBrk="1" fontAlgn="auto" latinLnBrk="0" hangingPunct="1">
              <a:buClrTx/>
              <a:buSzTx/>
              <a:buFontTx/>
              <a:buNone/>
              <a:tabLst/>
              <a:defRPr/>
            </a:pPr>
            <a:r>
              <a:rPr lang="en-GB" sz="1100" dirty="0">
                <a:latin typeface="Arial" panose="020B0604020202020204" pitchFamily="34" charset="0"/>
                <a:cs typeface="Arial" panose="020B0604020202020204" pitchFamily="34" charset="0"/>
              </a:rPr>
              <a:t>The Area Director is the main point of contact between Clubs and Districts. Area Directors formally visit each of their clubs at least twice a year—once between July and November and again between January and May. These visits are an opportunity for clubs to receive personalized support, feedback, and guidance. Area Council Meetings conducted by Area Directors for Club Presidents, Vice Presidents Education and Vice Presidents Membership can help address challenges, celebrate successes, and share best practices that strengthen club performance. </a:t>
            </a:r>
            <a:r>
              <a:rPr lang="en-GB" sz="1100" b="1" i="1" dirty="0">
                <a:latin typeface="Arial" panose="020B0604020202020204" pitchFamily="34" charset="0"/>
                <a:cs typeface="Arial" panose="020B0604020202020204" pitchFamily="34" charset="0"/>
              </a:rPr>
              <a:t>Area Director Club Visits Resource: </a:t>
            </a:r>
            <a:r>
              <a:rPr lang="en-US" sz="1100" i="1" dirty="0"/>
              <a:t>Serving Clubs Through Visits: A Guide for </a:t>
            </a:r>
            <a:r>
              <a:rPr lang="en-US" sz="1100" i="1"/>
              <a:t>Area Directors </a:t>
            </a:r>
            <a:r>
              <a:rPr lang="en-US" sz="1100" i="1" dirty="0"/>
              <a:t>(</a:t>
            </a:r>
            <a:r>
              <a:rPr lang="en-US" sz="1100" i="1" dirty="0">
                <a:hlinkClick r:id="rId3"/>
              </a:rPr>
              <a:t>https://www.toastmasters.org/resources/serving-clubs-through-visits-a-guide-for-area-directors</a:t>
            </a:r>
            <a:r>
              <a:rPr lang="en-US" sz="1100" i="1" dirty="0"/>
              <a:t>) </a:t>
            </a:r>
            <a:endParaRPr lang="en-GB" sz="1100" dirty="0">
              <a:latin typeface="Arial" panose="020B0604020202020204" pitchFamily="34" charset="0"/>
              <a:cs typeface="Arial" panose="020B0604020202020204" pitchFamily="34" charset="0"/>
            </a:endParaRPr>
          </a:p>
          <a:p>
            <a:pPr marL="0" marR="0" lvl="0" indent="0" algn="l" defTabSz="914400" rtl="0" eaLnBrk="1" fontAlgn="auto" latinLnBrk="0" hangingPunct="1">
              <a:buClrTx/>
              <a:buSzTx/>
              <a:buFontTx/>
              <a:buNone/>
              <a:tabLst/>
              <a:defRPr/>
            </a:pPr>
            <a:endParaRPr lang="en-GB" sz="600" dirty="0">
              <a:latin typeface="Arial" panose="020B0604020202020204" pitchFamily="34" charset="0"/>
              <a:cs typeface="Arial" panose="020B0604020202020204" pitchFamily="34" charset="0"/>
            </a:endParaRPr>
          </a:p>
          <a:p>
            <a:r>
              <a:rPr lang="en-GB" b="1" i="1" dirty="0">
                <a:latin typeface="Arial" panose="020B0604020202020204" pitchFamily="34" charset="0"/>
                <a:cs typeface="Arial" panose="020B0604020202020204" pitchFamily="34" charset="0"/>
              </a:rPr>
              <a:t>Additional Communication Channels</a:t>
            </a:r>
          </a:p>
          <a:p>
            <a:pPr lvl="0">
              <a:defRPr/>
            </a:pPr>
            <a:r>
              <a:rPr lang="en-GB" sz="1100" dirty="0">
                <a:latin typeface="Arial" panose="020B0604020202020204" pitchFamily="34" charset="0"/>
                <a:cs typeface="Arial" panose="020B0604020202020204" pitchFamily="34" charset="0"/>
              </a:rPr>
              <a:t>Toastmasters International also emails a </a:t>
            </a:r>
            <a:r>
              <a:rPr lang="en-GB" sz="1100" i="1" dirty="0">
                <a:latin typeface="Arial" panose="020B0604020202020204" pitchFamily="34" charset="0"/>
                <a:cs typeface="Arial" panose="020B0604020202020204" pitchFamily="34" charset="0"/>
              </a:rPr>
              <a:t>Leader Letter </a:t>
            </a:r>
            <a:r>
              <a:rPr lang="en-GB" sz="1100" i="1" dirty="0"/>
              <a:t>(</a:t>
            </a:r>
            <a:r>
              <a:rPr lang="en-GB" sz="1100" i="1" dirty="0">
                <a:hlinkClick r:id="rId4"/>
              </a:rPr>
              <a:t>https://www.toastmasters.org/membership/leadership/the-leader-letter</a:t>
            </a:r>
            <a:r>
              <a:rPr lang="en-GB" sz="1100" i="1" dirty="0"/>
              <a:t>) </a:t>
            </a:r>
            <a:r>
              <a:rPr lang="en-GB" sz="1100" dirty="0">
                <a:latin typeface="Arial" panose="020B0604020202020204" pitchFamily="34" charset="0"/>
                <a:cs typeface="Arial" panose="020B0604020202020204" pitchFamily="34" charset="0"/>
              </a:rPr>
              <a:t>to club officers monthly to inform them about upcoming deadlines, updated programs and processes, and announcements. To enhance communication and foster closer connections, your Area and Division Director may establish additional channels, like WhatsApp groups, Slack channels, or virtual monthly check-ins. These extra touchpoints create a stronger network among clubs within the Area, encourage timely information sharing, and provide more frequent support. </a:t>
            </a:r>
            <a:endParaRPr lang="en-GB" sz="6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27961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GB" sz="1200" b="1" i="0" kern="100" dirty="0">
                <a:effectLst/>
                <a:latin typeface="Arial" panose="020B0604020202020204" pitchFamily="34" charset="0"/>
                <a:ea typeface="Aptos" panose="020B0004020202020204" pitchFamily="34" charset="0"/>
                <a:cs typeface="Times New Roman" panose="02020603050405020304" pitchFamily="18" charset="0"/>
              </a:rPr>
              <a:t>Facilitator Notes</a:t>
            </a:r>
            <a:r>
              <a:rPr lang="en-GB" sz="1200" i="1" kern="100" dirty="0">
                <a:effectLst/>
                <a:latin typeface="Arial" panose="020B0604020202020204" pitchFamily="34" charset="0"/>
                <a:ea typeface="Aptos" panose="020B0004020202020204" pitchFamily="34" charset="0"/>
                <a:cs typeface="Times New Roman" panose="02020603050405020304" pitchFamily="18" charset="0"/>
              </a:rPr>
              <a:t>: </a:t>
            </a:r>
          </a:p>
          <a:p>
            <a:pPr>
              <a:lnSpc>
                <a:spcPct val="100000"/>
              </a:lnSpc>
              <a:spcBef>
                <a:spcPts val="0"/>
              </a:spcBef>
              <a:spcAft>
                <a:spcPts val="300"/>
              </a:spcAft>
            </a:pPr>
            <a:r>
              <a:rPr lang="en-GB" sz="1200" b="1" dirty="0"/>
              <a:t>(On the day of training 10 to 15 minutes BEFORE the training starts, </a:t>
            </a:r>
            <a:r>
              <a:rPr lang="en-GB" sz="1200" b="0" dirty="0"/>
              <a:t>the District organizers should </a:t>
            </a:r>
            <a:r>
              <a:rPr lang="en-GB" sz="1200" dirty="0"/>
              <a:t>auto-scroll the Hall of Fame slides for their District’s achievements and continue to auto-scroll for a minute or two into the training time to ensure that all attendees see the slides. This slide and the next one are general recognition slides for the General Session Part 1 trainer to share before starting General Session Part 1. Recognition is essential to Club Success. That is why we start the training with recognition.)</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(Say) </a:t>
            </a:r>
            <a:r>
              <a:rPr lang="en-GB" b="0" dirty="0"/>
              <a:t>Congratulations to every member and club recognized during the Hall of Fame!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(There is to need to list them because they should have been shown during the Hall of Fame before the training began.)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293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AD3B0-61AE-B61D-BF29-8D55AAFBC7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B6F95-C32C-C0FF-B94F-414CB82C0C13}"/>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A7576755-6E81-2B82-4681-ED91B9117233}"/>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20 minutes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Facilitator Notes:</a:t>
            </a:r>
          </a:p>
          <a:p>
            <a:pPr algn="l">
              <a:spcAft>
                <a:spcPts val="1500"/>
              </a:spcAft>
            </a:pPr>
            <a:r>
              <a:rPr lang="en-GB" dirty="0">
                <a:latin typeface="Arial" panose="020B0604020202020204" pitchFamily="34" charset="0"/>
                <a:cs typeface="Arial" panose="020B0604020202020204" pitchFamily="34" charset="0"/>
              </a:rPr>
              <a:t>Club officers are responsible for planning for club success. </a:t>
            </a:r>
            <a:r>
              <a:rPr lang="en-US" b="0" i="0" dirty="0">
                <a:effectLst/>
                <a:latin typeface="Arial" panose="020B0604020202020204" pitchFamily="34" charset="0"/>
                <a:cs typeface="Arial" panose="020B0604020202020204" pitchFamily="34" charset="0"/>
              </a:rPr>
              <a:t>Toastmasters provides the tools that club officers need to plan for success – the Club Success Plan (CSP) and the Distinguished Club Program included in the Club Success Plan. (</a:t>
            </a:r>
            <a:r>
              <a:rPr lang="en-US" b="1" i="0" dirty="0">
                <a:effectLst/>
                <a:latin typeface="Arial" panose="020B0604020202020204" pitchFamily="34" charset="0"/>
                <a:cs typeface="Arial" panose="020B0604020202020204" pitchFamily="34" charset="0"/>
              </a:rPr>
              <a:t>Click</a:t>
            </a:r>
            <a:r>
              <a:rPr lang="en-US" b="0" i="0" dirty="0">
                <a:effectLst/>
                <a:latin typeface="Arial" panose="020B0604020202020204" pitchFamily="34" charset="0"/>
                <a:cs typeface="Arial" panose="020B0604020202020204" pitchFamily="34" charset="0"/>
              </a:rPr>
              <a:t> to show quote.) As well-known management consultant Peter F. Drucker says, “Plans are the blueprints of success.” </a:t>
            </a:r>
          </a:p>
          <a:p>
            <a:pPr algn="l">
              <a:lnSpc>
                <a:spcPts val="1575"/>
              </a:lnSpc>
              <a:spcAft>
                <a:spcPts val="1125"/>
              </a:spcAft>
              <a:buNone/>
            </a:pPr>
            <a:endParaRPr lang="en-US" b="1" i="1" dirty="0">
              <a:effectLst/>
              <a:latin typeface="Arial" panose="020B0604020202020204" pitchFamily="34" charset="0"/>
              <a:cs typeface="Arial" panose="020B0604020202020204" pitchFamily="34" charset="0"/>
            </a:endParaRPr>
          </a:p>
          <a:p>
            <a:pPr algn="l">
              <a:lnSpc>
                <a:spcPts val="1575"/>
              </a:lnSpc>
              <a:spcAft>
                <a:spcPts val="1125"/>
              </a:spcAft>
              <a:buNone/>
            </a:pPr>
            <a:r>
              <a:rPr lang="en-US" b="1" i="1" dirty="0">
                <a:effectLst/>
                <a:latin typeface="Arial" panose="020B0604020202020204" pitchFamily="34" charset="0"/>
                <a:cs typeface="Arial" panose="020B0604020202020204" pitchFamily="34" charset="0"/>
              </a:rPr>
              <a:t>All clubs MUST submit a Club Success Plan by the end of September to be eligible to achieve Distinguished Club status each year.</a:t>
            </a:r>
            <a:endParaRPr lang="en-GB" b="1" i="1" dirty="0">
              <a:latin typeface="Arial" panose="020B06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95C3AF53-F5AF-CE35-8B02-784FD6EFE2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948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834C5-99D2-428B-F566-159B2E268A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6E838A-6B88-9CA7-70BF-9CCC3415F6E2}"/>
              </a:ext>
            </a:extLst>
          </p:cNvPr>
          <p:cNvSpPr>
            <a:spLocks noGrp="1" noRot="1" noChangeAspect="1"/>
          </p:cNvSpPr>
          <p:nvPr>
            <p:ph type="sldImg"/>
          </p:nvPr>
        </p:nvSpPr>
        <p:spPr>
          <a:xfrm>
            <a:off x="1216025" y="522288"/>
            <a:ext cx="4543425" cy="2555875"/>
          </a:xfrm>
        </p:spPr>
      </p:sp>
      <p:sp>
        <p:nvSpPr>
          <p:cNvPr id="3" name="Notes Placeholder 2">
            <a:extLst>
              <a:ext uri="{FF2B5EF4-FFF2-40B4-BE49-F238E27FC236}">
                <a16:creationId xmlns:a16="http://schemas.microsoft.com/office/drawing/2014/main" id="{8FD16211-8F35-447E-8A92-C464BA8098F4}"/>
              </a:ext>
            </a:extLst>
          </p:cNvPr>
          <p:cNvSpPr>
            <a:spLocks noGrp="1"/>
          </p:cNvSpPr>
          <p:nvPr>
            <p:ph type="body" idx="1"/>
          </p:nvPr>
        </p:nvSpPr>
        <p:spPr>
          <a:xfrm>
            <a:off x="627797" y="3078164"/>
            <a:ext cx="5677469" cy="5607050"/>
          </a:xfrm>
        </p:spPr>
        <p:txBody>
          <a:bodyPr/>
          <a:lstStyle/>
          <a:p>
            <a:r>
              <a:rPr lang="en-GB" sz="1200" b="1" dirty="0"/>
              <a:t>Time on slide: 2 minutes </a:t>
            </a:r>
          </a:p>
          <a:p>
            <a:r>
              <a:rPr lang="en-GB" sz="1200" b="1" dirty="0"/>
              <a:t>Elapsed Time: 22 minutes</a:t>
            </a:r>
          </a:p>
          <a:p>
            <a:endParaRPr lang="en-GB" sz="800" dirty="0"/>
          </a:p>
          <a:p>
            <a:r>
              <a:rPr lang="en-GB" b="1" dirty="0"/>
              <a:t>Facilitator Notes:</a:t>
            </a:r>
          </a:p>
          <a:p>
            <a:r>
              <a:rPr lang="en-GB" dirty="0"/>
              <a:t>(</a:t>
            </a:r>
            <a:r>
              <a:rPr lang="en-GB" b="1" dirty="0"/>
              <a:t>Present</a:t>
            </a:r>
            <a:r>
              <a:rPr lang="en-GB" dirty="0"/>
              <a:t> the concept of a Club Success Plan, as being central for turning their club vision into reality by translating goals into actions. </a:t>
            </a:r>
            <a:r>
              <a:rPr lang="en-GB" b="1" dirty="0"/>
              <a:t>Click</a:t>
            </a:r>
            <a:r>
              <a:rPr lang="en-GB" dirty="0"/>
              <a:t> to reveal the quote.)</a:t>
            </a:r>
          </a:p>
          <a:p>
            <a:endParaRPr lang="en-GB" sz="600" dirty="0"/>
          </a:p>
          <a:p>
            <a:r>
              <a:rPr lang="en-US" sz="1100" dirty="0"/>
              <a:t>The Club Success Plan is accessible online in Club Central, so that club officers can access it at any time. By September 30 each year, the Club Executive Committee completes the Club Success Plan, identifying what the club will accomplish this year. </a:t>
            </a:r>
            <a:r>
              <a:rPr lang="en-US" sz="1200" kern="1200" dirty="0">
                <a:solidFill>
                  <a:schemeClr val="tx1"/>
                </a:solidFill>
                <a:effectLst/>
                <a:latin typeface="Arial" panose="020B0604020202020204" pitchFamily="34" charset="0"/>
                <a:ea typeface="+mn-ea"/>
                <a:cs typeface="Arial" panose="020B0604020202020204" pitchFamily="34" charset="0"/>
              </a:rPr>
              <a:t>This also helps lay the groundwork for success in years to come</a:t>
            </a:r>
            <a:r>
              <a:rPr lang="en-US" sz="1100" dirty="0"/>
              <a:t>. The club vision should be both attainable and inspiring, so that club members want to support the vision. </a:t>
            </a:r>
          </a:p>
          <a:p>
            <a:endParaRPr lang="en-US" sz="1100" dirty="0"/>
          </a:p>
          <a:p>
            <a:r>
              <a:rPr lang="en-US" sz="1100" dirty="0"/>
              <a:t>Club officers determine how they will communicate, address conflict, and hold themselves accountable. </a:t>
            </a:r>
            <a:r>
              <a:rPr lang="en-US" sz="1100" b="0" dirty="0"/>
              <a:t>C</a:t>
            </a:r>
            <a:r>
              <a:rPr lang="en-US" sz="1100" dirty="0"/>
              <a:t>lub officers evaluate the current status of the club, establish SMART (Specific, Measurable, Achievable, Relevant, and Timely) goals, and develop strategies that can be used to achieve success. To help club officers in that effort, the plan identifies helpful resources that can be used. </a:t>
            </a:r>
          </a:p>
          <a:p>
            <a:endParaRPr lang="en-US" sz="1100" b="0" dirty="0"/>
          </a:p>
          <a:p>
            <a:r>
              <a:rPr lang="en-US" sz="1100" b="0" dirty="0"/>
              <a:t>Finally</a:t>
            </a:r>
            <a:r>
              <a:rPr lang="en-US" sz="1100" dirty="0"/>
              <a:t>, the plan asks club officers to identify assignments, develop a timetable, and track accomplishments. Club officers may also form committees, like an Education, Membership, Social and Public Relations committee, to help carry out specific aspects of the Club Success Plan.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Click</a:t>
            </a:r>
            <a:r>
              <a:rPr lang="en-GB" dirty="0"/>
              <a:t> to show:) </a:t>
            </a:r>
            <a:r>
              <a:rPr lang="en-US" sz="1200" b="1" dirty="0">
                <a:solidFill>
                  <a:srgbClr val="FEEE9F"/>
                </a:solidFill>
              </a:rPr>
              <a:t>Proper planning promotes proficient performance.</a:t>
            </a:r>
            <a:endParaRPr lang="en-GB" sz="1200" b="1" dirty="0">
              <a:solidFill>
                <a:srgbClr val="FEEE9F"/>
              </a:solidFill>
            </a:endParaRPr>
          </a:p>
          <a:p>
            <a:endParaRPr lang="en-GB" dirty="0"/>
          </a:p>
        </p:txBody>
      </p:sp>
      <p:sp>
        <p:nvSpPr>
          <p:cNvPr id="4" name="Slide Number Placeholder 3">
            <a:extLst>
              <a:ext uri="{FF2B5EF4-FFF2-40B4-BE49-F238E27FC236}">
                <a16:creationId xmlns:a16="http://schemas.microsoft.com/office/drawing/2014/main" id="{7E3BBB6F-6AA6-0F0D-AF1D-47555C006FA9}"/>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077549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minutes </a:t>
            </a:r>
          </a:p>
          <a:p>
            <a:r>
              <a:rPr lang="en-GB" sz="1200" b="1" dirty="0"/>
              <a:t>Elapsed Time: 24 minutes</a:t>
            </a:r>
          </a:p>
          <a:p>
            <a:endParaRPr lang="en-GB" dirty="0"/>
          </a:p>
          <a:p>
            <a:r>
              <a:rPr lang="en-GB" b="1" dirty="0"/>
              <a:t>Facilitator Notes:</a:t>
            </a:r>
          </a:p>
          <a:p>
            <a:r>
              <a:rPr lang="en-US" sz="1200" dirty="0"/>
              <a:t>The Club Success Plan includes all components necessary to achieve your club’s goals. Determining these components in advance makes achieving success much easier. </a:t>
            </a:r>
          </a:p>
          <a:p>
            <a:endParaRPr lang="en-US" sz="700" dirty="0"/>
          </a:p>
          <a:p>
            <a:r>
              <a:rPr lang="en-US" sz="1200" dirty="0"/>
              <a:t>To that end, the Club Executive Committee should begin the term with the following agenda: (1) Set specific goals. (2)  Establish strategies to achieve the goals. (3) Develop a framework to help carry out the plan and produce results. </a:t>
            </a:r>
          </a:p>
          <a:p>
            <a:endParaRPr lang="en-US" dirty="0"/>
          </a:p>
          <a:p>
            <a:r>
              <a:rPr lang="en-US" dirty="0">
                <a:latin typeface="Arial"/>
                <a:cs typeface="Arial"/>
              </a:rPr>
              <a:t>A success strategy for each club officer:  </a:t>
            </a:r>
            <a:endParaRPr lang="en-US" dirty="0"/>
          </a:p>
          <a:p>
            <a:r>
              <a:rPr lang="en-US" b="1" dirty="0">
                <a:latin typeface="Arial"/>
                <a:cs typeface="Arial"/>
              </a:rPr>
              <a:t>Lead by committee</a:t>
            </a:r>
            <a:r>
              <a:rPr lang="en-US" dirty="0">
                <a:latin typeface="Arial"/>
                <a:cs typeface="Arial"/>
              </a:rPr>
              <a:t>. Ask members to serve on your committee to back you up and share the duties. This is also a way for each club officer to prepare a successor for your office. The more members that are engaged in the success of the club, the more successful the club will become as a team, working towards common goals.</a:t>
            </a:r>
            <a:endParaRPr lang="en-US"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667275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4 minutes </a:t>
            </a:r>
          </a:p>
          <a:p>
            <a:r>
              <a:rPr lang="en-GB" sz="1200" b="1" dirty="0"/>
              <a:t>Elapsed Time: 28 minutes</a:t>
            </a:r>
          </a:p>
          <a:p>
            <a:endParaRPr lang="en-GB"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questions to ask yourselves as part of the process of crafting your Club Success Plan (CSP). </a:t>
            </a:r>
          </a:p>
          <a:p>
            <a:r>
              <a:rPr lang="en-GB" dirty="0"/>
              <a:t>(</a:t>
            </a:r>
            <a:r>
              <a:rPr lang="en-GB" b="1" dirty="0"/>
              <a:t>Discuss</a:t>
            </a:r>
            <a:r>
              <a:rPr lang="en-GB" dirty="0"/>
              <a:t> each question in turn with the club officers. Do not gather answers from them, but elaborate that this is a step-by-step diagnostic to identify where their club stands now, in order to plan a successful future. Emphasize that Moments of Truth is one way to gather data and information about their club, which is complementary to these questions.)</a:t>
            </a:r>
          </a:p>
          <a:p>
            <a:r>
              <a:rPr lang="en-GB" dirty="0"/>
              <a:t> </a:t>
            </a:r>
            <a:endParaRPr lang="en-GB" sz="1200" b="1" dirty="0"/>
          </a:p>
          <a:p>
            <a:pPr marL="0" indent="0" algn="l">
              <a:lnSpc>
                <a:spcPct val="150000"/>
              </a:lnSpc>
              <a:buNone/>
            </a:pPr>
            <a:r>
              <a:rPr lang="en-GB" sz="1200" b="1" dirty="0"/>
              <a:t>Moments of Truth</a:t>
            </a:r>
            <a:r>
              <a:rPr lang="en-GB" sz="1200" dirty="0"/>
              <a:t> can help answer all of these questions. The Moments of Truth manual can be found at: </a:t>
            </a:r>
            <a:r>
              <a:rPr lang="en-GB" sz="1200" dirty="0">
                <a:hlinkClick r:id="rId3"/>
              </a:rPr>
              <a:t>https://www.toastmasters.org/resources/moments-of-truth</a:t>
            </a:r>
            <a:r>
              <a:rPr lang="en-GB" sz="1200" dirty="0"/>
              <a:t> </a:t>
            </a:r>
          </a:p>
          <a:p>
            <a:pPr marL="0" indent="0" algn="l">
              <a:lnSpc>
                <a:spcPct val="150000"/>
              </a:lnSpc>
              <a:buNone/>
            </a:pPr>
            <a:endParaRPr lang="en-GB" sz="1200" dirty="0"/>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403285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a:xfrm>
            <a:off x="395785" y="3848669"/>
            <a:ext cx="6059606" cy="4836544"/>
          </a:xfrm>
        </p:spPr>
        <p:txBody>
          <a:bodyPr/>
          <a:lstStyle/>
          <a:p>
            <a:r>
              <a:rPr lang="en-GB" sz="1200" b="1" dirty="0"/>
              <a:t>Time on slide: 3 minutes </a:t>
            </a:r>
          </a:p>
          <a:p>
            <a:r>
              <a:rPr lang="en-GB" sz="1200" b="1" dirty="0"/>
              <a:t>Elapsed Time: 31 minutes</a:t>
            </a:r>
          </a:p>
          <a:p>
            <a:endParaRPr lang="en-GB" sz="600" dirty="0"/>
          </a:p>
          <a:p>
            <a:r>
              <a:rPr lang="en-GB" b="1" dirty="0"/>
              <a:t>Facilitator Notes:</a:t>
            </a:r>
          </a:p>
          <a:p>
            <a:r>
              <a:rPr lang="en-GB" dirty="0"/>
              <a:t>(</a:t>
            </a:r>
            <a:r>
              <a:rPr lang="en-GB" b="1" dirty="0"/>
              <a:t>Ask</a:t>
            </a:r>
            <a:r>
              <a:rPr lang="en-GB" dirty="0"/>
              <a:t> club officers if their clubs have conducted Moments of Truth. Then explain – if needed – that this is a 1-hour presentation that each club should conduct twice a year during a club meeting to evaluate the strengths of their club and areas for improvement.) </a:t>
            </a:r>
          </a:p>
          <a:p>
            <a:endParaRPr lang="en-GB" sz="600" dirty="0"/>
          </a:p>
          <a:p>
            <a:r>
              <a:rPr lang="en-GB" dirty="0"/>
              <a:t>The six areas evaluated by Moments of Truth are:</a:t>
            </a:r>
          </a:p>
          <a:p>
            <a:endParaRPr lang="en-GB" sz="600" dirty="0"/>
          </a:p>
          <a:p>
            <a:r>
              <a:rPr lang="en-GB" b="1" dirty="0"/>
              <a:t>First Impressions </a:t>
            </a:r>
            <a:r>
              <a:rPr lang="en-GB" dirty="0"/>
              <a:t>– How welcoming is the club to guests and potential members? Is the club easy to find? Is the room set up in advance?</a:t>
            </a:r>
          </a:p>
          <a:p>
            <a:endParaRPr lang="en-GB" sz="600" dirty="0"/>
          </a:p>
          <a:p>
            <a:r>
              <a:rPr lang="en-GB" b="1" dirty="0"/>
              <a:t>Membership Orientation </a:t>
            </a:r>
            <a:r>
              <a:rPr lang="en-GB" dirty="0"/>
              <a:t>– Are new members inducted and paired with a mentor? Is the Toastmasters program explained to new members? Is guidance given to new members on how to perform meeting roles?</a:t>
            </a:r>
          </a:p>
          <a:p>
            <a:endParaRPr lang="en-GB" sz="600" dirty="0"/>
          </a:p>
          <a:p>
            <a:r>
              <a:rPr lang="en-GB" b="1" dirty="0"/>
              <a:t>Fellowship, Variety and Communication </a:t>
            </a:r>
            <a:r>
              <a:rPr lang="en-GB" dirty="0"/>
              <a:t>– Are club meeting programs varied and planned well in advance? Are meetings fun? How well does the club communicate with its members?</a:t>
            </a:r>
          </a:p>
          <a:p>
            <a:endParaRPr lang="en-GB" sz="600" dirty="0"/>
          </a:p>
          <a:p>
            <a:r>
              <a:rPr lang="en-GB" sz="600" dirty="0"/>
              <a:t>(</a:t>
            </a:r>
            <a:r>
              <a:rPr lang="en-GB" sz="600" b="1" dirty="0"/>
              <a:t>Click</a:t>
            </a:r>
            <a:r>
              <a:rPr lang="en-GB" sz="600" dirty="0"/>
              <a:t> to show the last three points.)</a:t>
            </a:r>
          </a:p>
          <a:p>
            <a:endParaRPr lang="en-GB" sz="600" dirty="0"/>
          </a:p>
          <a:p>
            <a:r>
              <a:rPr lang="en-GB" b="1" dirty="0"/>
              <a:t>Program Planning and Meeting Organisation </a:t>
            </a:r>
            <a:r>
              <a:rPr lang="en-GB" dirty="0"/>
              <a:t>– How well run are club meetings? Are roles carried out to a high standard?</a:t>
            </a:r>
          </a:p>
          <a:p>
            <a:endParaRPr lang="en-GB" sz="600" dirty="0"/>
          </a:p>
          <a:p>
            <a:r>
              <a:rPr lang="en-GB" b="1" dirty="0"/>
              <a:t>Membership Strength </a:t>
            </a:r>
            <a:r>
              <a:rPr lang="en-GB" dirty="0"/>
              <a:t>– Is the club retaining its current members? Is the club actively recruiting new members? Is the club promoting itself to the community or corporation?</a:t>
            </a:r>
          </a:p>
          <a:p>
            <a:endParaRPr lang="en-GB" sz="600" dirty="0"/>
          </a:p>
          <a:p>
            <a:r>
              <a:rPr lang="en-GB" b="1" dirty="0"/>
              <a:t>Achievement Recognition </a:t>
            </a:r>
            <a:r>
              <a:rPr lang="en-GB" dirty="0"/>
              <a:t>– Are members recognized and praised for their achievements? </a:t>
            </a:r>
          </a:p>
          <a:p>
            <a:r>
              <a:rPr lang="en-GB" dirty="0"/>
              <a:t>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038441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3 minutes </a:t>
            </a:r>
          </a:p>
          <a:p>
            <a:r>
              <a:rPr lang="en-GB" sz="1200" b="1" dirty="0"/>
              <a:t>Elapsed Time: 34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Facilitator Notes:</a:t>
            </a:r>
          </a:p>
          <a:p>
            <a:r>
              <a:rPr lang="en-GB" dirty="0"/>
              <a:t>(</a:t>
            </a:r>
            <a:r>
              <a:rPr lang="en-GB" b="1" dirty="0"/>
              <a:t>Ask</a:t>
            </a:r>
            <a:r>
              <a:rPr lang="en-GB" dirty="0"/>
              <a:t> club officers what the Distinguished Club Program is.) </a:t>
            </a:r>
          </a:p>
          <a:p>
            <a:endParaRPr lang="en-GB" dirty="0"/>
          </a:p>
          <a:p>
            <a:r>
              <a:rPr lang="en-GB" dirty="0"/>
              <a:t>The Distinguished Club Program (DCP) is a major part of the Club Success Plan. It consists of 10 goals with three eligibility criteria. The 10 goals are a combination of good club management and members completing Pathways levels. The Distinguished Club Program is used to measure club success around the world. </a:t>
            </a:r>
          </a:p>
          <a:p>
            <a:endParaRPr lang="en-GB" dirty="0"/>
          </a:p>
          <a:p>
            <a:r>
              <a:rPr lang="en-GB" b="1" dirty="0"/>
              <a:t>Distinguished Club Program Resource: </a:t>
            </a:r>
            <a:r>
              <a:rPr lang="en-GB" dirty="0"/>
              <a:t>Distinguished Club Program Manual (</a:t>
            </a:r>
            <a:r>
              <a:rPr lang="en-GB" dirty="0">
                <a:hlinkClick r:id="rId3"/>
              </a:rPr>
              <a:t>https://www.toastmasters.org/membership/leadership/club-officer-tools/distinguished-club-program-manual</a:t>
            </a:r>
            <a:r>
              <a:rPr lang="en-GB" dirty="0"/>
              <a:t>) </a:t>
            </a:r>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891977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 </a:t>
            </a:r>
          </a:p>
          <a:p>
            <a:r>
              <a:rPr lang="en-GB" sz="1200" b="1" dirty="0"/>
              <a:t>Elapsed Time: 36 minutes</a:t>
            </a:r>
          </a:p>
          <a:p>
            <a:endParaRPr lang="en-GB" dirty="0"/>
          </a:p>
          <a:p>
            <a:r>
              <a:rPr lang="en-GB" b="1" dirty="0"/>
              <a:t>Facilitator Notes:</a:t>
            </a:r>
          </a:p>
          <a:p>
            <a:r>
              <a:rPr lang="en-GB" dirty="0"/>
              <a:t>(</a:t>
            </a:r>
            <a:r>
              <a:rPr lang="en-GB" b="1" dirty="0"/>
              <a:t>Explain</a:t>
            </a:r>
            <a:r>
              <a:rPr lang="en-GB" dirty="0"/>
              <a:t> the eligibility criteria to participate in the Distinguished Club Program.)</a:t>
            </a:r>
          </a:p>
          <a:p>
            <a:endParaRPr lang="en-GB" dirty="0"/>
          </a:p>
          <a:p>
            <a:pPr marL="228600" indent="-228600">
              <a:lnSpc>
                <a:spcPct val="200000"/>
              </a:lnSpc>
              <a:buFont typeface="+mj-lt"/>
              <a:buAutoNum type="arabicPeriod"/>
            </a:pPr>
            <a:r>
              <a:rPr lang="en-GB" dirty="0">
                <a:solidFill>
                  <a:schemeClr val="bg1"/>
                </a:solidFill>
              </a:rPr>
              <a:t>Club Success Plan submitted by 30 Sept – Set aside an Executive Committee meeting to complete the Club Success Plan.</a:t>
            </a:r>
          </a:p>
          <a:p>
            <a:pPr marL="228600" indent="-228600">
              <a:lnSpc>
                <a:spcPct val="200000"/>
              </a:lnSpc>
              <a:buFont typeface="+mj-lt"/>
              <a:buAutoNum type="arabicPeriod"/>
            </a:pPr>
            <a:r>
              <a:rPr lang="en-GB" dirty="0">
                <a:solidFill>
                  <a:schemeClr val="bg1"/>
                </a:solidFill>
              </a:rPr>
              <a:t>20 members or net growth of 3 members – This is the </a:t>
            </a:r>
            <a:r>
              <a:rPr lang="en-GB" b="1" dirty="0">
                <a:solidFill>
                  <a:schemeClr val="bg1"/>
                </a:solidFill>
              </a:rPr>
              <a:t>minimum</a:t>
            </a:r>
            <a:r>
              <a:rPr lang="en-GB" dirty="0">
                <a:solidFill>
                  <a:schemeClr val="bg1"/>
                </a:solidFill>
              </a:rPr>
              <a:t> membership requirement at the end of the year on June 30. </a:t>
            </a:r>
          </a:p>
          <a:p>
            <a:pPr marL="228600" indent="-228600">
              <a:lnSpc>
                <a:spcPct val="200000"/>
              </a:lnSpc>
              <a:buFont typeface="+mj-lt"/>
              <a:buAutoNum type="arabicPeriod"/>
            </a:pPr>
            <a:r>
              <a:rPr lang="en-GB" dirty="0">
                <a:solidFill>
                  <a:schemeClr val="bg1"/>
                </a:solidFill>
              </a:rPr>
              <a:t>Club in good standing with dues paid – A minimum of 8 members must pay dues for a club to be in good standing with Toastmasters International.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932928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3 minutes </a:t>
            </a:r>
          </a:p>
          <a:p>
            <a:r>
              <a:rPr lang="en-GB" sz="1200" b="1" dirty="0"/>
              <a:t>Elapsed Time: 39 minutes</a:t>
            </a:r>
          </a:p>
          <a:p>
            <a:endParaRPr lang="en-GB" dirty="0"/>
          </a:p>
          <a:p>
            <a:r>
              <a:rPr lang="en-GB" b="1" dirty="0"/>
              <a:t>Facilitator Notes:</a:t>
            </a:r>
          </a:p>
          <a:p>
            <a:r>
              <a:rPr lang="en-GB" dirty="0"/>
              <a:t>(</a:t>
            </a:r>
            <a:r>
              <a:rPr lang="en-GB" b="1" dirty="0"/>
              <a:t>Explain</a:t>
            </a:r>
            <a:r>
              <a:rPr lang="en-GB" dirty="0"/>
              <a:t> the 6 educational goals one by one. Provide examples such as “Having three level 4 awards means that Goals 5 and 6 are met because …” The answers are revealed by mouse click for points 1 to 3 and then a second click for 4 to 6.)</a:t>
            </a:r>
          </a:p>
          <a:p>
            <a:r>
              <a:rPr lang="en-GB" dirty="0"/>
              <a:t>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8509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minutes </a:t>
            </a:r>
          </a:p>
          <a:p>
            <a:r>
              <a:rPr lang="en-GB" sz="1200" b="1" dirty="0"/>
              <a:t>Elapsed Time: 41 minutes</a:t>
            </a:r>
          </a:p>
          <a:p>
            <a:endParaRPr lang="en-GB" sz="1200" b="1" dirty="0"/>
          </a:p>
          <a:p>
            <a:r>
              <a:rPr lang="en-GB" sz="1200"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Explain</a:t>
            </a:r>
            <a:r>
              <a:rPr lang="en-GB" dirty="0"/>
              <a:t> the 4 other goals one by one. Provide examples, such as “Recruiting 6 new members means that Goal 7 is met but not Goal 8 as only 2 extra new members were recruited.”)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513638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minutes </a:t>
            </a:r>
          </a:p>
          <a:p>
            <a:r>
              <a:rPr lang="en-GB" sz="1200" b="1" dirty="0"/>
              <a:t>Elapsed Time: 43 minutes</a:t>
            </a:r>
          </a:p>
          <a:p>
            <a:endParaRPr lang="en-GB" dirty="0"/>
          </a:p>
          <a:p>
            <a:r>
              <a:rPr lang="en-GB" b="1" dirty="0"/>
              <a:t>Facilitator Notes:</a:t>
            </a:r>
          </a:p>
          <a:p>
            <a:r>
              <a:rPr lang="en-GB" dirty="0"/>
              <a:t>(</a:t>
            </a:r>
            <a:r>
              <a:rPr lang="en-GB" b="1" dirty="0"/>
              <a:t>Introduce</a:t>
            </a:r>
            <a:r>
              <a:rPr lang="en-GB" dirty="0"/>
              <a:t> each level of recognition, the requirements to attain them, and how many goals </a:t>
            </a:r>
            <a:r>
              <a:rPr lang="en-GB"/>
              <a:t>are required. </a:t>
            </a:r>
            <a:r>
              <a:rPr lang="en-GB" dirty="0"/>
              <a:t>Check for understanding of the levels and criteria by asking if there are any questions. Then ask a few questions: Consider asking a quick question to the room such as:  Can a Club with 9/10 Goals met and a net growth of 5 since 1</a:t>
            </a:r>
            <a:r>
              <a:rPr lang="en-GB" baseline="30000" dirty="0"/>
              <a:t>st</a:t>
            </a:r>
            <a:r>
              <a:rPr lang="en-GB" dirty="0"/>
              <a:t> July be President’s Distinguished? </a:t>
            </a:r>
            <a:r>
              <a:rPr lang="en-GB" b="1" dirty="0"/>
              <a:t>NO,</a:t>
            </a:r>
            <a:r>
              <a:rPr lang="en-GB" dirty="0"/>
              <a:t> they can’t as a minimum of 20 members is required to reach this level.)</a:t>
            </a:r>
          </a:p>
          <a:p>
            <a:endParaRPr lang="en-GB" dirty="0"/>
          </a:p>
          <a:p>
            <a:r>
              <a:rPr lang="en-GB" dirty="0"/>
              <a:t>In these scenarios, each club has met all the eligibility criteria.</a:t>
            </a:r>
          </a:p>
          <a:p>
            <a:pPr marL="228600" indent="-228600">
              <a:buAutoNum type="arabicPeriod"/>
            </a:pPr>
            <a:r>
              <a:rPr lang="en-GB" dirty="0"/>
              <a:t>What will be the level of recognition if the club has 30 members and achieved 9 DCP goals by June 30?  (</a:t>
            </a:r>
            <a:r>
              <a:rPr lang="en-GB" b="1" dirty="0"/>
              <a:t>Answer</a:t>
            </a:r>
            <a:r>
              <a:rPr lang="en-GB" dirty="0"/>
              <a:t>: President’s Distinguished)</a:t>
            </a:r>
          </a:p>
          <a:p>
            <a:pPr marL="228600" indent="-228600">
              <a:buAutoNum type="arabicPeriod"/>
            </a:pPr>
            <a:r>
              <a:rPr lang="en-GB" dirty="0"/>
              <a:t>What will be the level of recognition if the club started the year with 10 members, now has 13 members, and has achieved 8 DCP goals by June 30. (</a:t>
            </a:r>
            <a:r>
              <a:rPr lang="en-GB" b="1" dirty="0"/>
              <a:t>Answer</a:t>
            </a:r>
            <a:r>
              <a:rPr lang="en-GB" dirty="0"/>
              <a:t>: Distinguished)</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745790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1 minute</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Welcome to Club Officer Training (COT)! Why are you serving as a club officer? Have you done so previously? When we join Toastmasters, we agree to the “Toastmaster’s Promise”. The sixth principle of the “Toastmaster’s Promise” is to serve your club as an officer when called upon to do so. We are grateful to each of you for serving your club as a club officer. </a:t>
            </a:r>
            <a:endParaRPr lang="en-US" dirty="0"/>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(Go to next slide.)</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a:t>
            </a:fld>
            <a:endParaRPr lang="en-US" dirty="0"/>
          </a:p>
        </p:txBody>
      </p:sp>
    </p:spTree>
    <p:extLst>
      <p:ext uri="{BB962C8B-B14F-4D97-AF65-F5344CB8AC3E}">
        <p14:creationId xmlns:p14="http://schemas.microsoft.com/office/powerpoint/2010/main" val="10510392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minutes </a:t>
            </a:r>
          </a:p>
          <a:p>
            <a:r>
              <a:rPr lang="en-GB" sz="1200" b="1" dirty="0"/>
              <a:t>Elapsed Time: 45 minutes</a:t>
            </a:r>
          </a:p>
          <a:p>
            <a:endParaRPr lang="en-GB" sz="1200" b="1" dirty="0"/>
          </a:p>
          <a:p>
            <a:r>
              <a:rPr lang="en-GB" sz="1200" b="1" dirty="0"/>
              <a:t>Facilitator Notes</a:t>
            </a:r>
          </a:p>
          <a:p>
            <a:r>
              <a:rPr lang="en-GB" sz="1200" b="0" dirty="0"/>
              <a:t>(</a:t>
            </a:r>
            <a:r>
              <a:rPr lang="en-GB" sz="1200" b="1" dirty="0"/>
              <a:t>Ask</a:t>
            </a:r>
            <a:r>
              <a:rPr lang="en-GB" sz="1200" b="0" dirty="0"/>
              <a:t> the club officers how they recognize member and club achievements. Then e</a:t>
            </a:r>
            <a:r>
              <a:rPr lang="en-GB" dirty="0"/>
              <a:t>xplain the best practices on the slide by sharing your own experiences or what you may have observed in other clubs. Some potential answers are revealed after the mouse click.)</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490880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0B7B5-7579-7A1A-3904-11A14904B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8A6394-D8F0-3C06-9A0E-112FC18E9ADE}"/>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E28C2F82-F39A-54AF-4C94-9CE064011931}"/>
              </a:ext>
            </a:extLst>
          </p:cNvPr>
          <p:cNvSpPr>
            <a:spLocks noGrp="1"/>
          </p:cNvSpPr>
          <p:nvPr>
            <p:ph type="body" idx="1"/>
          </p:nvPr>
        </p:nvSpPr>
        <p:spPr/>
        <p:txBody>
          <a:bodyPr/>
          <a:lstStyle/>
          <a:p>
            <a:r>
              <a:rPr lang="en-GB" sz="1200" b="1" dirty="0"/>
              <a:t>Time on slide: 2 minutes </a:t>
            </a:r>
          </a:p>
          <a:p>
            <a:r>
              <a:rPr lang="en-GB" sz="1200" b="1" dirty="0"/>
              <a:t>Elapsed Time: 47 minutes</a:t>
            </a:r>
          </a:p>
          <a:p>
            <a:endParaRPr lang="en-GB" sz="1200" b="1" dirty="0"/>
          </a:p>
          <a:p>
            <a:r>
              <a:rPr lang="en-GB" sz="1200" b="1" dirty="0"/>
              <a:t>Facilitator Notes</a:t>
            </a:r>
          </a:p>
          <a:p>
            <a:r>
              <a:rPr lang="en-GB" dirty="0"/>
              <a:t>(</a:t>
            </a:r>
            <a:r>
              <a:rPr lang="en-GB" b="1" dirty="0"/>
              <a:t>Share</a:t>
            </a:r>
            <a:r>
              <a:rPr lang="en-GB" dirty="0"/>
              <a:t> the quote by Raph Smedley and ask how a club can make its meetings more enjoyable. Then show the recommendations.)</a:t>
            </a:r>
          </a:p>
          <a:p>
            <a:endParaRPr lang="en-GB" dirty="0"/>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50D8DA08-1768-3DDC-95AE-82039EC4B647}"/>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7471208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28172-B8ED-1610-9337-B9F6D97472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A72FCE-CE13-09FF-8A05-029A4D5F0C71}"/>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C73A66FD-ECEA-79B3-5FC3-3DB42C0676CC}"/>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4 minutes</a:t>
            </a:r>
          </a:p>
          <a:p>
            <a:r>
              <a:rPr lang="en-GB" sz="1200" b="1" dirty="0">
                <a:latin typeface="Arial" panose="020B0604020202020204" pitchFamily="34" charset="0"/>
                <a:cs typeface="Arial" panose="020B0604020202020204" pitchFamily="34" charset="0"/>
              </a:rPr>
              <a:t>Elapsed Time: 53 minutes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audience what club quality means for members in their day-to-day Toastmasters experience. Then </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share each answer, elaborating on each one in turn using your own Toastmasters experience. There are six points:</a:t>
            </a:r>
          </a:p>
          <a:p>
            <a:pPr marL="171450" indent="-171450">
              <a:buFont typeface="Arial" panose="020B0604020202020204" pitchFamily="34" charset="0"/>
              <a:buChar char="•"/>
            </a:pPr>
            <a:r>
              <a:rPr lang="en-GB" dirty="0">
                <a:latin typeface="Arial"/>
                <a:cs typeface="Arial"/>
              </a:rPr>
              <a:t>Well run club, </a:t>
            </a:r>
            <a:r>
              <a:rPr lang="en-GB" b="1" dirty="0">
                <a:latin typeface="Arial"/>
                <a:cs typeface="Arial"/>
              </a:rPr>
              <a:t>serving </a:t>
            </a:r>
            <a:r>
              <a:rPr lang="en-GB" dirty="0">
                <a:latin typeface="Arial"/>
                <a:cs typeface="Arial"/>
              </a:rPr>
              <a:t>members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Planned, enjoyable club meetings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Member support to achieve goals</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High quality feedback</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Member skill improvement</a:t>
            </a:r>
          </a:p>
          <a:p>
            <a:pPr marL="171450" indent="-171450">
              <a:buFont typeface="Arial" panose="020B0604020202020204" pitchFamily="34" charset="0"/>
              <a:buChar char="•"/>
            </a:pPr>
            <a:r>
              <a:rPr lang="en-GB" dirty="0">
                <a:latin typeface="Arial"/>
                <a:cs typeface="Arial"/>
              </a:rPr>
              <a:t>Leadership opportunities</a:t>
            </a:r>
          </a:p>
          <a:p>
            <a:endParaRPr lang="en-GB" dirty="0"/>
          </a:p>
        </p:txBody>
      </p:sp>
      <p:sp>
        <p:nvSpPr>
          <p:cNvPr id="4" name="Slide Number Placeholder 3">
            <a:extLst>
              <a:ext uri="{FF2B5EF4-FFF2-40B4-BE49-F238E27FC236}">
                <a16:creationId xmlns:a16="http://schemas.microsoft.com/office/drawing/2014/main" id="{7EF9122B-7395-A8EA-6A59-70C81B1BBF58}"/>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371884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679DE-C437-49A5-212E-90721A914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00B44A-447B-19B6-638E-4B4A3D5FDB78}"/>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F5CB4B97-DD69-F0E5-4524-85E9C81B6883}"/>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49 Minutes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Lead</a:t>
            </a:r>
            <a:r>
              <a:rPr lang="en-GB" dirty="0">
                <a:latin typeface="Arial" panose="020B0604020202020204" pitchFamily="34" charset="0"/>
                <a:cs typeface="Arial" panose="020B0604020202020204" pitchFamily="34" charset="0"/>
              </a:rPr>
              <a:t> an open-ended discussion on why quality clubs are important. Then show the statement about quality clubs.)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Toastmasters core values are integrity, respect, service, and excellence. Everything we do as club officers should model our core values and support the Club Mission. The Club Mission states, “We provide a supportive and positive learning experience in which members are empowered to develop communication and leadership skills, resulting in greater self-confidence and personal growth.”</a:t>
            </a:r>
          </a:p>
          <a:p>
            <a:endParaRPr lang="en-GB" dirty="0">
              <a:latin typeface="Arial" panose="020B0604020202020204" pitchFamily="34" charset="0"/>
              <a:cs typeface="Arial" panose="020B0604020202020204" pitchFamily="34" charset="0"/>
            </a:endParaRPr>
          </a:p>
          <a:p>
            <a:r>
              <a:rPr lang="en-GB" sz="1200" dirty="0">
                <a:solidFill>
                  <a:schemeClr val="bg1"/>
                </a:solidFill>
              </a:rPr>
              <a:t>Quality clubs lead to higher levels of member achievement, membership retention and growth. </a:t>
            </a:r>
            <a:r>
              <a:rPr lang="en-GB" dirty="0">
                <a:latin typeface="Arial" panose="020B0604020202020204" pitchFamily="34" charset="0"/>
                <a:cs typeface="Arial" panose="020B0604020202020204" pitchFamily="34" charset="0"/>
              </a:rPr>
              <a:t>Quality clubs are tangible evidence that we are focused on serving our members to achieve their goals. </a:t>
            </a:r>
          </a:p>
        </p:txBody>
      </p:sp>
      <p:sp>
        <p:nvSpPr>
          <p:cNvPr id="4" name="Slide Number Placeholder 3">
            <a:extLst>
              <a:ext uri="{FF2B5EF4-FFF2-40B4-BE49-F238E27FC236}">
                <a16:creationId xmlns:a16="http://schemas.microsoft.com/office/drawing/2014/main" id="{90E89BA5-BB2E-C842-B3F7-A0577CB6D06E}"/>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1307065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2 minutes </a:t>
            </a:r>
          </a:p>
          <a:p>
            <a:r>
              <a:rPr lang="en-GB" sz="1200" b="1" dirty="0"/>
              <a:t>Elapsed Time: 55 minutes</a:t>
            </a:r>
          </a:p>
          <a:p>
            <a:endParaRPr lang="en-GB" dirty="0"/>
          </a:p>
          <a:p>
            <a:r>
              <a:rPr lang="en-GB" b="1" dirty="0"/>
              <a:t>Facilitator Notes:</a:t>
            </a:r>
          </a:p>
          <a:p>
            <a:r>
              <a:rPr lang="en-GB" dirty="0"/>
              <a:t>(</a:t>
            </a:r>
            <a:r>
              <a:rPr lang="en-GB" b="1" dirty="0"/>
              <a:t>Ask</a:t>
            </a:r>
            <a:r>
              <a:rPr lang="en-GB" dirty="0"/>
              <a:t> club officers how their club’s progress in the Club Success Plan is measured. Then reveal the answers one by one with a brief description of each</a:t>
            </a:r>
            <a:r>
              <a:rPr lang="en-GB" dirty="0">
                <a:sym typeface="Wingdings" panose="05000000000000000000" pitchFamily="2" charset="2"/>
              </a:rPr>
              <a:t>.)</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77267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1 minute </a:t>
            </a:r>
          </a:p>
          <a:p>
            <a:r>
              <a:rPr lang="en-GB" sz="1200" b="1" dirty="0"/>
              <a:t>Elapsed Time: 56 minutes</a:t>
            </a:r>
          </a:p>
          <a:p>
            <a:endParaRPr lang="en-GB" dirty="0"/>
          </a:p>
          <a:p>
            <a:r>
              <a:rPr lang="en-GB" b="1" dirty="0"/>
              <a:t>Facilitator Notes:</a:t>
            </a:r>
          </a:p>
          <a:p>
            <a:r>
              <a:rPr lang="en-GB" dirty="0"/>
              <a:t>(</a:t>
            </a:r>
            <a:r>
              <a:rPr lang="en-GB" b="1" dirty="0"/>
              <a:t>Re-emphasize</a:t>
            </a:r>
            <a:r>
              <a:rPr lang="en-GB" dirty="0"/>
              <a:t> the deadline for the Club Success Plan. This is </a:t>
            </a:r>
            <a:r>
              <a:rPr lang="en-GB" b="1" dirty="0"/>
              <a:t>one</a:t>
            </a:r>
            <a:r>
              <a:rPr lang="en-GB" dirty="0"/>
              <a:t> of the </a:t>
            </a:r>
            <a:r>
              <a:rPr lang="en-GB" b="1" dirty="0"/>
              <a:t>three</a:t>
            </a:r>
            <a:r>
              <a:rPr lang="en-GB" dirty="0"/>
              <a:t> </a:t>
            </a:r>
            <a:r>
              <a:rPr lang="en-GB" b="1" dirty="0"/>
              <a:t>eligibility</a:t>
            </a:r>
            <a:r>
              <a:rPr lang="en-GB" dirty="0"/>
              <a:t> criteria for any club to qualify to be a Distinguished Club.)</a:t>
            </a:r>
          </a:p>
          <a:p>
            <a:endParaRPr lang="en-GB" dirty="0"/>
          </a:p>
          <a:p>
            <a:r>
              <a:rPr lang="en-GB" dirty="0"/>
              <a:t>The deadline for submitting the Club Success Plan is September 30, but ideally, clubs should complete their plans in July, at the beginning of the Toastmasters year. The sooner the plan is completed, the earlier clubs can start their work to achieve the goals stated in the plan. Remember that the Club Success Plan (CSP) is a “living” document. The Club Executive Committee should review their progress toward the goals in the CSP at each Executive Committee meeting and update the plan throughout the year. </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489043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0907B-DCBF-6476-A9D7-8B1844B3F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F2015-9162-6991-110E-87B52B5458F9}"/>
              </a:ext>
            </a:extLst>
          </p:cNvPr>
          <p:cNvSpPr>
            <a:spLocks noGrp="1" noRot="1" noChangeAspect="1"/>
          </p:cNvSpPr>
          <p:nvPr>
            <p:ph type="sldImg"/>
          </p:nvPr>
        </p:nvSpPr>
        <p:spPr>
          <a:xfrm>
            <a:off x="889000" y="487363"/>
            <a:ext cx="4937125" cy="2778125"/>
          </a:xfrm>
        </p:spPr>
      </p:sp>
      <p:sp>
        <p:nvSpPr>
          <p:cNvPr id="3" name="Notes Placeholder 2">
            <a:extLst>
              <a:ext uri="{FF2B5EF4-FFF2-40B4-BE49-F238E27FC236}">
                <a16:creationId xmlns:a16="http://schemas.microsoft.com/office/drawing/2014/main" id="{55D870B7-2C2D-7E8F-582C-160EE81094E9}"/>
              </a:ext>
            </a:extLst>
          </p:cNvPr>
          <p:cNvSpPr>
            <a:spLocks noGrp="1"/>
          </p:cNvSpPr>
          <p:nvPr>
            <p:ph type="body" idx="1"/>
          </p:nvPr>
        </p:nvSpPr>
        <p:spPr>
          <a:xfrm>
            <a:off x="535576" y="3265488"/>
            <a:ext cx="5865223" cy="5721758"/>
          </a:xfrm>
        </p:spPr>
        <p:txBody>
          <a:bodyPr/>
          <a:lstStyle/>
          <a:p>
            <a:r>
              <a:rPr lang="en-GB" sz="1100" b="1" dirty="0"/>
              <a:t>Time on slide: 3 minutes </a:t>
            </a:r>
          </a:p>
          <a:p>
            <a:r>
              <a:rPr lang="en-GB" sz="1100" b="1" dirty="0"/>
              <a:t>Elapsed Time: 59 minutes</a:t>
            </a:r>
          </a:p>
          <a:p>
            <a:endParaRPr lang="en-GB" sz="600" dirty="0"/>
          </a:p>
          <a:p>
            <a:r>
              <a:rPr lang="en-GB" sz="1100" b="1" dirty="0"/>
              <a:t>Facilitator Notes:</a:t>
            </a:r>
          </a:p>
          <a:p>
            <a:r>
              <a:rPr lang="en-US" sz="1100" dirty="0"/>
              <a:t>The Club Success Cycle is a graphic representation of the elements of club success and the role that each club officer plays in those success elements. Understanding the Club Success Cycle is crucial for recruiting and retaining members by engaging members to achieve their reasons for joining Toastmasters. Each stage, from Guest Interest to Leadership, is vital to the success of every club. </a:t>
            </a:r>
          </a:p>
          <a:p>
            <a:endParaRPr lang="en-US" sz="600" dirty="0"/>
          </a:p>
          <a:p>
            <a:r>
              <a:rPr lang="en-US" sz="1100" dirty="0"/>
              <a:t>The cycle starts with the VPPR, who promotes the club to external audiences to promote both the club and the benefits of Toastmasters membership. It then continues with the VPM, who helps turn guests into members and orients them into Toastmasters and into the club. The VPE then takes over from the VPM, before the President then helps members identify their leadership potential.</a:t>
            </a:r>
          </a:p>
          <a:p>
            <a:endParaRPr lang="en-US" sz="600" dirty="0"/>
          </a:p>
          <a:p>
            <a:r>
              <a:rPr lang="en-GB" sz="1100" dirty="0"/>
              <a:t>The club officers not shown on the cycle also have a role to play, such as the Treasurer, ensuring that new and existing members pay their membership fees, and the Sergeant at Arms (SAA) who coordinates the club’s meeting venue and/or online setup. </a:t>
            </a:r>
          </a:p>
          <a:p>
            <a:endParaRPr lang="en-US" sz="600" dirty="0"/>
          </a:p>
          <a:p>
            <a:r>
              <a:rPr lang="en-US" sz="1100" dirty="0"/>
              <a:t>All club officers and members should be advocates for their club and actively promote it to non-members and encourage existing members to progress in their development.</a:t>
            </a:r>
          </a:p>
          <a:p>
            <a:endParaRPr lang="en-US" sz="1100" dirty="0"/>
          </a:p>
          <a:p>
            <a:r>
              <a:rPr lang="en-GB" sz="1100" dirty="0"/>
              <a:t>A detailed explanation of each part of the Club Success Cycle and the role each club officer plays will be discussed during the club officer breakout training.</a:t>
            </a:r>
          </a:p>
          <a:p>
            <a:endParaRPr lang="en-GB" sz="1100" dirty="0"/>
          </a:p>
          <a:p>
            <a:endParaRPr lang="en-GB" sz="1100" dirty="0"/>
          </a:p>
          <a:p>
            <a:endParaRPr lang="en-GB" dirty="0"/>
          </a:p>
        </p:txBody>
      </p:sp>
      <p:sp>
        <p:nvSpPr>
          <p:cNvPr id="4" name="Slide Number Placeholder 3">
            <a:extLst>
              <a:ext uri="{FF2B5EF4-FFF2-40B4-BE49-F238E27FC236}">
                <a16:creationId xmlns:a16="http://schemas.microsoft.com/office/drawing/2014/main" id="{9597C90F-3EF5-FACD-2F02-1105CB82CEB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6939334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sz="1200" b="1" dirty="0"/>
              <a:t>Time on slide: 1 minutes </a:t>
            </a:r>
          </a:p>
          <a:p>
            <a:r>
              <a:rPr lang="en-GB" sz="1200" b="1" dirty="0"/>
              <a:t>Elapsed Time: 60 minutes</a:t>
            </a:r>
          </a:p>
          <a:p>
            <a:endParaRPr lang="en-GB" sz="1000" dirty="0"/>
          </a:p>
          <a:p>
            <a:r>
              <a:rPr lang="en-GB" b="1" dirty="0"/>
              <a:t>Facilitator Notes:</a:t>
            </a:r>
          </a:p>
          <a:p>
            <a:r>
              <a:rPr lang="en-US" dirty="0"/>
              <a:t>(Use an airline analogy to end this session. Then direct the club officers to go to their online breakout rooms, or if this is a live, in-person training, instruct club officers where the breakout sessions will be held.)</a:t>
            </a:r>
          </a:p>
          <a:p>
            <a:endParaRPr lang="en-US" dirty="0"/>
          </a:p>
          <a:p>
            <a:r>
              <a:rPr lang="en-US" dirty="0"/>
              <a:t>To run an airline requires an entire organization. Each flight has an airline flight crew composed of pilots and flight attendants to manage the flight and serve the passengers. A catering team supplies the plane with food and beverages. The luggage is placed on board the plane by another team. Other personnel fuel the plane. Air traffic control directs the plane when to take off. When you land at your destination, other teams support your arrival. </a:t>
            </a:r>
          </a:p>
          <a:p>
            <a:endParaRPr lang="en-US" dirty="0"/>
          </a:p>
          <a:p>
            <a:r>
              <a:rPr lang="en-US" dirty="0"/>
              <a:t>As a club officer, you are part of the crew. You manage the flight and serve the passengers. You have District and International resources to support your flight and your arrival at your destination. </a:t>
            </a:r>
          </a:p>
          <a:p>
            <a:endParaRPr lang="en-US" dirty="0"/>
          </a:p>
          <a:p>
            <a:r>
              <a:rPr lang="en-US" dirty="0"/>
              <a:t>Now let’s learn about your specific role and responsibilities as a part of the club crew. </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37</a:t>
            </a:fld>
            <a:endParaRPr lang="en-US"/>
          </a:p>
        </p:txBody>
      </p:sp>
    </p:spTree>
    <p:extLst>
      <p:ext uri="{BB962C8B-B14F-4D97-AF65-F5344CB8AC3E}">
        <p14:creationId xmlns:p14="http://schemas.microsoft.com/office/powerpoint/2010/main" val="459637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FC2B5-8B43-C35B-7AB8-F24E07BD34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1F327-D26B-1DC2-A4BF-D8EA6614AFCC}"/>
              </a:ext>
            </a:extLst>
          </p:cNvPr>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a:extLst>
              <a:ext uri="{FF2B5EF4-FFF2-40B4-BE49-F238E27FC236}">
                <a16:creationId xmlns:a16="http://schemas.microsoft.com/office/drawing/2014/main" id="{E492D903-029B-6CFA-5669-025140241517}"/>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1 minute</a:t>
            </a:r>
          </a:p>
          <a:p>
            <a:r>
              <a:rPr lang="en-GB" b="1" dirty="0">
                <a:latin typeface="Arial" panose="020B0604020202020204" pitchFamily="34" charset="0"/>
                <a:cs typeface="Arial" panose="020B0604020202020204" pitchFamily="34" charset="0"/>
              </a:rPr>
              <a:t>Elapsed Time: 2 minutes</a:t>
            </a:r>
          </a:p>
          <a:p>
            <a:endParaRPr lang="en-GB" kern="100" dirty="0">
              <a:effectLst/>
              <a:latin typeface="Arial" panose="020B0604020202020204" pitchFamily="34" charset="0"/>
              <a:ea typeface="Aptos" panose="020B0004020202020204" pitchFamily="34" charset="0"/>
              <a:cs typeface="Arial" panose="020B0604020202020204" pitchFamily="34" charset="0"/>
            </a:endParaRPr>
          </a:p>
          <a:p>
            <a:r>
              <a:rPr lang="en-GB"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285750" indent="-285750">
              <a:buFont typeface="Arial" panose="020B0604020202020204" pitchFamily="34" charset="0"/>
              <a:buChar char="•"/>
            </a:pPr>
            <a:r>
              <a:rPr lang="en-GB" kern="100" dirty="0">
                <a:effectLst/>
                <a:latin typeface="Arial" panose="020B0604020202020204" pitchFamily="34" charset="0"/>
                <a:ea typeface="Aptos" panose="020B0004020202020204" pitchFamily="34" charset="0"/>
                <a:cs typeface="Arial" panose="020B0604020202020204" pitchFamily="34" charset="0"/>
              </a:rPr>
              <a:t>This Club Officer Training is divided into three 1-hour sessions. During this session, we will discuss </a:t>
            </a:r>
            <a:r>
              <a:rPr lang="en-GB" dirty="0">
                <a:latin typeface="Arial" panose="020B0604020202020204" pitchFamily="34" charset="0"/>
                <a:cs typeface="Arial" panose="020B0604020202020204" pitchFamily="34" charset="0"/>
              </a:rPr>
              <a:t>the transferable skills you will learn as a club officer, the benefits of serving as a club officer, the Toastmasters mission statements and what they mean for each level of our organization. We will spend most of this session, focusing on your club’s strategic plan to ensure that your club is a quality club, serving the needs of your members. </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show the second part of the Agenda.)</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kern="100" dirty="0">
                <a:effectLst/>
                <a:latin typeface="Arial" panose="020B0604020202020204" pitchFamily="34" charset="0"/>
                <a:ea typeface="Aptos" panose="020B0004020202020204" pitchFamily="34" charset="0"/>
                <a:cs typeface="Arial" panose="020B0604020202020204" pitchFamily="34" charset="0"/>
              </a:rPr>
              <a:t>The second hour focuses on individual club officer roles with separate sessions for each club officer role.</a:t>
            </a:r>
          </a:p>
          <a:p>
            <a:pPr marL="0" indent="0">
              <a:buFont typeface="Arial" panose="020B0604020202020204" pitchFamily="34" charset="0"/>
              <a:buNone/>
            </a:pPr>
            <a:endParaRPr lang="en-GB" kern="100" dirty="0">
              <a:effectLst/>
              <a:latin typeface="Arial" panose="020B0604020202020204" pitchFamily="34" charset="0"/>
              <a:ea typeface="Aptos" panose="020B0004020202020204" pitchFamily="34" charset="0"/>
              <a:cs typeface="Arial" panose="020B0604020202020204" pitchFamily="34" charset="0"/>
            </a:endParaRPr>
          </a:p>
          <a:p>
            <a:pPr marL="285750" indent="-285750">
              <a:buFont typeface="Arial" panose="020B0604020202020204" pitchFamily="34" charset="0"/>
              <a:buChar char="•"/>
            </a:pPr>
            <a:r>
              <a:rPr lang="en-GB" kern="100" dirty="0">
                <a:effectLst/>
                <a:latin typeface="Arial" panose="020B0604020202020204" pitchFamily="34" charset="0"/>
                <a:ea typeface="Aptos" panose="020B0004020202020204" pitchFamily="34" charset="0"/>
                <a:cs typeface="Arial" panose="020B0604020202020204" pitchFamily="34" charset="0"/>
              </a:rPr>
              <a:t>The third session brings everyone together again to discuss leadership and team development, club administration, club branding, and building your club calendar.</a:t>
            </a:r>
          </a:p>
        </p:txBody>
      </p:sp>
      <p:sp>
        <p:nvSpPr>
          <p:cNvPr id="4" name="Slide Number Placeholder 3">
            <a:extLst>
              <a:ext uri="{FF2B5EF4-FFF2-40B4-BE49-F238E27FC236}">
                <a16:creationId xmlns:a16="http://schemas.microsoft.com/office/drawing/2014/main" id="{BFA7759F-A32A-82B8-6861-7FDA3D9D4F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2032660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2 minutes</a:t>
            </a:r>
          </a:p>
          <a:p>
            <a:r>
              <a:rPr lang="en-GB" b="1" dirty="0">
                <a:latin typeface="Arial" panose="020B0604020202020204" pitchFamily="34" charset="0"/>
                <a:cs typeface="Arial" panose="020B0604020202020204" pitchFamily="34" charset="0"/>
              </a:rPr>
              <a:t>Elapsed Time: 4 minutes</a:t>
            </a: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 </a:t>
            </a:r>
            <a:r>
              <a:rPr lang="en-GB" dirty="0">
                <a:latin typeface="Arial" panose="020B0604020202020204" pitchFamily="34" charset="0"/>
                <a:cs typeface="Arial" panose="020B0604020202020204" pitchFamily="34" charset="0"/>
              </a:rPr>
              <a:t>club officers what they think will be the key transferable skills they will learn during their time as club officers. Then </a:t>
            </a:r>
            <a:r>
              <a:rPr lang="en-GB" b="1" dirty="0">
                <a:latin typeface="Arial" panose="020B0604020202020204" pitchFamily="34" charset="0"/>
                <a:cs typeface="Arial" panose="020B0604020202020204" pitchFamily="34" charset="0"/>
              </a:rPr>
              <a:t>click</a:t>
            </a:r>
            <a:r>
              <a:rPr lang="en-GB" dirty="0">
                <a:latin typeface="Arial" panose="020B0604020202020204" pitchFamily="34" charset="0"/>
                <a:cs typeface="Arial" panose="020B0604020202020204" pitchFamily="34" charset="0"/>
              </a:rPr>
              <a:t> to show the list of key transferable skills, skills that club officers can apply to their workplace.)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Which transferable skills would be valuable to you in your professional life? In addition to these </a:t>
            </a:r>
            <a:r>
              <a:rPr lang="en-GB" dirty="0">
                <a:highlight>
                  <a:srgbClr val="FFFF00"/>
                </a:highlight>
                <a:latin typeface="Arial" panose="020B0604020202020204" pitchFamily="34" charset="0"/>
                <a:cs typeface="Arial" panose="020B0604020202020204" pitchFamily="34" charset="0"/>
              </a:rPr>
              <a:t>transferable</a:t>
            </a:r>
            <a:r>
              <a:rPr lang="en-GB" dirty="0">
                <a:latin typeface="Arial" panose="020B0604020202020204" pitchFamily="34" charset="0"/>
                <a:cs typeface="Arial" panose="020B0604020202020204" pitchFamily="34" charset="0"/>
              </a:rPr>
              <a:t> skills, you will learn skills specific to your club officer role during the club officer role breakout sessions in the second hour of training, such as Public Relations for the Vice President Public Relations and Marketing for the Vice President Membership. </a:t>
            </a:r>
          </a:p>
        </p:txBody>
      </p:sp>
      <p:sp>
        <p:nvSpPr>
          <p:cNvPr id="4" name="Slide Number Placeholder 3"/>
          <p:cNvSpPr>
            <a:spLocks noGrp="1"/>
          </p:cNvSpPr>
          <p:nvPr>
            <p:ph type="sldNum" sz="quarter" idx="5"/>
          </p:nvPr>
        </p:nvSpPr>
        <p:spPr/>
        <p:txBody>
          <a:bodyPr/>
          <a:lstStyle/>
          <a:p>
            <a:fld id="{B6847FC4-CAF1-6741-875A-C83F3721E6B6}" type="slidenum">
              <a:rPr lang="en-US" smtClean="0"/>
              <a:t>5</a:t>
            </a:fld>
            <a:endParaRPr lang="en-US" dirty="0"/>
          </a:p>
        </p:txBody>
      </p:sp>
    </p:spTree>
    <p:extLst>
      <p:ext uri="{BB962C8B-B14F-4D97-AF65-F5344CB8AC3E}">
        <p14:creationId xmlns:p14="http://schemas.microsoft.com/office/powerpoint/2010/main" val="50081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23CA8-CD92-D5D0-0FCE-7219F878B3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03950F-6817-44B7-B618-1A457B002D32}"/>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3F9973F7-F109-F578-07C2-62660C650C1D}"/>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6 minutes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Facilitator Notes:</a:t>
            </a:r>
          </a:p>
          <a:p>
            <a:r>
              <a:rPr lang="en-GB" b="1" dirty="0">
                <a:latin typeface="Arial" panose="020B0604020202020204" pitchFamily="34" charset="0"/>
                <a:cs typeface="Arial" panose="020B0604020202020204" pitchFamily="34" charset="0"/>
              </a:rPr>
              <a:t>(Ask </a:t>
            </a:r>
            <a:r>
              <a:rPr lang="en-GB" b="0" dirty="0">
                <a:latin typeface="Arial" panose="020B0604020202020204" pitchFamily="34" charset="0"/>
                <a:cs typeface="Arial" panose="020B0604020202020204" pitchFamily="34" charset="0"/>
              </a:rPr>
              <a:t>attendees why they stepped up to serve as a club officer and what the benefits are to them and to their club. </a:t>
            </a:r>
            <a:r>
              <a:rPr lang="en-GB" dirty="0">
                <a:latin typeface="Arial" panose="020B0604020202020204" pitchFamily="34" charset="0"/>
                <a:cs typeface="Arial" panose="020B0604020202020204" pitchFamily="34" charset="0"/>
              </a:rPr>
              <a:t>Then show the slides that detail the benefits.)</a:t>
            </a:r>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E79845AD-D735-F071-4B6C-32D1A0BC3DF1}"/>
              </a:ext>
            </a:extLst>
          </p:cNvPr>
          <p:cNvSpPr>
            <a:spLocks noGrp="1"/>
          </p:cNvSpPr>
          <p:nvPr>
            <p:ph type="sldNum" sz="quarter" idx="5"/>
          </p:nvPr>
        </p:nvSpPr>
        <p:spPr/>
        <p:txBody>
          <a:bodyPr/>
          <a:lstStyle/>
          <a:p>
            <a:fld id="{B6847FC4-CAF1-6741-875A-C83F3721E6B6}" type="slidenum">
              <a:rPr lang="en-US" smtClean="0"/>
              <a:t>6</a:t>
            </a:fld>
            <a:endParaRPr lang="en-US" dirty="0"/>
          </a:p>
        </p:txBody>
      </p:sp>
    </p:spTree>
    <p:extLst>
      <p:ext uri="{BB962C8B-B14F-4D97-AF65-F5344CB8AC3E}">
        <p14:creationId xmlns:p14="http://schemas.microsoft.com/office/powerpoint/2010/main" val="287089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E1E74-8F84-9BBE-7985-27CB22A18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EA0073-4EA3-65CF-3D9D-5BB86076D98F}"/>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A1CCB59A-0BDC-C699-1B53-E35C9B53DD90}"/>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30 seconds</a:t>
            </a:r>
          </a:p>
          <a:p>
            <a:r>
              <a:rPr lang="en-GB" b="1" dirty="0">
                <a:latin typeface="Arial" panose="020B0604020202020204" pitchFamily="34" charset="0"/>
                <a:cs typeface="Arial" panose="020B0604020202020204" pitchFamily="34" charset="0"/>
              </a:rPr>
              <a:t>Elapsed Time: 6.5 minutes</a:t>
            </a: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buClrTx/>
              <a:buSzPts val="1000"/>
              <a:buFontTx/>
              <a:buNone/>
              <a:tabLst>
                <a:tab pos="457200" algn="l"/>
              </a:tabLst>
              <a:defRPr/>
            </a:pPr>
            <a:r>
              <a:rPr lang="en-GB" b="1" dirty="0">
                <a:latin typeface="Arial" panose="020B0604020202020204" pitchFamily="34" charset="0"/>
                <a:cs typeface="Arial" panose="020B0604020202020204" pitchFamily="34" charset="0"/>
              </a:rPr>
              <a:t>Facilitator Notes:</a:t>
            </a:r>
          </a:p>
          <a:p>
            <a:pPr marL="0" lvl="0" indent="0">
              <a:buSzPts val="1000"/>
              <a:buFontTx/>
              <a:buNone/>
              <a:tabLst>
                <a:tab pos="457200" algn="l"/>
              </a:tabLst>
            </a:pPr>
            <a:r>
              <a:rPr lang="en-GB" b="1" dirty="0">
                <a:latin typeface="Arial" panose="020B0604020202020204" pitchFamily="34" charset="0"/>
                <a:cs typeface="Arial" panose="020B0604020202020204" pitchFamily="34" charset="0"/>
              </a:rPr>
              <a:t>Benefits of being a club officer</a:t>
            </a:r>
            <a:r>
              <a:rPr lang="en-GB" b="1" kern="100" dirty="0">
                <a:effectLst/>
                <a:latin typeface="Arial" panose="020B0604020202020204" pitchFamily="34" charset="0"/>
                <a:cs typeface="Arial" panose="020B0604020202020204" pitchFamily="34" charset="0"/>
              </a:rPr>
              <a:t> include: </a:t>
            </a:r>
            <a:endParaRPr lang="en-GB" b="1" kern="100" dirty="0">
              <a:effectLst/>
              <a:latin typeface="Arial" panose="020B06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buClrTx/>
              <a:buSzPts val="1000"/>
              <a:buFont typeface="Symbol" panose="05050102010706020507" pitchFamily="18" charset="2"/>
              <a:buChar char=""/>
              <a:tabLst>
                <a:tab pos="457200" algn="l"/>
              </a:tabLst>
              <a:defRPr/>
            </a:pPr>
            <a:r>
              <a:rPr lang="en-GB" b="1" kern="100" dirty="0">
                <a:effectLst/>
                <a:latin typeface="Arial" panose="020B0604020202020204" pitchFamily="34" charset="0"/>
                <a:ea typeface="Aptos" panose="020B0004020202020204" pitchFamily="34" charset="0"/>
                <a:cs typeface="Arial" panose="020B0604020202020204" pitchFamily="34" charset="0"/>
              </a:rPr>
              <a:t>Leadership Development</a:t>
            </a:r>
            <a:r>
              <a:rPr lang="en-GB" kern="100" dirty="0">
                <a:effectLst/>
                <a:latin typeface="Arial" panose="020B0604020202020204" pitchFamily="34" charset="0"/>
                <a:ea typeface="Aptos" panose="020B0004020202020204" pitchFamily="34" charset="0"/>
                <a:cs typeface="Arial" panose="020B0604020202020204" pitchFamily="34" charset="0"/>
              </a:rPr>
              <a:t>: Club Officers enhance their leadership skills and abilities by learning how to provide exceptional support and service to their club members.</a:t>
            </a:r>
          </a:p>
          <a:p>
            <a:endParaRPr lang="en-GB" dirty="0"/>
          </a:p>
        </p:txBody>
      </p:sp>
      <p:sp>
        <p:nvSpPr>
          <p:cNvPr id="4" name="Slide Number Placeholder 3">
            <a:extLst>
              <a:ext uri="{FF2B5EF4-FFF2-40B4-BE49-F238E27FC236}">
                <a16:creationId xmlns:a16="http://schemas.microsoft.com/office/drawing/2014/main" id="{74176D7F-C8ED-7A5D-E132-1333D26BDAEC}"/>
              </a:ext>
            </a:extLst>
          </p:cNvPr>
          <p:cNvSpPr>
            <a:spLocks noGrp="1"/>
          </p:cNvSpPr>
          <p:nvPr>
            <p:ph type="sldNum" sz="quarter" idx="5"/>
          </p:nvPr>
        </p:nvSpPr>
        <p:spPr/>
        <p:txBody>
          <a:bodyPr/>
          <a:lstStyle/>
          <a:p>
            <a:fld id="{B6847FC4-CAF1-6741-875A-C83F3721E6B6}" type="slidenum">
              <a:rPr lang="en-US" smtClean="0"/>
              <a:t>7</a:t>
            </a:fld>
            <a:endParaRPr lang="en-US" dirty="0"/>
          </a:p>
        </p:txBody>
      </p:sp>
    </p:spTree>
    <p:extLst>
      <p:ext uri="{BB962C8B-B14F-4D97-AF65-F5344CB8AC3E}">
        <p14:creationId xmlns:p14="http://schemas.microsoft.com/office/powerpoint/2010/main" val="2806848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A2FB-7FAE-D936-1D7B-D4D6A76756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AC9AC-128A-7EBD-17ED-2A817003AC38}"/>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73F3BCC1-FA6E-FB7B-3D1B-17A1A98660E3}"/>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30 seconds</a:t>
            </a:r>
          </a:p>
          <a:p>
            <a:r>
              <a:rPr lang="en-GB" b="1" dirty="0">
                <a:latin typeface="Arial" panose="020B0604020202020204" pitchFamily="34" charset="0"/>
                <a:cs typeface="Arial" panose="020B0604020202020204" pitchFamily="34" charset="0"/>
              </a:rPr>
              <a:t>Elapsed Time: 7 minutes</a:t>
            </a: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Benefits of being a club officer</a:t>
            </a:r>
            <a:r>
              <a:rPr lang="en-GB" b="1" kern="100" dirty="0">
                <a:effectLst/>
                <a:latin typeface="Arial" panose="020B0604020202020204" pitchFamily="34" charset="0"/>
                <a:cs typeface="Arial" panose="020B0604020202020204" pitchFamily="34" charset="0"/>
              </a:rPr>
              <a:t> include: </a:t>
            </a:r>
            <a:endParaRPr lang="en-GB" b="1" dirty="0">
              <a:latin typeface="Arial" panose="020B0604020202020204" pitchFamily="34" charset="0"/>
              <a:cs typeface="Arial" panose="020B060402020202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b="1" kern="100" dirty="0">
                <a:effectLst/>
                <a:latin typeface="Arial" panose="020B0604020202020204" pitchFamily="34" charset="0"/>
                <a:ea typeface="Aptos" panose="020B0004020202020204" pitchFamily="34" charset="0"/>
                <a:cs typeface="Arial" panose="020B0604020202020204" pitchFamily="34" charset="0"/>
              </a:rPr>
              <a:t>Networking and Idea Exchange</a:t>
            </a:r>
            <a:r>
              <a:rPr lang="en-GB" kern="100" dirty="0">
                <a:effectLst/>
                <a:latin typeface="Arial" panose="020B0604020202020204" pitchFamily="34" charset="0"/>
                <a:ea typeface="Aptos" panose="020B0004020202020204" pitchFamily="34" charset="0"/>
                <a:cs typeface="Arial" panose="020B0604020202020204" pitchFamily="34" charset="0"/>
              </a:rPr>
              <a:t>: Attendees network and participate in an open and supportive exchange of ideas, sharing ways to achieve success and overcome challenges.</a:t>
            </a: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7B73CA2-770E-8924-3615-9A97BE26EB18}"/>
              </a:ext>
            </a:extLst>
          </p:cNvPr>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1436373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9F453-DEDE-26C0-C3AB-6CDC516B3B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71BD53-2DFF-6B0B-856E-7B31938D0478}"/>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DBB511A9-7441-6EBD-0D11-2A130834A9A6}"/>
              </a:ext>
            </a:extLst>
          </p:cNvPr>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Time on slide: 30 seconds</a:t>
            </a:r>
          </a:p>
          <a:p>
            <a:r>
              <a:rPr lang="en-GB" b="1" dirty="0">
                <a:latin typeface="Arial" panose="020B0604020202020204" pitchFamily="34" charset="0"/>
                <a:cs typeface="Arial" panose="020B0604020202020204" pitchFamily="34" charset="0"/>
              </a:rPr>
              <a:t>Elapsed Time: 7.5 minutes</a:t>
            </a:r>
          </a:p>
          <a:p>
            <a:endParaRPr lang="en-GB"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Facilitator Notes:</a:t>
            </a:r>
          </a:p>
          <a:p>
            <a:r>
              <a:rPr lang="en-GB" b="1" dirty="0">
                <a:latin typeface="Arial" panose="020B0604020202020204" pitchFamily="34" charset="0"/>
                <a:cs typeface="Arial" panose="020B0604020202020204" pitchFamily="34" charset="0"/>
              </a:rPr>
              <a:t>Benefits of being a club officer</a:t>
            </a:r>
            <a:r>
              <a:rPr lang="en-GB" b="1" kern="100" dirty="0">
                <a:effectLst/>
                <a:latin typeface="Arial" panose="020B0604020202020204" pitchFamily="34" charset="0"/>
                <a:cs typeface="Arial" panose="020B0604020202020204" pitchFamily="34" charset="0"/>
              </a:rPr>
              <a:t> include: </a:t>
            </a:r>
            <a:endParaRPr lang="en-GB" b="1" kern="100" dirty="0">
              <a:effectLst/>
              <a:latin typeface="Arial" panose="020B06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lnSpc>
                <a:spcPct val="107000"/>
              </a:lnSpc>
              <a:spcBef>
                <a:spcPts val="0"/>
              </a:spcBef>
              <a:spcAft>
                <a:spcPts val="800"/>
              </a:spcAft>
              <a:buClrTx/>
              <a:buSzPts val="1000"/>
              <a:buFont typeface="Symbol" panose="05050102010706020507" pitchFamily="18" charset="2"/>
              <a:buChar char=""/>
              <a:tabLst>
                <a:tab pos="457200" algn="l"/>
              </a:tabLst>
              <a:defRPr/>
            </a:pPr>
            <a:r>
              <a:rPr lang="en-GB" b="1" kern="100" dirty="0">
                <a:effectLst/>
                <a:latin typeface="Arial" panose="020B0604020202020204" pitchFamily="34" charset="0"/>
                <a:ea typeface="Aptos" panose="020B0004020202020204" pitchFamily="34" charset="0"/>
                <a:cs typeface="Arial" panose="020B0604020202020204" pitchFamily="34" charset="0"/>
              </a:rPr>
              <a:t>Access to Resources</a:t>
            </a:r>
            <a:r>
              <a:rPr lang="en-GB" kern="100" dirty="0">
                <a:effectLst/>
                <a:latin typeface="Arial" panose="020B0604020202020204" pitchFamily="34" charset="0"/>
                <a:ea typeface="Aptos" panose="020B0004020202020204" pitchFamily="34" charset="0"/>
                <a:cs typeface="Arial" panose="020B0604020202020204" pitchFamily="34" charset="0"/>
              </a:rPr>
              <a:t>: Familiarity with Toastmasters International’s website and District website resources enable club officers to find and utilize materials, such as Club Central, the Club Leadership Handbook, the Successful Club Series, the Leadership Excellence Series, and the Better Speaker Series. Even experienced Club Officers benefit from attending training sessions, as new information and resources are constantly being distributed by Toastmasters International.</a:t>
            </a:r>
          </a:p>
          <a:p>
            <a:pPr marL="342900" lvl="0" indent="-342900">
              <a:lnSpc>
                <a:spcPct val="107000"/>
              </a:lnSpc>
              <a:spcAft>
                <a:spcPts val="800"/>
              </a:spcAft>
              <a:buSzPts val="1000"/>
              <a:buFont typeface="Symbol" panose="05050102010706020507" pitchFamily="18" charset="2"/>
              <a:buChar char=""/>
              <a:tabLst>
                <a:tab pos="457200" algn="l"/>
              </a:tabLst>
            </a:pPr>
            <a:endParaRPr lang="en-GB" kern="100" dirty="0">
              <a:effectLst/>
              <a:latin typeface="Arial" panose="020B0604020202020204" pitchFamily="34" charset="0"/>
              <a:ea typeface="Aptos" panose="020B00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1673FC46-950F-A3A9-417F-B18D672191DC}"/>
              </a:ext>
            </a:extLst>
          </p:cNvPr>
          <p:cNvSpPr>
            <a:spLocks noGrp="1"/>
          </p:cNvSpPr>
          <p:nvPr>
            <p:ph type="sldNum" sz="quarter" idx="5"/>
          </p:nvPr>
        </p:nvSpPr>
        <p:spPr/>
        <p:txBody>
          <a:bodyPr/>
          <a:lstStyle/>
          <a:p>
            <a:fld id="{B6847FC4-CAF1-6741-875A-C83F3721E6B6}" type="slidenum">
              <a:rPr lang="en-US" smtClean="0"/>
              <a:t>9</a:t>
            </a:fld>
            <a:endParaRPr lang="en-US" dirty="0"/>
          </a:p>
        </p:txBody>
      </p:sp>
    </p:spTree>
    <p:extLst>
      <p:ext uri="{BB962C8B-B14F-4D97-AF65-F5344CB8AC3E}">
        <p14:creationId xmlns:p14="http://schemas.microsoft.com/office/powerpoint/2010/main" val="2372517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6131151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69574022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802451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72926824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28042281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997807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8536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spTree>
    <p:extLst>
      <p:ext uri="{BB962C8B-B14F-4D97-AF65-F5344CB8AC3E}">
        <p14:creationId xmlns:p14="http://schemas.microsoft.com/office/powerpoint/2010/main" val="446877668"/>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pacer Slide">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402433149"/>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684709533"/>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773534157"/>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685827731"/>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472407516"/>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528418823"/>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01505897"/>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533322097"/>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3491927"/>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32570494"/>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10272528"/>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82471870"/>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16421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295061841"/>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37914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285019"/>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9898445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59395444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467512973"/>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1083197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699218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625863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3766217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242525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030454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399675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435512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629553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7355887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90385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786053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80926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9814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20788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6618047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710021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75296803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839743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538012370"/>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475835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106924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9616259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8229507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209027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3681937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451435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7980633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78824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8603653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287852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5969647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0676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3507231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14181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78954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3349498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5642330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200" dirty="0"/>
          </a:p>
        </p:txBody>
      </p:sp>
    </p:spTree>
    <p:extLst>
      <p:ext uri="{BB962C8B-B14F-4D97-AF65-F5344CB8AC3E}">
        <p14:creationId xmlns:p14="http://schemas.microsoft.com/office/powerpoint/2010/main" val="2964514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9383615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625560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0990088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42316704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73081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33461483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7471423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952924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868355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9371751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67123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8868173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2678897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4241531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53012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3879468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609600"/>
            <a:ext cx="11484000" cy="645075"/>
          </a:xfrm>
          <a:prstGeom prst="rect">
            <a:avLst/>
          </a:prstGeom>
        </p:spPr>
        <p:txBody>
          <a:bodyPr/>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0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a:solidFill>
                  <a:schemeClr val="tx2">
                    <a:lumMod val="65000"/>
                    <a:lumOff val="35000"/>
                  </a:schemeClr>
                </a:solidFill>
                <a:latin typeface="Arial" panose="020B0604020202020204" pitchFamily="34" charset="0"/>
                <a:cs typeface="Arial" panose="020B0604020202020204" pitchFamily="34" charset="0"/>
              </a:defRPr>
            </a:lvl3pPr>
            <a:lvl4pPr>
              <a:defRPr>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21650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286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29745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21515341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069839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856020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6046465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2260775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7905907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63808180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90209121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3141782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71892934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196159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25880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image" Target="../media/image1.pn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2.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image" Target="../media/image2.emf"/><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theme" Target="../theme/theme3.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image" Target="../media/image2.emf"/><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theme" Target="../theme/theme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image" Target="../media/image1.png"/><Relationship Id="rId5" Type="http://schemas.openxmlformats.org/officeDocument/2006/relationships/slideLayout" Target="../slideLayouts/slideLayout78.xml"/><Relationship Id="rId10" Type="http://schemas.openxmlformats.org/officeDocument/2006/relationships/theme" Target="../theme/theme5.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10" Type="http://schemas.openxmlformats.org/officeDocument/2006/relationships/image" Target="../media/image1.png"/><Relationship Id="rId4" Type="http://schemas.openxmlformats.org/officeDocument/2006/relationships/slideLayout" Target="../slideLayouts/slideLayout86.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image" Target="../media/image2.emf"/><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theme" Target="../theme/theme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image" Target="../media/image6.jpeg"/><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theme" Target="../theme/theme8.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19" Type="http://schemas.openxmlformats.org/officeDocument/2006/relationships/image" Target="../media/image2.emf"/><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 id="2147483712"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0786197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 name="Picture 1" descr="Toastmasters International">
            <a:extLst>
              <a:ext uri="{FF2B5EF4-FFF2-40B4-BE49-F238E27FC236}">
                <a16:creationId xmlns:a16="http://schemas.microsoft.com/office/drawing/2014/main" id="{71C6E7D5-5CA3-7C95-131A-EC90279E42DF}"/>
              </a:ext>
            </a:extLst>
          </p:cNvPr>
          <p:cNvPicPr>
            <a:picLocks noChangeAspect="1"/>
          </p:cNvPicPr>
          <p:nvPr userDrawn="1"/>
        </p:nvPicPr>
        <p:blipFill>
          <a:blip r:embed="rId21"/>
          <a:stretch>
            <a:fillRect/>
          </a:stretch>
        </p:blipFill>
        <p:spPr>
          <a:xfrm>
            <a:off x="381000" y="6396721"/>
            <a:ext cx="1597925" cy="247394"/>
          </a:xfrm>
          <a:prstGeom prst="rect">
            <a:avLst/>
          </a:prstGeom>
        </p:spPr>
      </p:pic>
    </p:spTree>
    <p:extLst>
      <p:ext uri="{BB962C8B-B14F-4D97-AF65-F5344CB8AC3E}">
        <p14:creationId xmlns:p14="http://schemas.microsoft.com/office/powerpoint/2010/main" val="145868367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99405461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0" cstate="screen">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78624585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473824655"/>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a:blip r:embed="rId18"/>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02623388"/>
      </p:ext>
    </p:extLst>
  </p:cSld>
  <p:clrMap bg1="dk1" tx1="lt1" bg2="dk2" tx2="lt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Lst>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svg"/><Relationship Id="rId4" Type="http://schemas.openxmlformats.org/officeDocument/2006/relationships/image" Target="../media/image16.sv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63.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0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76.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76.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87.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41.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76.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41.xml"/><Relationship Id="rId4" Type="http://schemas.openxmlformats.org/officeDocument/2006/relationships/image" Target="../media/image35.svg"/></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76.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82.xml"/><Relationship Id="rId6" Type="http://schemas.openxmlformats.org/officeDocument/2006/relationships/image" Target="../media/image35.svg"/><Relationship Id="rId5" Type="http://schemas.openxmlformats.org/officeDocument/2006/relationships/image" Target="../media/image43.svg"/><Relationship Id="rId4" Type="http://schemas.openxmlformats.org/officeDocument/2006/relationships/image" Target="../media/image16.svg"/></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3" name="Content Placeholder 2">
            <a:extLst>
              <a:ext uri="{FF2B5EF4-FFF2-40B4-BE49-F238E27FC236}">
                <a16:creationId xmlns:a16="http://schemas.microsoft.com/office/drawing/2014/main" id="{8EED6FCF-B681-3A7F-9843-8B2BFF3934FD}"/>
              </a:ext>
            </a:extLst>
          </p:cNvPr>
          <p:cNvSpPr>
            <a:spLocks noGrp="1"/>
          </p:cNvSpPr>
          <p:nvPr>
            <p:ph idx="1"/>
          </p:nvPr>
        </p:nvSpPr>
        <p:spPr>
          <a:xfrm>
            <a:off x="277933" y="1026365"/>
            <a:ext cx="11914067" cy="5227478"/>
          </a:xfrm>
        </p:spPr>
        <p:txBody>
          <a:bodyPr>
            <a:noAutofit/>
          </a:bodyPr>
          <a:lstStyle/>
          <a:p>
            <a:pPr>
              <a:lnSpc>
                <a:spcPct val="100000"/>
              </a:lnSpc>
              <a:spcBef>
                <a:spcPts val="0"/>
              </a:spcBef>
              <a:spcAft>
                <a:spcPts val="300"/>
              </a:spcAft>
            </a:pPr>
            <a:r>
              <a:rPr lang="en-GB" sz="1800" b="1" dirty="0"/>
              <a:t>Hall of Fame slides: </a:t>
            </a:r>
            <a:r>
              <a:rPr lang="en-GB" sz="1800" dirty="0"/>
              <a:t>Before the date of training, your District needs to edit the Hall of Fame file to recognize all your Distinguished Toastmasters and your Distinguished Clubs, Areas, and Divisions. </a:t>
            </a:r>
            <a:r>
              <a:rPr lang="en-GB" sz="1800" b="1" dirty="0"/>
              <a:t>On the day of your training before the training starts, </a:t>
            </a:r>
            <a:r>
              <a:rPr lang="en-GB" sz="1800" dirty="0"/>
              <a:t>auto-scroll the Hall of Fame slides and continue to auto-scroll for a minute or two into the training to ensure that all attendees see it. </a:t>
            </a:r>
          </a:p>
          <a:p>
            <a:pPr>
              <a:lnSpc>
                <a:spcPct val="100000"/>
              </a:lnSpc>
              <a:spcBef>
                <a:spcPts val="0"/>
              </a:spcBef>
              <a:spcAft>
                <a:spcPts val="300"/>
              </a:spcAft>
            </a:pPr>
            <a:r>
              <a:rPr lang="en-GB" sz="1800" b="1" dirty="0"/>
              <a:t>Session</a:t>
            </a:r>
            <a:r>
              <a:rPr lang="en-GB" sz="1800" dirty="0"/>
              <a:t>: This presentation is Round 1: New Year General Session Part 1. The order of presentations for this Club Officer Training: Hall of Fame slides shown prior to the start of training, Round 1: New Year General Session Part 1 followed by the individual club officer breakout sessions, ending with Round 1: New Year General Session Part 2 . Round 1: New Year General Session Parts 1 and 2 are presented to all club officers in attendance. </a:t>
            </a:r>
          </a:p>
          <a:p>
            <a:pPr>
              <a:lnSpc>
                <a:spcPct val="100000"/>
              </a:lnSpc>
              <a:spcBef>
                <a:spcPts val="0"/>
              </a:spcBef>
              <a:spcAft>
                <a:spcPts val="300"/>
              </a:spcAft>
            </a:pPr>
            <a:r>
              <a:rPr lang="en-GB" sz="1800" b="1" dirty="0"/>
              <a:t>Facilitator notes on each slide</a:t>
            </a:r>
            <a:r>
              <a:rPr lang="en-GB" sz="18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used as a guide rather than a script that must be stated “word-for-word”. Parentheses denote instructions for facilitators – what facilitators should “do” (not say). </a:t>
            </a:r>
          </a:p>
          <a:p>
            <a:pPr>
              <a:lnSpc>
                <a:spcPct val="100000"/>
              </a:lnSpc>
              <a:spcBef>
                <a:spcPts val="0"/>
              </a:spcBef>
              <a:spcAft>
                <a:spcPts val="300"/>
              </a:spcAft>
            </a:pPr>
            <a:r>
              <a:rPr lang="en-US" sz="1800" b="1" dirty="0">
                <a:latin typeface="Arial" panose="020B0604020202020204" pitchFamily="34" charset="0"/>
                <a:cs typeface="Arial" panose="020B0604020202020204" pitchFamily="34" charset="0"/>
              </a:rPr>
              <a:t>Interaction</a:t>
            </a:r>
            <a:r>
              <a:rPr lang="en-US" sz="180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300"/>
              </a:spcAft>
            </a:pPr>
            <a:r>
              <a:rPr lang="en-US" sz="1800" b="1" dirty="0"/>
              <a:t>Zoom/Chat Masters</a:t>
            </a:r>
            <a:r>
              <a:rPr lang="en-US" sz="1800" dirty="0"/>
              <a:t>: For online training, it is critical to have sufficient District technical support to manage the training. To facilitate interaction, please assign a Zoom/Chat Master to each session. </a:t>
            </a:r>
            <a:endParaRPr lang="en-GB" sz="1800" dirty="0"/>
          </a:p>
        </p:txBody>
      </p:sp>
    </p:spTree>
    <p:extLst>
      <p:ext uri="{BB962C8B-B14F-4D97-AF65-F5344CB8AC3E}">
        <p14:creationId xmlns:p14="http://schemas.microsoft.com/office/powerpoint/2010/main" val="4062896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1C1030C-CB88-6AE1-20CB-2E269BEC1D60}"/>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165267F-757C-640E-9F63-17F70B33E4E1}"/>
              </a:ext>
            </a:extLst>
          </p:cNvPr>
          <p:cNvSpPr txBox="1"/>
          <p:nvPr/>
        </p:nvSpPr>
        <p:spPr>
          <a:xfrm>
            <a:off x="435428" y="477185"/>
            <a:ext cx="6422571" cy="707886"/>
          </a:xfrm>
          <a:prstGeom prst="rect">
            <a:avLst/>
          </a:prstGeom>
          <a:noFill/>
        </p:spPr>
        <p:txBody>
          <a:bodyPr wrap="square" rtlCol="0" anchor="b">
            <a:spAutoFit/>
          </a:bodyPr>
          <a:lstStyle/>
          <a:p>
            <a:r>
              <a:rPr lang="en-GB" sz="4000" dirty="0">
                <a:solidFill>
                  <a:schemeClr val="tx1">
                    <a:lumMod val="50000"/>
                  </a:schemeClr>
                </a:solidFill>
              </a:rPr>
              <a:t>Goal Achievements</a:t>
            </a:r>
          </a:p>
        </p:txBody>
      </p:sp>
      <p:sp>
        <p:nvSpPr>
          <p:cNvPr id="7" name="TextBox 6">
            <a:extLst>
              <a:ext uri="{FF2B5EF4-FFF2-40B4-BE49-F238E27FC236}">
                <a16:creationId xmlns:a16="http://schemas.microsoft.com/office/drawing/2014/main" id="{59F95743-97E2-215C-5AE2-F3560437F5E9}"/>
              </a:ext>
            </a:extLst>
          </p:cNvPr>
          <p:cNvSpPr txBox="1"/>
          <p:nvPr/>
        </p:nvSpPr>
        <p:spPr>
          <a:xfrm>
            <a:off x="435429" y="-3459242"/>
            <a:ext cx="4891314" cy="1569660"/>
          </a:xfrm>
          <a:prstGeom prst="rect">
            <a:avLst/>
          </a:prstGeom>
          <a:noFill/>
        </p:spPr>
        <p:txBody>
          <a:bodyPr wrap="square" rtlCol="0" anchor="b">
            <a:spAutoFit/>
          </a:bodyPr>
          <a:lstStyle/>
          <a:p>
            <a:r>
              <a:rPr lang="en-GB" sz="4800" dirty="0">
                <a:solidFill>
                  <a:schemeClr val="bg1"/>
                </a:solidFill>
              </a:rPr>
              <a:t>Improved Club Operations</a:t>
            </a:r>
          </a:p>
        </p:txBody>
      </p:sp>
      <p:sp>
        <p:nvSpPr>
          <p:cNvPr id="5" name="Text Placeholder 4">
            <a:extLst>
              <a:ext uri="{FF2B5EF4-FFF2-40B4-BE49-F238E27FC236}">
                <a16:creationId xmlns:a16="http://schemas.microsoft.com/office/drawing/2014/main" id="{93410530-A41C-C149-FDBB-56C47D4C3488}"/>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1395690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542553-0F40-7759-BE87-E870DF66950A}"/>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BE2F6FDE-F6A3-834E-02AB-0C7123B406D3}"/>
              </a:ext>
            </a:extLst>
          </p:cNvPr>
          <p:cNvSpPr>
            <a:spLocks noGrp="1"/>
          </p:cNvSpPr>
          <p:nvPr>
            <p:ph type="ctrTitle"/>
          </p:nvPr>
        </p:nvSpPr>
        <p:spPr>
          <a:xfrm>
            <a:off x="1524000" y="2799534"/>
            <a:ext cx="9144000" cy="731520"/>
          </a:xfrm>
        </p:spPr>
        <p:txBody>
          <a:bodyPr>
            <a:normAutofit fontScale="90000"/>
          </a:bodyPr>
          <a:lstStyle/>
          <a:p>
            <a:r>
              <a:rPr lang="en-GB" dirty="0">
                <a:solidFill>
                  <a:schemeClr val="bg1"/>
                </a:solidFill>
              </a:rPr>
              <a:t>Mission Statements</a:t>
            </a:r>
            <a:endParaRPr lang="en-GB" dirty="0"/>
          </a:p>
        </p:txBody>
      </p:sp>
      <p:grpSp>
        <p:nvGrpSpPr>
          <p:cNvPr id="2" name="Group 1">
            <a:extLst>
              <a:ext uri="{FF2B5EF4-FFF2-40B4-BE49-F238E27FC236}">
                <a16:creationId xmlns:a16="http://schemas.microsoft.com/office/drawing/2014/main" id="{A9F2FE1F-AEE5-FED0-8F82-3FB09ADCDCB9}"/>
              </a:ext>
            </a:extLst>
          </p:cNvPr>
          <p:cNvGrpSpPr/>
          <p:nvPr/>
        </p:nvGrpSpPr>
        <p:grpSpPr>
          <a:xfrm>
            <a:off x="8128000" y="0"/>
            <a:ext cx="4064000" cy="6206836"/>
            <a:chOff x="8128000" y="0"/>
            <a:chExt cx="4064000" cy="6206836"/>
          </a:xfrm>
          <a:effectLst>
            <a:outerShdw blurRad="304800" dist="304800" dir="2700000" algn="tl" rotWithShape="0">
              <a:schemeClr val="bg1">
                <a:alpha val="40000"/>
              </a:schemeClr>
            </a:outerShdw>
          </a:effectLst>
        </p:grpSpPr>
        <p:sp>
          <p:nvSpPr>
            <p:cNvPr id="8" name="Rectangle 7">
              <a:extLst>
                <a:ext uri="{FF2B5EF4-FFF2-40B4-BE49-F238E27FC236}">
                  <a16:creationId xmlns:a16="http://schemas.microsoft.com/office/drawing/2014/main" id="{A82C84A3-C0E2-A8FC-8D97-883C94E03FF9}"/>
                </a:ext>
              </a:extLst>
            </p:cNvPr>
            <p:cNvSpPr/>
            <p:nvPr/>
          </p:nvSpPr>
          <p:spPr>
            <a:xfrm>
              <a:off x="8128000" y="0"/>
              <a:ext cx="4064000" cy="6206836"/>
            </a:xfrm>
            <a:prstGeom prst="rect">
              <a:avLst/>
            </a:prstGeom>
            <a:solidFill>
              <a:srgbClr val="004165"/>
            </a:solidFill>
            <a:ln>
              <a:noFill/>
            </a:ln>
            <a:effectLst>
              <a:outerShdw blurRad="508000" dist="190500" algn="r" rotWithShape="0">
                <a:schemeClr val="tx1">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raphic 4" descr="Target Audience with solid fill">
              <a:extLst>
                <a:ext uri="{FF2B5EF4-FFF2-40B4-BE49-F238E27FC236}">
                  <a16:creationId xmlns:a16="http://schemas.microsoft.com/office/drawing/2014/main" id="{8920659F-6335-0906-9CFF-F1028483DE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02800" y="4337059"/>
              <a:ext cx="914400" cy="914400"/>
            </a:xfrm>
            <a:prstGeom prst="rect">
              <a:avLst/>
            </a:prstGeom>
          </p:spPr>
        </p:pic>
        <p:sp>
          <p:nvSpPr>
            <p:cNvPr id="10" name="TextBox 9">
              <a:extLst>
                <a:ext uri="{FF2B5EF4-FFF2-40B4-BE49-F238E27FC236}">
                  <a16:creationId xmlns:a16="http://schemas.microsoft.com/office/drawing/2014/main" id="{AEA69515-6B37-A296-F051-714BA4A80D88}"/>
                </a:ext>
              </a:extLst>
            </p:cNvPr>
            <p:cNvSpPr txBox="1"/>
            <p:nvPr/>
          </p:nvSpPr>
          <p:spPr>
            <a:xfrm>
              <a:off x="8653318" y="879763"/>
              <a:ext cx="3013364" cy="3416320"/>
            </a:xfrm>
            <a:prstGeom prst="rect">
              <a:avLst/>
            </a:prstGeom>
            <a:noFill/>
          </p:spPr>
          <p:txBody>
            <a:bodyPr wrap="square" rtlCol="0">
              <a:spAutoFit/>
            </a:bodyPr>
            <a:lstStyle/>
            <a:p>
              <a:pPr algn="ctr"/>
              <a:r>
                <a:rPr lang="en-GB" sz="2000" b="1" dirty="0">
                  <a:solidFill>
                    <a:schemeClr val="bg1"/>
                  </a:solidFill>
                </a:rPr>
                <a:t>Club Mission</a:t>
              </a:r>
            </a:p>
            <a:p>
              <a:pPr algn="ctr"/>
              <a:endParaRPr lang="en-GB" dirty="0">
                <a:solidFill>
                  <a:schemeClr val="bg1"/>
                </a:solidFill>
              </a:endParaRPr>
            </a:p>
            <a:p>
              <a:pPr algn="ctr"/>
              <a:r>
                <a:rPr lang="en-US" b="0" i="0" u="none" strike="noStrike" baseline="0" dirty="0">
                  <a:solidFill>
                    <a:schemeClr val="bg1"/>
                  </a:solidFill>
                </a:rPr>
                <a:t>We provide a supportive and positive learning experience in which members are empowered to develop communication and leadership skills, resulting in greater self-confidence and personal growth.</a:t>
              </a:r>
              <a:endParaRPr lang="en-GB" dirty="0">
                <a:solidFill>
                  <a:schemeClr val="bg1"/>
                </a:solidFill>
              </a:endParaRPr>
            </a:p>
            <a:p>
              <a:endParaRPr lang="en-GB" dirty="0"/>
            </a:p>
          </p:txBody>
        </p:sp>
      </p:grpSp>
      <p:grpSp>
        <p:nvGrpSpPr>
          <p:cNvPr id="3" name="Group 2">
            <a:extLst>
              <a:ext uri="{FF2B5EF4-FFF2-40B4-BE49-F238E27FC236}">
                <a16:creationId xmlns:a16="http://schemas.microsoft.com/office/drawing/2014/main" id="{301E8EBA-FF91-A6ED-9FA5-C469F487C831}"/>
              </a:ext>
            </a:extLst>
          </p:cNvPr>
          <p:cNvGrpSpPr/>
          <p:nvPr/>
        </p:nvGrpSpPr>
        <p:grpSpPr>
          <a:xfrm>
            <a:off x="4064000" y="0"/>
            <a:ext cx="4064000" cy="6206836"/>
            <a:chOff x="4064000" y="0"/>
            <a:chExt cx="4064000" cy="6206836"/>
          </a:xfrm>
          <a:effectLst>
            <a:outerShdw blurRad="304800" dist="304800" dir="2700000" algn="tl" rotWithShape="0">
              <a:schemeClr val="bg1">
                <a:alpha val="40000"/>
              </a:schemeClr>
            </a:outerShdw>
          </a:effectLst>
        </p:grpSpPr>
        <p:sp>
          <p:nvSpPr>
            <p:cNvPr id="7" name="Rectangle 6">
              <a:extLst>
                <a:ext uri="{FF2B5EF4-FFF2-40B4-BE49-F238E27FC236}">
                  <a16:creationId xmlns:a16="http://schemas.microsoft.com/office/drawing/2014/main" id="{10421198-16AD-75D6-F1F1-CBD1F7C3FDD0}"/>
                </a:ext>
              </a:extLst>
            </p:cNvPr>
            <p:cNvSpPr/>
            <p:nvPr/>
          </p:nvSpPr>
          <p:spPr>
            <a:xfrm>
              <a:off x="4064000" y="0"/>
              <a:ext cx="4064000" cy="6206836"/>
            </a:xfrm>
            <a:prstGeom prst="rect">
              <a:avLst/>
            </a:prstGeom>
            <a:solidFill>
              <a:srgbClr val="772432"/>
            </a:solidFill>
            <a:ln>
              <a:noFill/>
            </a:ln>
            <a:effectLst>
              <a:outerShdw blurRad="508000" dist="190500" algn="r" rotWithShape="0">
                <a:schemeClr val="tx1">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BF7BA012-4338-7C7D-9E46-8AE1A2FC09B7}"/>
                </a:ext>
              </a:extLst>
            </p:cNvPr>
            <p:cNvSpPr txBox="1"/>
            <p:nvPr/>
          </p:nvSpPr>
          <p:spPr>
            <a:xfrm>
              <a:off x="4589318" y="879763"/>
              <a:ext cx="3013364" cy="2215991"/>
            </a:xfrm>
            <a:prstGeom prst="rect">
              <a:avLst/>
            </a:prstGeom>
            <a:noFill/>
          </p:spPr>
          <p:txBody>
            <a:bodyPr wrap="square" rtlCol="0">
              <a:spAutoFit/>
            </a:bodyPr>
            <a:lstStyle/>
            <a:p>
              <a:pPr algn="ctr"/>
              <a:r>
                <a:rPr lang="en-GB" sz="2000" b="1" dirty="0">
                  <a:solidFill>
                    <a:schemeClr val="bg1"/>
                  </a:solidFill>
                </a:rPr>
                <a:t>District Mission</a:t>
              </a:r>
              <a:br>
                <a:rPr lang="en-GB" sz="2000" b="1" dirty="0">
                  <a:solidFill>
                    <a:schemeClr val="bg1"/>
                  </a:solidFill>
                </a:rPr>
              </a:br>
              <a:endParaRPr lang="en-GB" sz="2000" b="1" dirty="0">
                <a:solidFill>
                  <a:schemeClr val="bg1"/>
                </a:solidFill>
              </a:endParaRPr>
            </a:p>
            <a:p>
              <a:pPr algn="ctr"/>
              <a:endParaRPr lang="en-GB" sz="2000" dirty="0">
                <a:solidFill>
                  <a:schemeClr val="bg1"/>
                </a:solidFill>
              </a:endParaRPr>
            </a:p>
            <a:p>
              <a:pPr algn="ctr"/>
              <a:r>
                <a:rPr lang="en-US" sz="2000" b="0" i="0" u="none" strike="noStrike" baseline="0" dirty="0">
                  <a:solidFill>
                    <a:schemeClr val="bg1"/>
                  </a:solidFill>
                </a:rPr>
                <a:t>We build new clubs and support all clubs in achieving excellence.</a:t>
              </a:r>
            </a:p>
            <a:p>
              <a:endParaRPr lang="en-GB" dirty="0">
                <a:solidFill>
                  <a:schemeClr val="bg1"/>
                </a:solidFill>
              </a:endParaRPr>
            </a:p>
          </p:txBody>
        </p:sp>
        <p:pic>
          <p:nvPicPr>
            <p:cNvPr id="18" name="Graphic 17" descr="Bar graph with upward trend with solid fill">
              <a:extLst>
                <a:ext uri="{FF2B5EF4-FFF2-40B4-BE49-F238E27FC236}">
                  <a16:creationId xmlns:a16="http://schemas.microsoft.com/office/drawing/2014/main" id="{7A30B66C-8A54-4AC2-2395-9ECECFBE6F7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38800" y="4288660"/>
              <a:ext cx="914400" cy="914400"/>
            </a:xfrm>
            <a:prstGeom prst="rect">
              <a:avLst/>
            </a:prstGeom>
          </p:spPr>
        </p:pic>
      </p:grpSp>
      <p:grpSp>
        <p:nvGrpSpPr>
          <p:cNvPr id="4" name="Group 3">
            <a:extLst>
              <a:ext uri="{FF2B5EF4-FFF2-40B4-BE49-F238E27FC236}">
                <a16:creationId xmlns:a16="http://schemas.microsoft.com/office/drawing/2014/main" id="{DDD40145-17A2-282B-8C73-8ABD990CED10}"/>
              </a:ext>
            </a:extLst>
          </p:cNvPr>
          <p:cNvGrpSpPr/>
          <p:nvPr/>
        </p:nvGrpSpPr>
        <p:grpSpPr>
          <a:xfrm>
            <a:off x="0" y="0"/>
            <a:ext cx="4064000" cy="6206836"/>
            <a:chOff x="0" y="0"/>
            <a:chExt cx="4064000" cy="6206836"/>
          </a:xfrm>
          <a:effectLst>
            <a:outerShdw blurRad="304800" dist="304800" dir="2700000" algn="tl" rotWithShape="0">
              <a:schemeClr val="bg1">
                <a:alpha val="40000"/>
              </a:schemeClr>
            </a:outerShdw>
          </a:effectLst>
        </p:grpSpPr>
        <p:sp>
          <p:nvSpPr>
            <p:cNvPr id="6" name="Rectangle 5">
              <a:extLst>
                <a:ext uri="{FF2B5EF4-FFF2-40B4-BE49-F238E27FC236}">
                  <a16:creationId xmlns:a16="http://schemas.microsoft.com/office/drawing/2014/main" id="{247C931A-7E2C-80A0-8F9C-4FE2B2D211A8}"/>
                </a:ext>
              </a:extLst>
            </p:cNvPr>
            <p:cNvSpPr/>
            <p:nvPr/>
          </p:nvSpPr>
          <p:spPr>
            <a:xfrm>
              <a:off x="0" y="0"/>
              <a:ext cx="4064000" cy="6206836"/>
            </a:xfrm>
            <a:prstGeom prst="rect">
              <a:avLst/>
            </a:prstGeom>
            <a:solidFill>
              <a:schemeClr val="tx1">
                <a:lumMod val="50000"/>
              </a:schemeClr>
            </a:solidFill>
            <a:ln>
              <a:noFill/>
            </a:ln>
            <a:effectLst>
              <a:outerShdw blurRad="508000" dist="190500" algn="r" rotWithShape="0">
                <a:schemeClr val="tx1">
                  <a:lumMod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a:extLst>
                <a:ext uri="{FF2B5EF4-FFF2-40B4-BE49-F238E27FC236}">
                  <a16:creationId xmlns:a16="http://schemas.microsoft.com/office/drawing/2014/main" id="{C007E36F-066C-8665-C615-2289A5914A83}"/>
                </a:ext>
              </a:extLst>
            </p:cNvPr>
            <p:cNvSpPr txBox="1"/>
            <p:nvPr/>
          </p:nvSpPr>
          <p:spPr>
            <a:xfrm>
              <a:off x="525318" y="879763"/>
              <a:ext cx="3013364" cy="2523768"/>
            </a:xfrm>
            <a:prstGeom prst="rect">
              <a:avLst/>
            </a:prstGeom>
            <a:noFill/>
          </p:spPr>
          <p:txBody>
            <a:bodyPr wrap="square" rtlCol="0">
              <a:spAutoFit/>
            </a:bodyPr>
            <a:lstStyle/>
            <a:p>
              <a:pPr algn="ctr"/>
              <a:r>
                <a:rPr lang="en-GB" sz="2000" b="1" dirty="0">
                  <a:solidFill>
                    <a:schemeClr val="bg1"/>
                  </a:solidFill>
                </a:rPr>
                <a:t>Toastmasters International Mission</a:t>
              </a:r>
            </a:p>
            <a:p>
              <a:pPr algn="ctr"/>
              <a:endParaRPr lang="en-GB" sz="2000" dirty="0">
                <a:solidFill>
                  <a:schemeClr val="bg1"/>
                </a:solidFill>
              </a:endParaRPr>
            </a:p>
            <a:p>
              <a:pPr algn="ctr"/>
              <a:r>
                <a:rPr lang="en-US" sz="2000" b="0" i="0" u="none" strike="noStrike" baseline="0" dirty="0">
                  <a:solidFill>
                    <a:schemeClr val="bg1"/>
                  </a:solidFill>
                </a:rPr>
                <a:t>We empower individuals to become more effective communicators and leaders.</a:t>
              </a:r>
            </a:p>
            <a:p>
              <a:endParaRPr lang="en-GB" dirty="0"/>
            </a:p>
          </p:txBody>
        </p:sp>
        <p:pic>
          <p:nvPicPr>
            <p:cNvPr id="22" name="Graphic 21" descr="Earth globe: Africa and Europe with solid fill">
              <a:extLst>
                <a:ext uri="{FF2B5EF4-FFF2-40B4-BE49-F238E27FC236}">
                  <a16:creationId xmlns:a16="http://schemas.microsoft.com/office/drawing/2014/main" id="{23EFBC8A-9EC4-18DC-A33A-1E1F3C316B7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574800" y="4288660"/>
              <a:ext cx="914400" cy="914400"/>
            </a:xfrm>
            <a:prstGeom prst="rect">
              <a:avLst/>
            </a:prstGeom>
          </p:spPr>
        </p:pic>
      </p:grpSp>
    </p:spTree>
    <p:extLst>
      <p:ext uri="{BB962C8B-B14F-4D97-AF65-F5344CB8AC3E}">
        <p14:creationId xmlns:p14="http://schemas.microsoft.com/office/powerpoint/2010/main" val="13187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3E067-FC49-2232-635B-AB5247F816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A5BD53-CBD8-8A8A-F4C4-4DC318402FD7}"/>
              </a:ext>
            </a:extLst>
          </p:cNvPr>
          <p:cNvSpPr>
            <a:spLocks noGrp="1"/>
          </p:cNvSpPr>
          <p:nvPr>
            <p:ph type="title"/>
          </p:nvPr>
        </p:nvSpPr>
        <p:spPr/>
        <p:txBody>
          <a:bodyPr>
            <a:normAutofit/>
          </a:bodyPr>
          <a:lstStyle/>
          <a:p>
            <a:r>
              <a:rPr lang="en-GB" sz="4000" dirty="0"/>
              <a:t>Toastmasters beyond your Club</a:t>
            </a:r>
          </a:p>
        </p:txBody>
      </p:sp>
      <p:pic>
        <p:nvPicPr>
          <p:cNvPr id="8" name="Picture 7" descr="A red circle on a black background&#10;&#10;Description automatically generated">
            <a:extLst>
              <a:ext uri="{FF2B5EF4-FFF2-40B4-BE49-F238E27FC236}">
                <a16:creationId xmlns:a16="http://schemas.microsoft.com/office/drawing/2014/main" id="{8B3C7ED6-B026-8CFC-C25F-8E2B4EDF87D5}"/>
              </a:ext>
            </a:extLst>
          </p:cNvPr>
          <p:cNvPicPr>
            <a:picLocks noChangeAspect="1"/>
          </p:cNvPicPr>
          <p:nvPr/>
        </p:nvPicPr>
        <p:blipFill>
          <a:blip r:embed="rId3"/>
          <a:stretch>
            <a:fillRect/>
          </a:stretch>
        </p:blipFill>
        <p:spPr>
          <a:xfrm rot="5400000" flipV="1">
            <a:off x="1905857" y="-749276"/>
            <a:ext cx="8242268" cy="8356552"/>
          </a:xfrm>
          <a:prstGeom prst="rect">
            <a:avLst/>
          </a:prstGeom>
        </p:spPr>
      </p:pic>
      <p:grpSp>
        <p:nvGrpSpPr>
          <p:cNvPr id="41" name="Group 40">
            <a:extLst>
              <a:ext uri="{FF2B5EF4-FFF2-40B4-BE49-F238E27FC236}">
                <a16:creationId xmlns:a16="http://schemas.microsoft.com/office/drawing/2014/main" id="{4C9A3941-22A4-A58F-1FF3-11CBC205212F}"/>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73AC2CC4-7663-E35F-E199-452B19FF482F}"/>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F3DB3C8F-850D-CAC9-1A68-16A67001CDAD}"/>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754652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B94A4-29DD-3B00-E8FA-F2D8D34366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B069C7-25E0-180D-B77B-D3A6F64D8731}"/>
              </a:ext>
            </a:extLst>
          </p:cNvPr>
          <p:cNvSpPr>
            <a:spLocks noGrp="1"/>
          </p:cNvSpPr>
          <p:nvPr>
            <p:ph type="title"/>
          </p:nvPr>
        </p:nvSpPr>
        <p:spPr/>
        <p:txBody>
          <a:bodyPr>
            <a:normAutofit/>
          </a:bodyPr>
          <a:lstStyle/>
          <a:p>
            <a:r>
              <a:rPr lang="en-GB" sz="4000" dirty="0"/>
              <a:t>Toastmasters beyond your Club</a:t>
            </a:r>
          </a:p>
        </p:txBody>
      </p:sp>
      <p:pic>
        <p:nvPicPr>
          <p:cNvPr id="8" name="Picture 7" descr="A red circle on a black background&#10;&#10;Description automatically generated">
            <a:extLst>
              <a:ext uri="{FF2B5EF4-FFF2-40B4-BE49-F238E27FC236}">
                <a16:creationId xmlns:a16="http://schemas.microsoft.com/office/drawing/2014/main" id="{A89F8C5A-F8BA-8089-5D41-088C489C2486}"/>
              </a:ext>
            </a:extLst>
          </p:cNvPr>
          <p:cNvPicPr>
            <a:picLocks noChangeAspect="1"/>
          </p:cNvPicPr>
          <p:nvPr/>
        </p:nvPicPr>
        <p:blipFill>
          <a:blip r:embed="rId3"/>
          <a:stretch>
            <a:fillRect/>
          </a:stretch>
        </p:blipFill>
        <p:spPr>
          <a:xfrm rot="5400000" flipV="1">
            <a:off x="1905857" y="-749276"/>
            <a:ext cx="8242268" cy="8356552"/>
          </a:xfrm>
          <a:prstGeom prst="rect">
            <a:avLst/>
          </a:prstGeom>
        </p:spPr>
      </p:pic>
      <p:pic>
        <p:nvPicPr>
          <p:cNvPr id="12" name="Picture 11" descr="A yellow circle on a black background&#10;&#10;Description automatically generated">
            <a:extLst>
              <a:ext uri="{FF2B5EF4-FFF2-40B4-BE49-F238E27FC236}">
                <a16:creationId xmlns:a16="http://schemas.microsoft.com/office/drawing/2014/main" id="{9E83436D-28FC-1DF0-2D7B-56DD2F246994}"/>
              </a:ext>
            </a:extLst>
          </p:cNvPr>
          <p:cNvPicPr>
            <a:picLocks noChangeAspect="1"/>
          </p:cNvPicPr>
          <p:nvPr/>
        </p:nvPicPr>
        <p:blipFill>
          <a:blip r:embed="rId4"/>
          <a:stretch>
            <a:fillRect/>
          </a:stretch>
        </p:blipFill>
        <p:spPr>
          <a:xfrm rot="5400000" flipV="1">
            <a:off x="1012619" y="-749276"/>
            <a:ext cx="8242268" cy="8356552"/>
          </a:xfrm>
          <a:prstGeom prst="rect">
            <a:avLst/>
          </a:prstGeom>
        </p:spPr>
      </p:pic>
      <p:grpSp>
        <p:nvGrpSpPr>
          <p:cNvPr id="41" name="Group 40">
            <a:extLst>
              <a:ext uri="{FF2B5EF4-FFF2-40B4-BE49-F238E27FC236}">
                <a16:creationId xmlns:a16="http://schemas.microsoft.com/office/drawing/2014/main" id="{6B9F610E-1631-5316-004A-FBB0111B9E82}"/>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ED38A796-A685-FABE-7188-0D5707BCF7A2}"/>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F6D8D890-CE42-4F83-28DA-DAF0576F490D}"/>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 name="Group 41">
            <a:extLst>
              <a:ext uri="{FF2B5EF4-FFF2-40B4-BE49-F238E27FC236}">
                <a16:creationId xmlns:a16="http://schemas.microsoft.com/office/drawing/2014/main" id="{62936F91-1908-FD08-7B82-22A3E13D1509}"/>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CB291F25-005A-26C2-8D14-02D8928954B9}"/>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9A3FD9F4-751A-DD3B-494A-1C2DF09FAA52}"/>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357244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98F1E-02CE-0114-BAE4-5A668138FC3E}"/>
            </a:ext>
          </a:extLst>
        </p:cNvPr>
        <p:cNvGrpSpPr/>
        <p:nvPr/>
      </p:nvGrpSpPr>
      <p:grpSpPr>
        <a:xfrm>
          <a:off x="0" y="0"/>
          <a:ext cx="0" cy="0"/>
          <a:chOff x="0" y="0"/>
          <a:chExt cx="0" cy="0"/>
        </a:xfrm>
      </p:grpSpPr>
      <p:pic>
        <p:nvPicPr>
          <p:cNvPr id="8" name="Picture 7" descr="A red circle on a black background&#10;&#10;Description automatically generated">
            <a:extLst>
              <a:ext uri="{FF2B5EF4-FFF2-40B4-BE49-F238E27FC236}">
                <a16:creationId xmlns:a16="http://schemas.microsoft.com/office/drawing/2014/main" id="{D0E891D3-E138-4AB5-B0D2-0BEDB17671AF}"/>
              </a:ext>
            </a:extLst>
          </p:cNvPr>
          <p:cNvPicPr>
            <a:picLocks noChangeAspect="1"/>
          </p:cNvPicPr>
          <p:nvPr/>
        </p:nvPicPr>
        <p:blipFill>
          <a:blip r:embed="rId3"/>
          <a:stretch>
            <a:fillRect/>
          </a:stretch>
        </p:blipFill>
        <p:spPr>
          <a:xfrm rot="5400000" flipV="1">
            <a:off x="1905857" y="-749276"/>
            <a:ext cx="8242268" cy="8356552"/>
          </a:xfrm>
          <a:prstGeom prst="rect">
            <a:avLst/>
          </a:prstGeom>
        </p:spPr>
      </p:pic>
      <p:sp>
        <p:nvSpPr>
          <p:cNvPr id="2" name="Title 1">
            <a:extLst>
              <a:ext uri="{FF2B5EF4-FFF2-40B4-BE49-F238E27FC236}">
                <a16:creationId xmlns:a16="http://schemas.microsoft.com/office/drawing/2014/main" id="{9C66D9F6-DFEE-B2D8-138C-2281516D3557}"/>
              </a:ext>
            </a:extLst>
          </p:cNvPr>
          <p:cNvSpPr>
            <a:spLocks noGrp="1"/>
          </p:cNvSpPr>
          <p:nvPr>
            <p:ph type="title"/>
          </p:nvPr>
        </p:nvSpPr>
        <p:spPr/>
        <p:txBody>
          <a:bodyPr>
            <a:normAutofit/>
          </a:bodyPr>
          <a:lstStyle/>
          <a:p>
            <a:r>
              <a:rPr lang="en-GB" sz="4000" dirty="0"/>
              <a:t>Toastmasters beyond your Club</a:t>
            </a:r>
          </a:p>
        </p:txBody>
      </p:sp>
      <p:grpSp>
        <p:nvGrpSpPr>
          <p:cNvPr id="41" name="Group 40">
            <a:extLst>
              <a:ext uri="{FF2B5EF4-FFF2-40B4-BE49-F238E27FC236}">
                <a16:creationId xmlns:a16="http://schemas.microsoft.com/office/drawing/2014/main" id="{E626F0B6-0AFE-8425-55D7-784557EA6C87}"/>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23B53037-9800-02A3-8427-8F94D964DA49}"/>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B0959580-AB44-3596-B33F-18EED39A99A6}"/>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2" name="Picture 11" descr="A yellow circle on a black background&#10;&#10;Description automatically generated">
            <a:extLst>
              <a:ext uri="{FF2B5EF4-FFF2-40B4-BE49-F238E27FC236}">
                <a16:creationId xmlns:a16="http://schemas.microsoft.com/office/drawing/2014/main" id="{CCB55115-EAE9-B415-C3E2-852F5073F15A}"/>
              </a:ext>
            </a:extLst>
          </p:cNvPr>
          <p:cNvPicPr>
            <a:picLocks noChangeAspect="1"/>
          </p:cNvPicPr>
          <p:nvPr/>
        </p:nvPicPr>
        <p:blipFill>
          <a:blip r:embed="rId4"/>
          <a:stretch>
            <a:fillRect/>
          </a:stretch>
        </p:blipFill>
        <p:spPr>
          <a:xfrm rot="5400000" flipV="1">
            <a:off x="1068091" y="-749276"/>
            <a:ext cx="8242268" cy="8356552"/>
          </a:xfrm>
          <a:prstGeom prst="rect">
            <a:avLst/>
          </a:prstGeom>
        </p:spPr>
      </p:pic>
      <p:grpSp>
        <p:nvGrpSpPr>
          <p:cNvPr id="42" name="Group 41">
            <a:extLst>
              <a:ext uri="{FF2B5EF4-FFF2-40B4-BE49-F238E27FC236}">
                <a16:creationId xmlns:a16="http://schemas.microsoft.com/office/drawing/2014/main" id="{EC77FA83-2FB1-314C-37C5-901BB66895A7}"/>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577E83A0-C3CB-3380-4F7B-F603DC671B91}"/>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3AB84464-369F-CDDF-08F0-6F462050F117}"/>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 name="Group 42">
            <a:extLst>
              <a:ext uri="{FF2B5EF4-FFF2-40B4-BE49-F238E27FC236}">
                <a16:creationId xmlns:a16="http://schemas.microsoft.com/office/drawing/2014/main" id="{39622B7E-DDCD-2C87-02B7-D6930F2DE934}"/>
              </a:ext>
            </a:extLst>
          </p:cNvPr>
          <p:cNvGrpSpPr/>
          <p:nvPr/>
        </p:nvGrpSpPr>
        <p:grpSpPr>
          <a:xfrm>
            <a:off x="7447880" y="2513954"/>
            <a:ext cx="3595153" cy="400110"/>
            <a:chOff x="7623730" y="2513954"/>
            <a:chExt cx="3595153" cy="400110"/>
          </a:xfrm>
        </p:grpSpPr>
        <p:sp>
          <p:nvSpPr>
            <p:cNvPr id="31" name="TextBox 30">
              <a:extLst>
                <a:ext uri="{FF2B5EF4-FFF2-40B4-BE49-F238E27FC236}">
                  <a16:creationId xmlns:a16="http://schemas.microsoft.com/office/drawing/2014/main" id="{5BD9ADA3-E72B-DDBC-9B84-F6304D04A1DD}"/>
                </a:ext>
              </a:extLst>
            </p:cNvPr>
            <p:cNvSpPr txBox="1"/>
            <p:nvPr/>
          </p:nvSpPr>
          <p:spPr>
            <a:xfrm>
              <a:off x="8068662" y="2513954"/>
              <a:ext cx="3150221" cy="400110"/>
            </a:xfrm>
            <a:prstGeom prst="rect">
              <a:avLst/>
            </a:prstGeom>
            <a:noFill/>
          </p:spPr>
          <p:txBody>
            <a:bodyPr wrap="none" rtlCol="0">
              <a:spAutoFit/>
            </a:bodyPr>
            <a:lstStyle/>
            <a:p>
              <a:r>
                <a:rPr lang="en-GB" sz="2000" b="1" dirty="0"/>
                <a:t>Areas</a:t>
              </a:r>
              <a:r>
                <a:rPr lang="en-GB" sz="2000" dirty="0"/>
                <a:t> – Supporting Clubs</a:t>
              </a:r>
            </a:p>
          </p:txBody>
        </p:sp>
        <p:sp>
          <p:nvSpPr>
            <p:cNvPr id="32" name="Rectangle 31">
              <a:extLst>
                <a:ext uri="{FF2B5EF4-FFF2-40B4-BE49-F238E27FC236}">
                  <a16:creationId xmlns:a16="http://schemas.microsoft.com/office/drawing/2014/main" id="{5035398F-C24B-346E-E6C6-8B08F478CA75}"/>
                </a:ext>
              </a:extLst>
            </p:cNvPr>
            <p:cNvSpPr/>
            <p:nvPr/>
          </p:nvSpPr>
          <p:spPr>
            <a:xfrm>
              <a:off x="7623730" y="2539793"/>
              <a:ext cx="348433" cy="348433"/>
            </a:xfrm>
            <a:prstGeom prst="rect">
              <a:avLst/>
            </a:prstGeom>
            <a:solidFill>
              <a:srgbClr val="D7C8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4" name="Picture 13" descr="A yellow circle on a black background&#10;&#10;Description automatically generated">
            <a:extLst>
              <a:ext uri="{FF2B5EF4-FFF2-40B4-BE49-F238E27FC236}">
                <a16:creationId xmlns:a16="http://schemas.microsoft.com/office/drawing/2014/main" id="{DD8DF329-2383-7751-BFDB-679CD75E824B}"/>
              </a:ext>
            </a:extLst>
          </p:cNvPr>
          <p:cNvPicPr>
            <a:picLocks noChangeAspect="1"/>
          </p:cNvPicPr>
          <p:nvPr/>
        </p:nvPicPr>
        <p:blipFill>
          <a:blip r:embed="rId5"/>
          <a:stretch>
            <a:fillRect/>
          </a:stretch>
        </p:blipFill>
        <p:spPr>
          <a:xfrm rot="5400000" flipV="1">
            <a:off x="119377" y="-749276"/>
            <a:ext cx="8242268" cy="8356552"/>
          </a:xfrm>
          <a:prstGeom prst="rect">
            <a:avLst/>
          </a:prstGeom>
        </p:spPr>
      </p:pic>
    </p:spTree>
    <p:extLst>
      <p:ext uri="{BB962C8B-B14F-4D97-AF65-F5344CB8AC3E}">
        <p14:creationId xmlns:p14="http://schemas.microsoft.com/office/powerpoint/2010/main" val="2910298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C03A1-9657-6C88-D3B7-B3E1B24F62DC}"/>
            </a:ext>
          </a:extLst>
        </p:cNvPr>
        <p:cNvGrpSpPr/>
        <p:nvPr/>
      </p:nvGrpSpPr>
      <p:grpSpPr>
        <a:xfrm>
          <a:off x="0" y="0"/>
          <a:ext cx="0" cy="0"/>
          <a:chOff x="0" y="0"/>
          <a:chExt cx="0" cy="0"/>
        </a:xfrm>
      </p:grpSpPr>
      <p:pic>
        <p:nvPicPr>
          <p:cNvPr id="8" name="Picture 7" descr="A red circle on a black background&#10;&#10;Description automatically generated">
            <a:extLst>
              <a:ext uri="{FF2B5EF4-FFF2-40B4-BE49-F238E27FC236}">
                <a16:creationId xmlns:a16="http://schemas.microsoft.com/office/drawing/2014/main" id="{75EC5AE9-3E3B-AD2B-7B26-F5D2CF340C70}"/>
              </a:ext>
            </a:extLst>
          </p:cNvPr>
          <p:cNvPicPr>
            <a:picLocks noChangeAspect="1"/>
          </p:cNvPicPr>
          <p:nvPr/>
        </p:nvPicPr>
        <p:blipFill>
          <a:blip r:embed="rId3"/>
          <a:stretch>
            <a:fillRect/>
          </a:stretch>
        </p:blipFill>
        <p:spPr>
          <a:xfrm rot="5400000" flipV="1">
            <a:off x="1905857" y="-749276"/>
            <a:ext cx="8242268" cy="8356552"/>
          </a:xfrm>
          <a:prstGeom prst="rect">
            <a:avLst/>
          </a:prstGeom>
        </p:spPr>
      </p:pic>
      <p:sp>
        <p:nvSpPr>
          <p:cNvPr id="2" name="Title 1">
            <a:extLst>
              <a:ext uri="{FF2B5EF4-FFF2-40B4-BE49-F238E27FC236}">
                <a16:creationId xmlns:a16="http://schemas.microsoft.com/office/drawing/2014/main" id="{C739385A-BDCC-04BF-C9A6-229107DC32FD}"/>
              </a:ext>
            </a:extLst>
          </p:cNvPr>
          <p:cNvSpPr>
            <a:spLocks noGrp="1"/>
          </p:cNvSpPr>
          <p:nvPr>
            <p:ph type="title"/>
          </p:nvPr>
        </p:nvSpPr>
        <p:spPr/>
        <p:txBody>
          <a:bodyPr>
            <a:normAutofit/>
          </a:bodyPr>
          <a:lstStyle/>
          <a:p>
            <a:r>
              <a:rPr lang="en-GB" sz="4000" dirty="0"/>
              <a:t>Toastmasters beyond your Club</a:t>
            </a:r>
          </a:p>
        </p:txBody>
      </p:sp>
      <p:pic>
        <p:nvPicPr>
          <p:cNvPr id="12" name="Picture 11" descr="A yellow circle on a black background&#10;&#10;Description automatically generated">
            <a:extLst>
              <a:ext uri="{FF2B5EF4-FFF2-40B4-BE49-F238E27FC236}">
                <a16:creationId xmlns:a16="http://schemas.microsoft.com/office/drawing/2014/main" id="{3541D26C-6BD5-5529-4053-F35F5FBDBF4E}"/>
              </a:ext>
            </a:extLst>
          </p:cNvPr>
          <p:cNvPicPr>
            <a:picLocks noChangeAspect="1"/>
          </p:cNvPicPr>
          <p:nvPr/>
        </p:nvPicPr>
        <p:blipFill>
          <a:blip r:embed="rId4"/>
          <a:stretch>
            <a:fillRect/>
          </a:stretch>
        </p:blipFill>
        <p:spPr>
          <a:xfrm rot="5400000" flipV="1">
            <a:off x="1012619" y="-749276"/>
            <a:ext cx="8242268" cy="8356552"/>
          </a:xfrm>
          <a:prstGeom prst="rect">
            <a:avLst/>
          </a:prstGeom>
        </p:spPr>
      </p:pic>
      <p:pic>
        <p:nvPicPr>
          <p:cNvPr id="14" name="Picture 13" descr="A yellow circle on a black background&#10;&#10;Description automatically generated">
            <a:extLst>
              <a:ext uri="{FF2B5EF4-FFF2-40B4-BE49-F238E27FC236}">
                <a16:creationId xmlns:a16="http://schemas.microsoft.com/office/drawing/2014/main" id="{47E3088F-B399-E108-DBDC-5925E19C0083}"/>
              </a:ext>
            </a:extLst>
          </p:cNvPr>
          <p:cNvPicPr>
            <a:picLocks noChangeAspect="1"/>
          </p:cNvPicPr>
          <p:nvPr/>
        </p:nvPicPr>
        <p:blipFill>
          <a:blip r:embed="rId5"/>
          <a:stretch>
            <a:fillRect/>
          </a:stretch>
        </p:blipFill>
        <p:spPr>
          <a:xfrm rot="5400000" flipV="1">
            <a:off x="119377" y="-749276"/>
            <a:ext cx="8242268" cy="8356552"/>
          </a:xfrm>
          <a:prstGeom prst="rect">
            <a:avLst/>
          </a:prstGeom>
        </p:spPr>
      </p:pic>
      <p:grpSp>
        <p:nvGrpSpPr>
          <p:cNvPr id="41" name="Group 40">
            <a:extLst>
              <a:ext uri="{FF2B5EF4-FFF2-40B4-BE49-F238E27FC236}">
                <a16:creationId xmlns:a16="http://schemas.microsoft.com/office/drawing/2014/main" id="{C770FF49-47E0-1735-4A32-3EAB9C95CE6C}"/>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E2D15FA4-1287-FBAF-AD1B-F53A308F7E56}"/>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5680DE20-2CAF-9DB0-453F-CDD49D355B51}"/>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 name="Group 41">
            <a:extLst>
              <a:ext uri="{FF2B5EF4-FFF2-40B4-BE49-F238E27FC236}">
                <a16:creationId xmlns:a16="http://schemas.microsoft.com/office/drawing/2014/main" id="{F308AA16-54C9-D51F-46F9-855242F01910}"/>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4067F8DB-3646-4A90-8788-DF5B1587CCDC}"/>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A87DE62A-EFA1-3E95-0D65-00FB45C45D68}"/>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 name="Group 42">
            <a:extLst>
              <a:ext uri="{FF2B5EF4-FFF2-40B4-BE49-F238E27FC236}">
                <a16:creationId xmlns:a16="http://schemas.microsoft.com/office/drawing/2014/main" id="{1E3E294C-DCFD-E682-89D7-DE7B3F9E992E}"/>
              </a:ext>
            </a:extLst>
          </p:cNvPr>
          <p:cNvGrpSpPr/>
          <p:nvPr/>
        </p:nvGrpSpPr>
        <p:grpSpPr>
          <a:xfrm>
            <a:off x="7447880" y="2513954"/>
            <a:ext cx="3595153" cy="400110"/>
            <a:chOff x="7623730" y="2513954"/>
            <a:chExt cx="3595153" cy="400110"/>
          </a:xfrm>
        </p:grpSpPr>
        <p:sp>
          <p:nvSpPr>
            <p:cNvPr id="31" name="TextBox 30">
              <a:extLst>
                <a:ext uri="{FF2B5EF4-FFF2-40B4-BE49-F238E27FC236}">
                  <a16:creationId xmlns:a16="http://schemas.microsoft.com/office/drawing/2014/main" id="{ACB7F4CF-2A85-6F5B-5808-DFDF75AC6625}"/>
                </a:ext>
              </a:extLst>
            </p:cNvPr>
            <p:cNvSpPr txBox="1"/>
            <p:nvPr/>
          </p:nvSpPr>
          <p:spPr>
            <a:xfrm>
              <a:off x="8068662" y="2513954"/>
              <a:ext cx="3150221" cy="400110"/>
            </a:xfrm>
            <a:prstGeom prst="rect">
              <a:avLst/>
            </a:prstGeom>
            <a:noFill/>
          </p:spPr>
          <p:txBody>
            <a:bodyPr wrap="none" rtlCol="0">
              <a:spAutoFit/>
            </a:bodyPr>
            <a:lstStyle/>
            <a:p>
              <a:r>
                <a:rPr lang="en-GB" sz="2000" b="1" dirty="0"/>
                <a:t>Areas</a:t>
              </a:r>
              <a:r>
                <a:rPr lang="en-GB" sz="2000" dirty="0"/>
                <a:t> – Supporting Clubs</a:t>
              </a:r>
            </a:p>
          </p:txBody>
        </p:sp>
        <p:sp>
          <p:nvSpPr>
            <p:cNvPr id="32" name="Rectangle 31">
              <a:extLst>
                <a:ext uri="{FF2B5EF4-FFF2-40B4-BE49-F238E27FC236}">
                  <a16:creationId xmlns:a16="http://schemas.microsoft.com/office/drawing/2014/main" id="{E1EDB182-7984-28C6-6F37-A4D6ED1334B4}"/>
                </a:ext>
              </a:extLst>
            </p:cNvPr>
            <p:cNvSpPr/>
            <p:nvPr/>
          </p:nvSpPr>
          <p:spPr>
            <a:xfrm>
              <a:off x="7623730" y="2539793"/>
              <a:ext cx="348433" cy="348433"/>
            </a:xfrm>
            <a:prstGeom prst="rect">
              <a:avLst/>
            </a:prstGeom>
            <a:solidFill>
              <a:srgbClr val="D7C8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8BC94509-1F3F-CA2C-BCD8-6430AFAAF8D7}"/>
              </a:ext>
            </a:extLst>
          </p:cNvPr>
          <p:cNvGrpSpPr/>
          <p:nvPr/>
        </p:nvGrpSpPr>
        <p:grpSpPr>
          <a:xfrm>
            <a:off x="7447880" y="3174354"/>
            <a:ext cx="4681884" cy="400110"/>
            <a:chOff x="7623730" y="3174354"/>
            <a:chExt cx="4681884" cy="400110"/>
          </a:xfrm>
        </p:grpSpPr>
        <p:sp>
          <p:nvSpPr>
            <p:cNvPr id="33" name="TextBox 32">
              <a:extLst>
                <a:ext uri="{FF2B5EF4-FFF2-40B4-BE49-F238E27FC236}">
                  <a16:creationId xmlns:a16="http://schemas.microsoft.com/office/drawing/2014/main" id="{0B4E577B-83B6-E809-2D4A-B31509A031D0}"/>
                </a:ext>
              </a:extLst>
            </p:cNvPr>
            <p:cNvSpPr txBox="1"/>
            <p:nvPr/>
          </p:nvSpPr>
          <p:spPr>
            <a:xfrm>
              <a:off x="8068662" y="3174354"/>
              <a:ext cx="4236952" cy="400110"/>
            </a:xfrm>
            <a:prstGeom prst="rect">
              <a:avLst/>
            </a:prstGeom>
            <a:noFill/>
          </p:spPr>
          <p:txBody>
            <a:bodyPr wrap="square" rtlCol="0">
              <a:spAutoFit/>
            </a:bodyPr>
            <a:lstStyle/>
            <a:p>
              <a:r>
                <a:rPr lang="en-GB" sz="2000" b="1" dirty="0"/>
                <a:t>Divisions</a:t>
              </a:r>
              <a:r>
                <a:rPr lang="en-GB" sz="2000" dirty="0"/>
                <a:t> – Project Management</a:t>
              </a:r>
            </a:p>
          </p:txBody>
        </p:sp>
        <p:sp>
          <p:nvSpPr>
            <p:cNvPr id="34" name="Rectangle 33">
              <a:extLst>
                <a:ext uri="{FF2B5EF4-FFF2-40B4-BE49-F238E27FC236}">
                  <a16:creationId xmlns:a16="http://schemas.microsoft.com/office/drawing/2014/main" id="{914AE56D-2D89-350A-B787-1C9776E91127}"/>
                </a:ext>
              </a:extLst>
            </p:cNvPr>
            <p:cNvSpPr/>
            <p:nvPr/>
          </p:nvSpPr>
          <p:spPr>
            <a:xfrm>
              <a:off x="7623730" y="3200193"/>
              <a:ext cx="348433" cy="348433"/>
            </a:xfrm>
            <a:prstGeom prst="rect">
              <a:avLst/>
            </a:prstGeom>
            <a:solidFill>
              <a:srgbClr val="2E7D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6" name="Picture 15" descr="A green object on a black background&#10;&#10;Description automatically generated">
            <a:extLst>
              <a:ext uri="{FF2B5EF4-FFF2-40B4-BE49-F238E27FC236}">
                <a16:creationId xmlns:a16="http://schemas.microsoft.com/office/drawing/2014/main" id="{6231F2C9-B825-AB63-9856-7748CDCE035A}"/>
              </a:ext>
            </a:extLst>
          </p:cNvPr>
          <p:cNvPicPr>
            <a:picLocks noChangeAspect="1"/>
          </p:cNvPicPr>
          <p:nvPr/>
        </p:nvPicPr>
        <p:blipFill>
          <a:blip r:embed="rId6"/>
          <a:stretch>
            <a:fillRect/>
          </a:stretch>
        </p:blipFill>
        <p:spPr>
          <a:xfrm rot="5400000" flipV="1">
            <a:off x="-773865" y="-749276"/>
            <a:ext cx="8242268" cy="8356552"/>
          </a:xfrm>
          <a:prstGeom prst="rect">
            <a:avLst/>
          </a:prstGeom>
        </p:spPr>
      </p:pic>
    </p:spTree>
    <p:extLst>
      <p:ext uri="{BB962C8B-B14F-4D97-AF65-F5344CB8AC3E}">
        <p14:creationId xmlns:p14="http://schemas.microsoft.com/office/powerpoint/2010/main" val="2269035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873A4-FB9E-FB06-4794-FB71B58589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7CC14A-CDCE-6BDA-B26B-79B24DC1DC59}"/>
              </a:ext>
            </a:extLst>
          </p:cNvPr>
          <p:cNvSpPr>
            <a:spLocks noGrp="1"/>
          </p:cNvSpPr>
          <p:nvPr>
            <p:ph type="title"/>
          </p:nvPr>
        </p:nvSpPr>
        <p:spPr/>
        <p:txBody>
          <a:bodyPr>
            <a:normAutofit/>
          </a:bodyPr>
          <a:lstStyle/>
          <a:p>
            <a:r>
              <a:rPr lang="en-GB" sz="4000" dirty="0"/>
              <a:t>Toastmasters beyond your Club</a:t>
            </a:r>
          </a:p>
        </p:txBody>
      </p:sp>
      <p:pic>
        <p:nvPicPr>
          <p:cNvPr id="8" name="Picture 7" descr="A red circle on a black background&#10;&#10;Description automatically generated">
            <a:extLst>
              <a:ext uri="{FF2B5EF4-FFF2-40B4-BE49-F238E27FC236}">
                <a16:creationId xmlns:a16="http://schemas.microsoft.com/office/drawing/2014/main" id="{769CDAE8-9FFD-9F61-6228-32ED08A7F06C}"/>
              </a:ext>
            </a:extLst>
          </p:cNvPr>
          <p:cNvPicPr>
            <a:picLocks noChangeAspect="1"/>
          </p:cNvPicPr>
          <p:nvPr/>
        </p:nvPicPr>
        <p:blipFill>
          <a:blip r:embed="rId3"/>
          <a:stretch>
            <a:fillRect/>
          </a:stretch>
        </p:blipFill>
        <p:spPr>
          <a:xfrm rot="5400000" flipV="1">
            <a:off x="1905857" y="-749276"/>
            <a:ext cx="8242268" cy="8356552"/>
          </a:xfrm>
          <a:prstGeom prst="rect">
            <a:avLst/>
          </a:prstGeom>
        </p:spPr>
      </p:pic>
      <p:pic>
        <p:nvPicPr>
          <p:cNvPr id="12" name="Picture 11" descr="A yellow circle on a black background&#10;&#10;Description automatically generated">
            <a:extLst>
              <a:ext uri="{FF2B5EF4-FFF2-40B4-BE49-F238E27FC236}">
                <a16:creationId xmlns:a16="http://schemas.microsoft.com/office/drawing/2014/main" id="{0B14C05B-DBFB-ABE1-B3C1-DF3A61762226}"/>
              </a:ext>
            </a:extLst>
          </p:cNvPr>
          <p:cNvPicPr>
            <a:picLocks noChangeAspect="1"/>
          </p:cNvPicPr>
          <p:nvPr/>
        </p:nvPicPr>
        <p:blipFill>
          <a:blip r:embed="rId4"/>
          <a:stretch>
            <a:fillRect/>
          </a:stretch>
        </p:blipFill>
        <p:spPr>
          <a:xfrm rot="5400000" flipV="1">
            <a:off x="1012619" y="-749276"/>
            <a:ext cx="8242268" cy="8356552"/>
          </a:xfrm>
          <a:prstGeom prst="rect">
            <a:avLst/>
          </a:prstGeom>
        </p:spPr>
      </p:pic>
      <p:pic>
        <p:nvPicPr>
          <p:cNvPr id="14" name="Picture 13" descr="A yellow circle on a black background&#10;&#10;Description automatically generated">
            <a:extLst>
              <a:ext uri="{FF2B5EF4-FFF2-40B4-BE49-F238E27FC236}">
                <a16:creationId xmlns:a16="http://schemas.microsoft.com/office/drawing/2014/main" id="{79364A9F-A34B-3F50-F438-EAE330CFE5E2}"/>
              </a:ext>
            </a:extLst>
          </p:cNvPr>
          <p:cNvPicPr>
            <a:picLocks noChangeAspect="1"/>
          </p:cNvPicPr>
          <p:nvPr/>
        </p:nvPicPr>
        <p:blipFill>
          <a:blip r:embed="rId5"/>
          <a:stretch>
            <a:fillRect/>
          </a:stretch>
        </p:blipFill>
        <p:spPr>
          <a:xfrm rot="5400000" flipV="1">
            <a:off x="119377" y="-749276"/>
            <a:ext cx="8242268" cy="8356552"/>
          </a:xfrm>
          <a:prstGeom prst="rect">
            <a:avLst/>
          </a:prstGeom>
        </p:spPr>
      </p:pic>
      <p:pic>
        <p:nvPicPr>
          <p:cNvPr id="16" name="Picture 15" descr="A green object on a black background&#10;&#10;Description automatically generated">
            <a:extLst>
              <a:ext uri="{FF2B5EF4-FFF2-40B4-BE49-F238E27FC236}">
                <a16:creationId xmlns:a16="http://schemas.microsoft.com/office/drawing/2014/main" id="{85DD4D31-6F79-1292-F375-ECFBDCFD2A3C}"/>
              </a:ext>
            </a:extLst>
          </p:cNvPr>
          <p:cNvPicPr>
            <a:picLocks noChangeAspect="1"/>
          </p:cNvPicPr>
          <p:nvPr/>
        </p:nvPicPr>
        <p:blipFill>
          <a:blip r:embed="rId6"/>
          <a:stretch>
            <a:fillRect/>
          </a:stretch>
        </p:blipFill>
        <p:spPr>
          <a:xfrm rot="5400000" flipV="1">
            <a:off x="-773865" y="-749276"/>
            <a:ext cx="8242268" cy="8356552"/>
          </a:xfrm>
          <a:prstGeom prst="rect">
            <a:avLst/>
          </a:prstGeom>
        </p:spPr>
      </p:pic>
      <p:pic>
        <p:nvPicPr>
          <p:cNvPr id="18" name="Picture 17" descr="A blue object on a black background&#10;&#10;Description automatically generated">
            <a:extLst>
              <a:ext uri="{FF2B5EF4-FFF2-40B4-BE49-F238E27FC236}">
                <a16:creationId xmlns:a16="http://schemas.microsoft.com/office/drawing/2014/main" id="{C134B908-F9CC-109B-3964-F53319F7188D}"/>
              </a:ext>
            </a:extLst>
          </p:cNvPr>
          <p:cNvPicPr>
            <a:picLocks noChangeAspect="1"/>
          </p:cNvPicPr>
          <p:nvPr/>
        </p:nvPicPr>
        <p:blipFill>
          <a:blip r:embed="rId7"/>
          <a:stretch>
            <a:fillRect/>
          </a:stretch>
        </p:blipFill>
        <p:spPr>
          <a:xfrm rot="5400000" flipV="1">
            <a:off x="-1667107" y="-749276"/>
            <a:ext cx="8242268" cy="8356552"/>
          </a:xfrm>
          <a:prstGeom prst="rect">
            <a:avLst/>
          </a:prstGeom>
        </p:spPr>
      </p:pic>
      <p:grpSp>
        <p:nvGrpSpPr>
          <p:cNvPr id="41" name="Group 40">
            <a:extLst>
              <a:ext uri="{FF2B5EF4-FFF2-40B4-BE49-F238E27FC236}">
                <a16:creationId xmlns:a16="http://schemas.microsoft.com/office/drawing/2014/main" id="{17A99834-9914-B638-1550-6703B5205F68}"/>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2D58DB60-D41B-268D-FC0E-73FF62ADD7A6}"/>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EC5FC20B-FE66-B19C-18C1-826B2233A177}"/>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 name="Group 41">
            <a:extLst>
              <a:ext uri="{FF2B5EF4-FFF2-40B4-BE49-F238E27FC236}">
                <a16:creationId xmlns:a16="http://schemas.microsoft.com/office/drawing/2014/main" id="{DD2CA020-D367-25D1-18C6-96FB5BF7818E}"/>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6CE51B5D-ABDE-F354-C727-393118550A47}"/>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A432AA48-1748-5B50-9286-B96242A0B68F}"/>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 name="Group 42">
            <a:extLst>
              <a:ext uri="{FF2B5EF4-FFF2-40B4-BE49-F238E27FC236}">
                <a16:creationId xmlns:a16="http://schemas.microsoft.com/office/drawing/2014/main" id="{CCFF6B12-D9BB-5EDF-7D9A-8A17018F4F56}"/>
              </a:ext>
            </a:extLst>
          </p:cNvPr>
          <p:cNvGrpSpPr/>
          <p:nvPr/>
        </p:nvGrpSpPr>
        <p:grpSpPr>
          <a:xfrm>
            <a:off x="7447880" y="2513954"/>
            <a:ext cx="3595153" cy="400110"/>
            <a:chOff x="7623730" y="2513954"/>
            <a:chExt cx="3595153" cy="400110"/>
          </a:xfrm>
        </p:grpSpPr>
        <p:sp>
          <p:nvSpPr>
            <p:cNvPr id="31" name="TextBox 30">
              <a:extLst>
                <a:ext uri="{FF2B5EF4-FFF2-40B4-BE49-F238E27FC236}">
                  <a16:creationId xmlns:a16="http://schemas.microsoft.com/office/drawing/2014/main" id="{763BBF77-94FB-EC60-17D4-A1A7C5D21FF2}"/>
                </a:ext>
              </a:extLst>
            </p:cNvPr>
            <p:cNvSpPr txBox="1"/>
            <p:nvPr/>
          </p:nvSpPr>
          <p:spPr>
            <a:xfrm>
              <a:off x="8068662" y="2513954"/>
              <a:ext cx="3150221" cy="400110"/>
            </a:xfrm>
            <a:prstGeom prst="rect">
              <a:avLst/>
            </a:prstGeom>
            <a:noFill/>
          </p:spPr>
          <p:txBody>
            <a:bodyPr wrap="none" rtlCol="0">
              <a:spAutoFit/>
            </a:bodyPr>
            <a:lstStyle/>
            <a:p>
              <a:r>
                <a:rPr lang="en-GB" sz="2000" b="1" dirty="0"/>
                <a:t>Areas</a:t>
              </a:r>
              <a:r>
                <a:rPr lang="en-GB" sz="2000" dirty="0"/>
                <a:t> – Supporting Clubs</a:t>
              </a:r>
            </a:p>
          </p:txBody>
        </p:sp>
        <p:sp>
          <p:nvSpPr>
            <p:cNvPr id="32" name="Rectangle 31">
              <a:extLst>
                <a:ext uri="{FF2B5EF4-FFF2-40B4-BE49-F238E27FC236}">
                  <a16:creationId xmlns:a16="http://schemas.microsoft.com/office/drawing/2014/main" id="{7A6C4F94-4F28-6604-9478-7F7B9B6953E4}"/>
                </a:ext>
              </a:extLst>
            </p:cNvPr>
            <p:cNvSpPr/>
            <p:nvPr/>
          </p:nvSpPr>
          <p:spPr>
            <a:xfrm>
              <a:off x="7623730" y="2539793"/>
              <a:ext cx="348433" cy="348433"/>
            </a:xfrm>
            <a:prstGeom prst="rect">
              <a:avLst/>
            </a:prstGeom>
            <a:solidFill>
              <a:srgbClr val="D7C8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904FAE40-2D70-CC43-6750-6ED6E03DE8FD}"/>
              </a:ext>
            </a:extLst>
          </p:cNvPr>
          <p:cNvGrpSpPr/>
          <p:nvPr/>
        </p:nvGrpSpPr>
        <p:grpSpPr>
          <a:xfrm>
            <a:off x="7447880" y="3174354"/>
            <a:ext cx="4681884" cy="400110"/>
            <a:chOff x="7623730" y="3174354"/>
            <a:chExt cx="4681884" cy="400110"/>
          </a:xfrm>
        </p:grpSpPr>
        <p:sp>
          <p:nvSpPr>
            <p:cNvPr id="33" name="TextBox 32">
              <a:extLst>
                <a:ext uri="{FF2B5EF4-FFF2-40B4-BE49-F238E27FC236}">
                  <a16:creationId xmlns:a16="http://schemas.microsoft.com/office/drawing/2014/main" id="{FD5B9B68-7EC4-BB12-A636-AC774541AC25}"/>
                </a:ext>
              </a:extLst>
            </p:cNvPr>
            <p:cNvSpPr txBox="1"/>
            <p:nvPr/>
          </p:nvSpPr>
          <p:spPr>
            <a:xfrm>
              <a:off x="8068662" y="3174354"/>
              <a:ext cx="4236952" cy="400110"/>
            </a:xfrm>
            <a:prstGeom prst="rect">
              <a:avLst/>
            </a:prstGeom>
            <a:noFill/>
          </p:spPr>
          <p:txBody>
            <a:bodyPr wrap="square" rtlCol="0">
              <a:spAutoFit/>
            </a:bodyPr>
            <a:lstStyle/>
            <a:p>
              <a:r>
                <a:rPr lang="en-GB" sz="2000" b="1" dirty="0"/>
                <a:t>Divisions</a:t>
              </a:r>
              <a:r>
                <a:rPr lang="en-GB" sz="2000" dirty="0"/>
                <a:t> – Project Management</a:t>
              </a:r>
            </a:p>
          </p:txBody>
        </p:sp>
        <p:sp>
          <p:nvSpPr>
            <p:cNvPr id="34" name="Rectangle 33">
              <a:extLst>
                <a:ext uri="{FF2B5EF4-FFF2-40B4-BE49-F238E27FC236}">
                  <a16:creationId xmlns:a16="http://schemas.microsoft.com/office/drawing/2014/main" id="{9E82164E-D596-38CF-A1DB-032BB057209D}"/>
                </a:ext>
              </a:extLst>
            </p:cNvPr>
            <p:cNvSpPr/>
            <p:nvPr/>
          </p:nvSpPr>
          <p:spPr>
            <a:xfrm>
              <a:off x="7623730" y="3200193"/>
              <a:ext cx="348433" cy="348433"/>
            </a:xfrm>
            <a:prstGeom prst="rect">
              <a:avLst/>
            </a:prstGeom>
            <a:solidFill>
              <a:srgbClr val="2E7D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5" name="Group 44">
            <a:extLst>
              <a:ext uri="{FF2B5EF4-FFF2-40B4-BE49-F238E27FC236}">
                <a16:creationId xmlns:a16="http://schemas.microsoft.com/office/drawing/2014/main" id="{455D108B-1248-89F0-967E-9EBF7D224B1E}"/>
              </a:ext>
            </a:extLst>
          </p:cNvPr>
          <p:cNvGrpSpPr/>
          <p:nvPr/>
        </p:nvGrpSpPr>
        <p:grpSpPr>
          <a:xfrm>
            <a:off x="7447880" y="3834754"/>
            <a:ext cx="4776567" cy="400110"/>
            <a:chOff x="7623730" y="3834754"/>
            <a:chExt cx="4776567" cy="400110"/>
          </a:xfrm>
        </p:grpSpPr>
        <p:sp>
          <p:nvSpPr>
            <p:cNvPr id="35" name="TextBox 34">
              <a:extLst>
                <a:ext uri="{FF2B5EF4-FFF2-40B4-BE49-F238E27FC236}">
                  <a16:creationId xmlns:a16="http://schemas.microsoft.com/office/drawing/2014/main" id="{06585324-DB51-1D61-18FD-E2CD7B4EE699}"/>
                </a:ext>
              </a:extLst>
            </p:cNvPr>
            <p:cNvSpPr txBox="1"/>
            <p:nvPr/>
          </p:nvSpPr>
          <p:spPr>
            <a:xfrm>
              <a:off x="8068662" y="3834754"/>
              <a:ext cx="4331635" cy="400110"/>
            </a:xfrm>
            <a:prstGeom prst="rect">
              <a:avLst/>
            </a:prstGeom>
            <a:noFill/>
          </p:spPr>
          <p:txBody>
            <a:bodyPr wrap="none" rtlCol="0">
              <a:spAutoFit/>
            </a:bodyPr>
            <a:lstStyle/>
            <a:p>
              <a:r>
                <a:rPr lang="en-GB" sz="2000" b="1" dirty="0"/>
                <a:t>Districts</a:t>
              </a:r>
              <a:r>
                <a:rPr lang="en-GB" sz="2000" dirty="0"/>
                <a:t> – Collaborative Leadership</a:t>
              </a:r>
            </a:p>
          </p:txBody>
        </p:sp>
        <p:sp>
          <p:nvSpPr>
            <p:cNvPr id="36" name="Rectangle 35">
              <a:extLst>
                <a:ext uri="{FF2B5EF4-FFF2-40B4-BE49-F238E27FC236}">
                  <a16:creationId xmlns:a16="http://schemas.microsoft.com/office/drawing/2014/main" id="{627E4FBB-C987-40A1-625E-09FA4018743D}"/>
                </a:ext>
              </a:extLst>
            </p:cNvPr>
            <p:cNvSpPr/>
            <p:nvPr/>
          </p:nvSpPr>
          <p:spPr>
            <a:xfrm>
              <a:off x="7623730" y="3860593"/>
              <a:ext cx="348433" cy="348433"/>
            </a:xfrm>
            <a:prstGeom prst="rect">
              <a:avLst/>
            </a:prstGeom>
            <a:solidFill>
              <a:srgbClr val="4093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227522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426F1-FE32-BDAC-054D-4838D10B4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39FE29-04CD-0583-4D91-407403CEFCF4}"/>
              </a:ext>
            </a:extLst>
          </p:cNvPr>
          <p:cNvSpPr>
            <a:spLocks noGrp="1"/>
          </p:cNvSpPr>
          <p:nvPr>
            <p:ph type="title"/>
          </p:nvPr>
        </p:nvSpPr>
        <p:spPr/>
        <p:txBody>
          <a:bodyPr>
            <a:normAutofit/>
          </a:bodyPr>
          <a:lstStyle/>
          <a:p>
            <a:r>
              <a:rPr lang="en-GB" sz="4000" dirty="0"/>
              <a:t>Toastmasters beyond your Club</a:t>
            </a:r>
          </a:p>
        </p:txBody>
      </p:sp>
      <p:pic>
        <p:nvPicPr>
          <p:cNvPr id="8" name="Picture 7" descr="A red circle on a black background&#10;&#10;Description automatically generated">
            <a:extLst>
              <a:ext uri="{FF2B5EF4-FFF2-40B4-BE49-F238E27FC236}">
                <a16:creationId xmlns:a16="http://schemas.microsoft.com/office/drawing/2014/main" id="{19F38853-9F5C-88A3-F6F3-DF6F3CED94EE}"/>
              </a:ext>
            </a:extLst>
          </p:cNvPr>
          <p:cNvPicPr>
            <a:picLocks noChangeAspect="1"/>
          </p:cNvPicPr>
          <p:nvPr/>
        </p:nvPicPr>
        <p:blipFill>
          <a:blip r:embed="rId3"/>
          <a:stretch>
            <a:fillRect/>
          </a:stretch>
        </p:blipFill>
        <p:spPr>
          <a:xfrm rot="5400000" flipV="1">
            <a:off x="1905857" y="-749276"/>
            <a:ext cx="8242268" cy="8356552"/>
          </a:xfrm>
          <a:prstGeom prst="rect">
            <a:avLst/>
          </a:prstGeom>
        </p:spPr>
      </p:pic>
      <p:pic>
        <p:nvPicPr>
          <p:cNvPr id="12" name="Picture 11" descr="A yellow circle on a black background&#10;&#10;Description automatically generated">
            <a:extLst>
              <a:ext uri="{FF2B5EF4-FFF2-40B4-BE49-F238E27FC236}">
                <a16:creationId xmlns:a16="http://schemas.microsoft.com/office/drawing/2014/main" id="{2624CDCE-A29C-0174-6B8D-82311D3DA11F}"/>
              </a:ext>
            </a:extLst>
          </p:cNvPr>
          <p:cNvPicPr>
            <a:picLocks noChangeAspect="1"/>
          </p:cNvPicPr>
          <p:nvPr/>
        </p:nvPicPr>
        <p:blipFill>
          <a:blip r:embed="rId4"/>
          <a:stretch>
            <a:fillRect/>
          </a:stretch>
        </p:blipFill>
        <p:spPr>
          <a:xfrm rot="5400000" flipV="1">
            <a:off x="1012619" y="-749276"/>
            <a:ext cx="8242268" cy="8356552"/>
          </a:xfrm>
          <a:prstGeom prst="rect">
            <a:avLst/>
          </a:prstGeom>
        </p:spPr>
      </p:pic>
      <p:pic>
        <p:nvPicPr>
          <p:cNvPr id="14" name="Picture 13" descr="A yellow circle on a black background&#10;&#10;Description automatically generated">
            <a:extLst>
              <a:ext uri="{FF2B5EF4-FFF2-40B4-BE49-F238E27FC236}">
                <a16:creationId xmlns:a16="http://schemas.microsoft.com/office/drawing/2014/main" id="{E0ADAE81-5EF1-C235-9C06-C76EA68DAFAC}"/>
              </a:ext>
            </a:extLst>
          </p:cNvPr>
          <p:cNvPicPr>
            <a:picLocks noChangeAspect="1"/>
          </p:cNvPicPr>
          <p:nvPr/>
        </p:nvPicPr>
        <p:blipFill>
          <a:blip r:embed="rId5"/>
          <a:stretch>
            <a:fillRect/>
          </a:stretch>
        </p:blipFill>
        <p:spPr>
          <a:xfrm rot="5400000" flipV="1">
            <a:off x="119377" y="-749276"/>
            <a:ext cx="8242268" cy="8356552"/>
          </a:xfrm>
          <a:prstGeom prst="rect">
            <a:avLst/>
          </a:prstGeom>
        </p:spPr>
      </p:pic>
      <p:pic>
        <p:nvPicPr>
          <p:cNvPr id="16" name="Picture 15" descr="A green object on a black background&#10;&#10;Description automatically generated">
            <a:extLst>
              <a:ext uri="{FF2B5EF4-FFF2-40B4-BE49-F238E27FC236}">
                <a16:creationId xmlns:a16="http://schemas.microsoft.com/office/drawing/2014/main" id="{D78DC4AF-5C11-7844-3189-A37A6B39F418}"/>
              </a:ext>
            </a:extLst>
          </p:cNvPr>
          <p:cNvPicPr>
            <a:picLocks noChangeAspect="1"/>
          </p:cNvPicPr>
          <p:nvPr/>
        </p:nvPicPr>
        <p:blipFill>
          <a:blip r:embed="rId6"/>
          <a:stretch>
            <a:fillRect/>
          </a:stretch>
        </p:blipFill>
        <p:spPr>
          <a:xfrm rot="5400000" flipV="1">
            <a:off x="-773865" y="-749276"/>
            <a:ext cx="8242268" cy="8356552"/>
          </a:xfrm>
          <a:prstGeom prst="rect">
            <a:avLst/>
          </a:prstGeom>
        </p:spPr>
      </p:pic>
      <p:pic>
        <p:nvPicPr>
          <p:cNvPr id="18" name="Picture 17" descr="A blue object on a black background&#10;&#10;Description automatically generated">
            <a:extLst>
              <a:ext uri="{FF2B5EF4-FFF2-40B4-BE49-F238E27FC236}">
                <a16:creationId xmlns:a16="http://schemas.microsoft.com/office/drawing/2014/main" id="{97D6E005-369B-67DB-9B61-A89F2FD2521C}"/>
              </a:ext>
            </a:extLst>
          </p:cNvPr>
          <p:cNvPicPr>
            <a:picLocks noChangeAspect="1"/>
          </p:cNvPicPr>
          <p:nvPr/>
        </p:nvPicPr>
        <p:blipFill>
          <a:blip r:embed="rId7"/>
          <a:stretch>
            <a:fillRect/>
          </a:stretch>
        </p:blipFill>
        <p:spPr>
          <a:xfrm rot="5400000" flipV="1">
            <a:off x="-1667107" y="-749276"/>
            <a:ext cx="8242268" cy="8356552"/>
          </a:xfrm>
          <a:prstGeom prst="rect">
            <a:avLst/>
          </a:prstGeom>
        </p:spPr>
      </p:pic>
      <p:pic>
        <p:nvPicPr>
          <p:cNvPr id="20" name="Picture 19" descr="A purple cone on a black background&#10;&#10;Description automatically generated">
            <a:extLst>
              <a:ext uri="{FF2B5EF4-FFF2-40B4-BE49-F238E27FC236}">
                <a16:creationId xmlns:a16="http://schemas.microsoft.com/office/drawing/2014/main" id="{80EA6365-6137-273D-A11C-155774810022}"/>
              </a:ext>
            </a:extLst>
          </p:cNvPr>
          <p:cNvPicPr>
            <a:picLocks noChangeAspect="1"/>
          </p:cNvPicPr>
          <p:nvPr/>
        </p:nvPicPr>
        <p:blipFill>
          <a:blip r:embed="rId8"/>
          <a:stretch>
            <a:fillRect/>
          </a:stretch>
        </p:blipFill>
        <p:spPr>
          <a:xfrm rot="5400000" flipV="1">
            <a:off x="-2560349" y="-749276"/>
            <a:ext cx="8242268" cy="8356552"/>
          </a:xfrm>
          <a:prstGeom prst="rect">
            <a:avLst/>
          </a:prstGeom>
        </p:spPr>
      </p:pic>
      <p:grpSp>
        <p:nvGrpSpPr>
          <p:cNvPr id="41" name="Group 40">
            <a:extLst>
              <a:ext uri="{FF2B5EF4-FFF2-40B4-BE49-F238E27FC236}">
                <a16:creationId xmlns:a16="http://schemas.microsoft.com/office/drawing/2014/main" id="{00A20A8E-5925-2633-931C-390BA231279F}"/>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E67A1717-4AEA-6CEF-BFB9-C806AC6D9E48}"/>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278FB97E-526B-ACE2-7CE5-83BAD109C783}"/>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 name="Group 41">
            <a:extLst>
              <a:ext uri="{FF2B5EF4-FFF2-40B4-BE49-F238E27FC236}">
                <a16:creationId xmlns:a16="http://schemas.microsoft.com/office/drawing/2014/main" id="{C09ED7DE-C77D-723B-EB8E-E8FB99FAA51C}"/>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DAD1BFF4-0F31-9FF0-43DB-07C14957AA02}"/>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9FD0724F-30D4-447A-2476-BE970D1C057F}"/>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 name="Group 42">
            <a:extLst>
              <a:ext uri="{FF2B5EF4-FFF2-40B4-BE49-F238E27FC236}">
                <a16:creationId xmlns:a16="http://schemas.microsoft.com/office/drawing/2014/main" id="{21C38F33-9199-63C0-438C-8E90DB5ECCE0}"/>
              </a:ext>
            </a:extLst>
          </p:cNvPr>
          <p:cNvGrpSpPr/>
          <p:nvPr/>
        </p:nvGrpSpPr>
        <p:grpSpPr>
          <a:xfrm>
            <a:off x="7447880" y="2513954"/>
            <a:ext cx="3595153" cy="400110"/>
            <a:chOff x="7623730" y="2513954"/>
            <a:chExt cx="3595153" cy="400110"/>
          </a:xfrm>
        </p:grpSpPr>
        <p:sp>
          <p:nvSpPr>
            <p:cNvPr id="31" name="TextBox 30">
              <a:extLst>
                <a:ext uri="{FF2B5EF4-FFF2-40B4-BE49-F238E27FC236}">
                  <a16:creationId xmlns:a16="http://schemas.microsoft.com/office/drawing/2014/main" id="{5732FC38-6097-25CB-873E-9131459E6166}"/>
                </a:ext>
              </a:extLst>
            </p:cNvPr>
            <p:cNvSpPr txBox="1"/>
            <p:nvPr/>
          </p:nvSpPr>
          <p:spPr>
            <a:xfrm>
              <a:off x="8068662" y="2513954"/>
              <a:ext cx="3150221" cy="400110"/>
            </a:xfrm>
            <a:prstGeom prst="rect">
              <a:avLst/>
            </a:prstGeom>
            <a:noFill/>
          </p:spPr>
          <p:txBody>
            <a:bodyPr wrap="none" rtlCol="0">
              <a:spAutoFit/>
            </a:bodyPr>
            <a:lstStyle/>
            <a:p>
              <a:r>
                <a:rPr lang="en-GB" sz="2000" b="1" dirty="0"/>
                <a:t>Areas</a:t>
              </a:r>
              <a:r>
                <a:rPr lang="en-GB" sz="2000" dirty="0"/>
                <a:t> – Supporting Clubs</a:t>
              </a:r>
            </a:p>
          </p:txBody>
        </p:sp>
        <p:sp>
          <p:nvSpPr>
            <p:cNvPr id="32" name="Rectangle 31">
              <a:extLst>
                <a:ext uri="{FF2B5EF4-FFF2-40B4-BE49-F238E27FC236}">
                  <a16:creationId xmlns:a16="http://schemas.microsoft.com/office/drawing/2014/main" id="{35DBB916-E815-92EF-649B-B3DEBFFB3735}"/>
                </a:ext>
              </a:extLst>
            </p:cNvPr>
            <p:cNvSpPr/>
            <p:nvPr/>
          </p:nvSpPr>
          <p:spPr>
            <a:xfrm>
              <a:off x="7623730" y="2539793"/>
              <a:ext cx="348433" cy="348433"/>
            </a:xfrm>
            <a:prstGeom prst="rect">
              <a:avLst/>
            </a:prstGeom>
            <a:solidFill>
              <a:srgbClr val="D7C8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97509BEB-904E-06DD-839E-1F8F94E827A3}"/>
              </a:ext>
            </a:extLst>
          </p:cNvPr>
          <p:cNvGrpSpPr/>
          <p:nvPr/>
        </p:nvGrpSpPr>
        <p:grpSpPr>
          <a:xfrm>
            <a:off x="7447880" y="3174354"/>
            <a:ext cx="4681884" cy="400110"/>
            <a:chOff x="7623730" y="3174354"/>
            <a:chExt cx="4681884" cy="400110"/>
          </a:xfrm>
        </p:grpSpPr>
        <p:sp>
          <p:nvSpPr>
            <p:cNvPr id="33" name="TextBox 32">
              <a:extLst>
                <a:ext uri="{FF2B5EF4-FFF2-40B4-BE49-F238E27FC236}">
                  <a16:creationId xmlns:a16="http://schemas.microsoft.com/office/drawing/2014/main" id="{C69B990B-076F-A866-4CCC-CF6600CF0DDF}"/>
                </a:ext>
              </a:extLst>
            </p:cNvPr>
            <p:cNvSpPr txBox="1"/>
            <p:nvPr/>
          </p:nvSpPr>
          <p:spPr>
            <a:xfrm>
              <a:off x="8068662" y="3174354"/>
              <a:ext cx="4236952" cy="400110"/>
            </a:xfrm>
            <a:prstGeom prst="rect">
              <a:avLst/>
            </a:prstGeom>
            <a:noFill/>
          </p:spPr>
          <p:txBody>
            <a:bodyPr wrap="square" rtlCol="0">
              <a:spAutoFit/>
            </a:bodyPr>
            <a:lstStyle/>
            <a:p>
              <a:r>
                <a:rPr lang="en-GB" sz="2000" b="1" dirty="0"/>
                <a:t>Divisions</a:t>
              </a:r>
              <a:r>
                <a:rPr lang="en-GB" sz="2000" dirty="0"/>
                <a:t> – Project Management</a:t>
              </a:r>
            </a:p>
          </p:txBody>
        </p:sp>
        <p:sp>
          <p:nvSpPr>
            <p:cNvPr id="34" name="Rectangle 33">
              <a:extLst>
                <a:ext uri="{FF2B5EF4-FFF2-40B4-BE49-F238E27FC236}">
                  <a16:creationId xmlns:a16="http://schemas.microsoft.com/office/drawing/2014/main" id="{0A7DC4A4-B0A4-9729-2678-6CB5A7CB2436}"/>
                </a:ext>
              </a:extLst>
            </p:cNvPr>
            <p:cNvSpPr/>
            <p:nvPr/>
          </p:nvSpPr>
          <p:spPr>
            <a:xfrm>
              <a:off x="7623730" y="3200193"/>
              <a:ext cx="348433" cy="348433"/>
            </a:xfrm>
            <a:prstGeom prst="rect">
              <a:avLst/>
            </a:prstGeom>
            <a:solidFill>
              <a:srgbClr val="2E7D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5" name="Group 44">
            <a:extLst>
              <a:ext uri="{FF2B5EF4-FFF2-40B4-BE49-F238E27FC236}">
                <a16:creationId xmlns:a16="http://schemas.microsoft.com/office/drawing/2014/main" id="{DD3493D2-BA7E-72F2-4097-3F5F2E2D23F4}"/>
              </a:ext>
            </a:extLst>
          </p:cNvPr>
          <p:cNvGrpSpPr/>
          <p:nvPr/>
        </p:nvGrpSpPr>
        <p:grpSpPr>
          <a:xfrm>
            <a:off x="7447880" y="3834754"/>
            <a:ext cx="4776567" cy="400110"/>
            <a:chOff x="7623730" y="3834754"/>
            <a:chExt cx="4776567" cy="400110"/>
          </a:xfrm>
        </p:grpSpPr>
        <p:sp>
          <p:nvSpPr>
            <p:cNvPr id="35" name="TextBox 34">
              <a:extLst>
                <a:ext uri="{FF2B5EF4-FFF2-40B4-BE49-F238E27FC236}">
                  <a16:creationId xmlns:a16="http://schemas.microsoft.com/office/drawing/2014/main" id="{A9F010EB-3334-D722-502A-A49A08DC14CA}"/>
                </a:ext>
              </a:extLst>
            </p:cNvPr>
            <p:cNvSpPr txBox="1"/>
            <p:nvPr/>
          </p:nvSpPr>
          <p:spPr>
            <a:xfrm>
              <a:off x="8068662" y="3834754"/>
              <a:ext cx="4331635" cy="400110"/>
            </a:xfrm>
            <a:prstGeom prst="rect">
              <a:avLst/>
            </a:prstGeom>
            <a:noFill/>
          </p:spPr>
          <p:txBody>
            <a:bodyPr wrap="none" rtlCol="0">
              <a:spAutoFit/>
            </a:bodyPr>
            <a:lstStyle/>
            <a:p>
              <a:r>
                <a:rPr lang="en-GB" sz="2000" b="1" dirty="0"/>
                <a:t>Districts</a:t>
              </a:r>
              <a:r>
                <a:rPr lang="en-GB" sz="2000" dirty="0"/>
                <a:t> – Collaborative Leadership</a:t>
              </a:r>
            </a:p>
          </p:txBody>
        </p:sp>
        <p:sp>
          <p:nvSpPr>
            <p:cNvPr id="36" name="Rectangle 35">
              <a:extLst>
                <a:ext uri="{FF2B5EF4-FFF2-40B4-BE49-F238E27FC236}">
                  <a16:creationId xmlns:a16="http://schemas.microsoft.com/office/drawing/2014/main" id="{B3E6A91B-6682-5FD6-0164-B0CC3DE21288}"/>
                </a:ext>
              </a:extLst>
            </p:cNvPr>
            <p:cNvSpPr/>
            <p:nvPr/>
          </p:nvSpPr>
          <p:spPr>
            <a:xfrm>
              <a:off x="7623730" y="3860593"/>
              <a:ext cx="348433" cy="348433"/>
            </a:xfrm>
            <a:prstGeom prst="rect">
              <a:avLst/>
            </a:prstGeom>
            <a:solidFill>
              <a:srgbClr val="4093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6" name="Group 45">
            <a:extLst>
              <a:ext uri="{FF2B5EF4-FFF2-40B4-BE49-F238E27FC236}">
                <a16:creationId xmlns:a16="http://schemas.microsoft.com/office/drawing/2014/main" id="{2DE25916-1DE0-EAAC-6141-171A10D855C8}"/>
              </a:ext>
            </a:extLst>
          </p:cNvPr>
          <p:cNvGrpSpPr/>
          <p:nvPr/>
        </p:nvGrpSpPr>
        <p:grpSpPr>
          <a:xfrm>
            <a:off x="7447880" y="4495154"/>
            <a:ext cx="4149792" cy="400110"/>
            <a:chOff x="7623730" y="4495154"/>
            <a:chExt cx="4149792" cy="400110"/>
          </a:xfrm>
        </p:grpSpPr>
        <p:sp>
          <p:nvSpPr>
            <p:cNvPr id="37" name="TextBox 36">
              <a:extLst>
                <a:ext uri="{FF2B5EF4-FFF2-40B4-BE49-F238E27FC236}">
                  <a16:creationId xmlns:a16="http://schemas.microsoft.com/office/drawing/2014/main" id="{625A800A-B616-8F89-F051-769A33764591}"/>
                </a:ext>
              </a:extLst>
            </p:cNvPr>
            <p:cNvSpPr txBox="1"/>
            <p:nvPr/>
          </p:nvSpPr>
          <p:spPr>
            <a:xfrm>
              <a:off x="8068662" y="4495154"/>
              <a:ext cx="3704860" cy="400110"/>
            </a:xfrm>
            <a:prstGeom prst="rect">
              <a:avLst/>
            </a:prstGeom>
            <a:noFill/>
          </p:spPr>
          <p:txBody>
            <a:bodyPr wrap="none" rtlCol="0">
              <a:spAutoFit/>
            </a:bodyPr>
            <a:lstStyle/>
            <a:p>
              <a:r>
                <a:rPr lang="en-GB" sz="2000" b="1" dirty="0"/>
                <a:t>Regions</a:t>
              </a:r>
              <a:r>
                <a:rPr lang="en-GB" sz="2000" dirty="0"/>
                <a:t> – Supporting Districts</a:t>
              </a:r>
            </a:p>
          </p:txBody>
        </p:sp>
        <p:sp>
          <p:nvSpPr>
            <p:cNvPr id="38" name="Rectangle 37">
              <a:extLst>
                <a:ext uri="{FF2B5EF4-FFF2-40B4-BE49-F238E27FC236}">
                  <a16:creationId xmlns:a16="http://schemas.microsoft.com/office/drawing/2014/main" id="{EA1EFB33-5C4F-7960-4914-AFFDB10C4739}"/>
                </a:ext>
              </a:extLst>
            </p:cNvPr>
            <p:cNvSpPr/>
            <p:nvPr/>
          </p:nvSpPr>
          <p:spPr>
            <a:xfrm>
              <a:off x="7623730" y="4520993"/>
              <a:ext cx="348433" cy="348433"/>
            </a:xfrm>
            <a:prstGeom prst="rect">
              <a:avLst/>
            </a:prstGeom>
            <a:solidFill>
              <a:srgbClr val="5F38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578141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2A88E-6FC1-0702-5A83-0A1B9924CF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EF2DBB-A1C6-353B-F34E-481944064B0B}"/>
              </a:ext>
            </a:extLst>
          </p:cNvPr>
          <p:cNvSpPr>
            <a:spLocks noGrp="1"/>
          </p:cNvSpPr>
          <p:nvPr>
            <p:ph type="title"/>
          </p:nvPr>
        </p:nvSpPr>
        <p:spPr/>
        <p:txBody>
          <a:bodyPr>
            <a:normAutofit/>
          </a:bodyPr>
          <a:lstStyle/>
          <a:p>
            <a:r>
              <a:rPr lang="en-GB" sz="4000" dirty="0"/>
              <a:t>Toastmasters beyond your Club</a:t>
            </a:r>
          </a:p>
        </p:txBody>
      </p:sp>
      <p:pic>
        <p:nvPicPr>
          <p:cNvPr id="8" name="Picture 7" descr="A red circle on a black background&#10;&#10;Description automatically generated">
            <a:extLst>
              <a:ext uri="{FF2B5EF4-FFF2-40B4-BE49-F238E27FC236}">
                <a16:creationId xmlns:a16="http://schemas.microsoft.com/office/drawing/2014/main" id="{03942714-1FAE-6985-CAC4-BBD053696A54}"/>
              </a:ext>
            </a:extLst>
          </p:cNvPr>
          <p:cNvPicPr>
            <a:picLocks noChangeAspect="1"/>
          </p:cNvPicPr>
          <p:nvPr/>
        </p:nvPicPr>
        <p:blipFill>
          <a:blip r:embed="rId3"/>
          <a:stretch>
            <a:fillRect/>
          </a:stretch>
        </p:blipFill>
        <p:spPr>
          <a:xfrm rot="5400000" flipV="1">
            <a:off x="1905857" y="-749276"/>
            <a:ext cx="8242268" cy="8356552"/>
          </a:xfrm>
          <a:prstGeom prst="rect">
            <a:avLst/>
          </a:prstGeom>
        </p:spPr>
      </p:pic>
      <p:pic>
        <p:nvPicPr>
          <p:cNvPr id="12" name="Picture 11" descr="A yellow circle on a black background&#10;&#10;Description automatically generated">
            <a:extLst>
              <a:ext uri="{FF2B5EF4-FFF2-40B4-BE49-F238E27FC236}">
                <a16:creationId xmlns:a16="http://schemas.microsoft.com/office/drawing/2014/main" id="{4E69B2A6-4D27-BCA2-6283-B3A315350262}"/>
              </a:ext>
            </a:extLst>
          </p:cNvPr>
          <p:cNvPicPr>
            <a:picLocks noChangeAspect="1"/>
          </p:cNvPicPr>
          <p:nvPr/>
        </p:nvPicPr>
        <p:blipFill>
          <a:blip r:embed="rId4"/>
          <a:stretch>
            <a:fillRect/>
          </a:stretch>
        </p:blipFill>
        <p:spPr>
          <a:xfrm rot="5400000" flipV="1">
            <a:off x="1012619" y="-749276"/>
            <a:ext cx="8242268" cy="8356552"/>
          </a:xfrm>
          <a:prstGeom prst="rect">
            <a:avLst/>
          </a:prstGeom>
        </p:spPr>
      </p:pic>
      <p:pic>
        <p:nvPicPr>
          <p:cNvPr id="14" name="Picture 13" descr="A yellow circle on a black background&#10;&#10;Description automatically generated">
            <a:extLst>
              <a:ext uri="{FF2B5EF4-FFF2-40B4-BE49-F238E27FC236}">
                <a16:creationId xmlns:a16="http://schemas.microsoft.com/office/drawing/2014/main" id="{9062A00F-2447-6DF7-BBB7-A9AF3AB4E204}"/>
              </a:ext>
            </a:extLst>
          </p:cNvPr>
          <p:cNvPicPr>
            <a:picLocks noChangeAspect="1"/>
          </p:cNvPicPr>
          <p:nvPr/>
        </p:nvPicPr>
        <p:blipFill>
          <a:blip r:embed="rId5"/>
          <a:stretch>
            <a:fillRect/>
          </a:stretch>
        </p:blipFill>
        <p:spPr>
          <a:xfrm rot="5400000" flipV="1">
            <a:off x="119377" y="-749276"/>
            <a:ext cx="8242268" cy="8356552"/>
          </a:xfrm>
          <a:prstGeom prst="rect">
            <a:avLst/>
          </a:prstGeom>
        </p:spPr>
      </p:pic>
      <p:pic>
        <p:nvPicPr>
          <p:cNvPr id="16" name="Picture 15" descr="A green object on a black background&#10;&#10;Description automatically generated">
            <a:extLst>
              <a:ext uri="{FF2B5EF4-FFF2-40B4-BE49-F238E27FC236}">
                <a16:creationId xmlns:a16="http://schemas.microsoft.com/office/drawing/2014/main" id="{0FBC0307-6C92-735F-E956-E5FD54C437DE}"/>
              </a:ext>
            </a:extLst>
          </p:cNvPr>
          <p:cNvPicPr>
            <a:picLocks noChangeAspect="1"/>
          </p:cNvPicPr>
          <p:nvPr/>
        </p:nvPicPr>
        <p:blipFill>
          <a:blip r:embed="rId6"/>
          <a:stretch>
            <a:fillRect/>
          </a:stretch>
        </p:blipFill>
        <p:spPr>
          <a:xfrm rot="5400000" flipV="1">
            <a:off x="-773865" y="-749276"/>
            <a:ext cx="8242268" cy="8356552"/>
          </a:xfrm>
          <a:prstGeom prst="rect">
            <a:avLst/>
          </a:prstGeom>
        </p:spPr>
      </p:pic>
      <p:pic>
        <p:nvPicPr>
          <p:cNvPr id="18" name="Picture 17" descr="A blue object on a black background&#10;&#10;Description automatically generated">
            <a:extLst>
              <a:ext uri="{FF2B5EF4-FFF2-40B4-BE49-F238E27FC236}">
                <a16:creationId xmlns:a16="http://schemas.microsoft.com/office/drawing/2014/main" id="{4716EE50-DB06-F377-A3E4-467F340FB279}"/>
              </a:ext>
            </a:extLst>
          </p:cNvPr>
          <p:cNvPicPr>
            <a:picLocks noChangeAspect="1"/>
          </p:cNvPicPr>
          <p:nvPr/>
        </p:nvPicPr>
        <p:blipFill>
          <a:blip r:embed="rId7"/>
          <a:stretch>
            <a:fillRect/>
          </a:stretch>
        </p:blipFill>
        <p:spPr>
          <a:xfrm rot="5400000" flipV="1">
            <a:off x="-1667107" y="-749276"/>
            <a:ext cx="8242268" cy="8356552"/>
          </a:xfrm>
          <a:prstGeom prst="rect">
            <a:avLst/>
          </a:prstGeom>
        </p:spPr>
      </p:pic>
      <p:pic>
        <p:nvPicPr>
          <p:cNvPr id="20" name="Picture 19" descr="A purple cone on a black background&#10;&#10;Description automatically generated">
            <a:extLst>
              <a:ext uri="{FF2B5EF4-FFF2-40B4-BE49-F238E27FC236}">
                <a16:creationId xmlns:a16="http://schemas.microsoft.com/office/drawing/2014/main" id="{E2DC3937-D250-9B34-2C4E-DC705254249D}"/>
              </a:ext>
            </a:extLst>
          </p:cNvPr>
          <p:cNvPicPr>
            <a:picLocks noChangeAspect="1"/>
          </p:cNvPicPr>
          <p:nvPr/>
        </p:nvPicPr>
        <p:blipFill>
          <a:blip r:embed="rId8"/>
          <a:stretch>
            <a:fillRect/>
          </a:stretch>
        </p:blipFill>
        <p:spPr>
          <a:xfrm rot="5400000" flipV="1">
            <a:off x="-2560349" y="-749276"/>
            <a:ext cx="8242268" cy="8356552"/>
          </a:xfrm>
          <a:prstGeom prst="rect">
            <a:avLst/>
          </a:prstGeom>
        </p:spPr>
      </p:pic>
      <p:pic>
        <p:nvPicPr>
          <p:cNvPr id="22" name="Picture 21" descr="A red cone on a black background&#10;&#10;Description automatically generated">
            <a:extLst>
              <a:ext uri="{FF2B5EF4-FFF2-40B4-BE49-F238E27FC236}">
                <a16:creationId xmlns:a16="http://schemas.microsoft.com/office/drawing/2014/main" id="{A2314FB4-253F-1BA7-8F16-7A8FBFC1D362}"/>
              </a:ext>
            </a:extLst>
          </p:cNvPr>
          <p:cNvPicPr>
            <a:picLocks noChangeAspect="1"/>
          </p:cNvPicPr>
          <p:nvPr/>
        </p:nvPicPr>
        <p:blipFill>
          <a:blip r:embed="rId9"/>
          <a:stretch>
            <a:fillRect/>
          </a:stretch>
        </p:blipFill>
        <p:spPr>
          <a:xfrm rot="5400000" flipV="1">
            <a:off x="-3275791" y="-749276"/>
            <a:ext cx="8242268" cy="8356552"/>
          </a:xfrm>
          <a:prstGeom prst="rect">
            <a:avLst/>
          </a:prstGeom>
        </p:spPr>
      </p:pic>
      <p:grpSp>
        <p:nvGrpSpPr>
          <p:cNvPr id="41" name="Group 40">
            <a:extLst>
              <a:ext uri="{FF2B5EF4-FFF2-40B4-BE49-F238E27FC236}">
                <a16:creationId xmlns:a16="http://schemas.microsoft.com/office/drawing/2014/main" id="{9C3A8812-4BED-D549-380D-220554A0A939}"/>
              </a:ext>
            </a:extLst>
          </p:cNvPr>
          <p:cNvGrpSpPr/>
          <p:nvPr/>
        </p:nvGrpSpPr>
        <p:grpSpPr>
          <a:xfrm>
            <a:off x="7447880" y="1193154"/>
            <a:ext cx="4681884" cy="400110"/>
            <a:chOff x="7623730" y="1193154"/>
            <a:chExt cx="4681884" cy="400110"/>
          </a:xfrm>
        </p:grpSpPr>
        <p:sp>
          <p:nvSpPr>
            <p:cNvPr id="27" name="TextBox 26">
              <a:extLst>
                <a:ext uri="{FF2B5EF4-FFF2-40B4-BE49-F238E27FC236}">
                  <a16:creationId xmlns:a16="http://schemas.microsoft.com/office/drawing/2014/main" id="{29735BB2-13C3-3DF3-596B-92BF0330FCF1}"/>
                </a:ext>
              </a:extLst>
            </p:cNvPr>
            <p:cNvSpPr txBox="1"/>
            <p:nvPr/>
          </p:nvSpPr>
          <p:spPr>
            <a:xfrm>
              <a:off x="8068661" y="1193154"/>
              <a:ext cx="4236953" cy="400110"/>
            </a:xfrm>
            <a:prstGeom prst="rect">
              <a:avLst/>
            </a:prstGeom>
            <a:noFill/>
          </p:spPr>
          <p:txBody>
            <a:bodyPr wrap="square" rtlCol="0">
              <a:spAutoFit/>
            </a:bodyPr>
            <a:lstStyle/>
            <a:p>
              <a:r>
                <a:rPr lang="en-GB" sz="2000" b="1" dirty="0"/>
                <a:t>Club Member </a:t>
              </a:r>
              <a:r>
                <a:rPr lang="en-GB" sz="2000" dirty="0"/>
                <a:t>– Empowerment </a:t>
              </a:r>
            </a:p>
          </p:txBody>
        </p:sp>
        <p:sp>
          <p:nvSpPr>
            <p:cNvPr id="28" name="Rectangle 27">
              <a:extLst>
                <a:ext uri="{FF2B5EF4-FFF2-40B4-BE49-F238E27FC236}">
                  <a16:creationId xmlns:a16="http://schemas.microsoft.com/office/drawing/2014/main" id="{D575DE13-ECD3-6444-EB9A-7A3F6259FD6B}"/>
                </a:ext>
              </a:extLst>
            </p:cNvPr>
            <p:cNvSpPr/>
            <p:nvPr/>
          </p:nvSpPr>
          <p:spPr>
            <a:xfrm>
              <a:off x="7623730" y="12189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2" name="Group 41">
            <a:extLst>
              <a:ext uri="{FF2B5EF4-FFF2-40B4-BE49-F238E27FC236}">
                <a16:creationId xmlns:a16="http://schemas.microsoft.com/office/drawing/2014/main" id="{058F8596-4D3D-4C29-4A2F-129F1215F6FA}"/>
              </a:ext>
            </a:extLst>
          </p:cNvPr>
          <p:cNvGrpSpPr/>
          <p:nvPr/>
        </p:nvGrpSpPr>
        <p:grpSpPr>
          <a:xfrm>
            <a:off x="7447880" y="1853554"/>
            <a:ext cx="2838536" cy="400110"/>
            <a:chOff x="7623730" y="1853554"/>
            <a:chExt cx="2838536" cy="400110"/>
          </a:xfrm>
        </p:grpSpPr>
        <p:sp>
          <p:nvSpPr>
            <p:cNvPr id="29" name="TextBox 28">
              <a:extLst>
                <a:ext uri="{FF2B5EF4-FFF2-40B4-BE49-F238E27FC236}">
                  <a16:creationId xmlns:a16="http://schemas.microsoft.com/office/drawing/2014/main" id="{2953FBC2-E2E4-E8B1-3992-84514356E752}"/>
                </a:ext>
              </a:extLst>
            </p:cNvPr>
            <p:cNvSpPr txBox="1"/>
            <p:nvPr/>
          </p:nvSpPr>
          <p:spPr>
            <a:xfrm>
              <a:off x="8068662" y="1853554"/>
              <a:ext cx="2393604" cy="400110"/>
            </a:xfrm>
            <a:prstGeom prst="rect">
              <a:avLst/>
            </a:prstGeom>
            <a:noFill/>
          </p:spPr>
          <p:txBody>
            <a:bodyPr wrap="none" rtlCol="0">
              <a:spAutoFit/>
            </a:bodyPr>
            <a:lstStyle/>
            <a:p>
              <a:r>
                <a:rPr lang="en-GB" sz="2000" b="1" dirty="0"/>
                <a:t>Club</a:t>
              </a:r>
              <a:r>
                <a:rPr lang="en-GB" sz="2000" dirty="0"/>
                <a:t> – Foundation </a:t>
              </a:r>
            </a:p>
          </p:txBody>
        </p:sp>
        <p:sp>
          <p:nvSpPr>
            <p:cNvPr id="30" name="Rectangle 29">
              <a:extLst>
                <a:ext uri="{FF2B5EF4-FFF2-40B4-BE49-F238E27FC236}">
                  <a16:creationId xmlns:a16="http://schemas.microsoft.com/office/drawing/2014/main" id="{95BA50B4-98DD-E34C-1135-8E33B964E193}"/>
                </a:ext>
              </a:extLst>
            </p:cNvPr>
            <p:cNvSpPr/>
            <p:nvPr/>
          </p:nvSpPr>
          <p:spPr>
            <a:xfrm>
              <a:off x="7623730" y="1879393"/>
              <a:ext cx="348433" cy="348433"/>
            </a:xfrm>
            <a:prstGeom prst="rect">
              <a:avLst/>
            </a:prstGeom>
            <a:solidFill>
              <a:srgbClr val="CF81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3" name="Group 42">
            <a:extLst>
              <a:ext uri="{FF2B5EF4-FFF2-40B4-BE49-F238E27FC236}">
                <a16:creationId xmlns:a16="http://schemas.microsoft.com/office/drawing/2014/main" id="{51024FFD-3F4D-CD6B-AE62-480E21E6C3B3}"/>
              </a:ext>
            </a:extLst>
          </p:cNvPr>
          <p:cNvGrpSpPr/>
          <p:nvPr/>
        </p:nvGrpSpPr>
        <p:grpSpPr>
          <a:xfrm>
            <a:off x="7447880" y="2513954"/>
            <a:ext cx="3595153" cy="400110"/>
            <a:chOff x="7623730" y="2513954"/>
            <a:chExt cx="3595153" cy="400110"/>
          </a:xfrm>
        </p:grpSpPr>
        <p:sp>
          <p:nvSpPr>
            <p:cNvPr id="31" name="TextBox 30">
              <a:extLst>
                <a:ext uri="{FF2B5EF4-FFF2-40B4-BE49-F238E27FC236}">
                  <a16:creationId xmlns:a16="http://schemas.microsoft.com/office/drawing/2014/main" id="{99079D1A-3BFB-D939-8A9B-5C717E07C534}"/>
                </a:ext>
              </a:extLst>
            </p:cNvPr>
            <p:cNvSpPr txBox="1"/>
            <p:nvPr/>
          </p:nvSpPr>
          <p:spPr>
            <a:xfrm>
              <a:off x="8068662" y="2513954"/>
              <a:ext cx="3150221" cy="400110"/>
            </a:xfrm>
            <a:prstGeom prst="rect">
              <a:avLst/>
            </a:prstGeom>
            <a:noFill/>
          </p:spPr>
          <p:txBody>
            <a:bodyPr wrap="none" rtlCol="0">
              <a:spAutoFit/>
            </a:bodyPr>
            <a:lstStyle/>
            <a:p>
              <a:r>
                <a:rPr lang="en-GB" sz="2000" b="1" dirty="0"/>
                <a:t>Areas</a:t>
              </a:r>
              <a:r>
                <a:rPr lang="en-GB" sz="2000" dirty="0"/>
                <a:t> – Supporting Clubs</a:t>
              </a:r>
            </a:p>
          </p:txBody>
        </p:sp>
        <p:sp>
          <p:nvSpPr>
            <p:cNvPr id="32" name="Rectangle 31">
              <a:extLst>
                <a:ext uri="{FF2B5EF4-FFF2-40B4-BE49-F238E27FC236}">
                  <a16:creationId xmlns:a16="http://schemas.microsoft.com/office/drawing/2014/main" id="{28F55269-CD53-0FEB-900D-094631250691}"/>
                </a:ext>
              </a:extLst>
            </p:cNvPr>
            <p:cNvSpPr/>
            <p:nvPr/>
          </p:nvSpPr>
          <p:spPr>
            <a:xfrm>
              <a:off x="7623730" y="2539793"/>
              <a:ext cx="348433" cy="348433"/>
            </a:xfrm>
            <a:prstGeom prst="rect">
              <a:avLst/>
            </a:prstGeom>
            <a:solidFill>
              <a:srgbClr val="D7C8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4" name="Group 43">
            <a:extLst>
              <a:ext uri="{FF2B5EF4-FFF2-40B4-BE49-F238E27FC236}">
                <a16:creationId xmlns:a16="http://schemas.microsoft.com/office/drawing/2014/main" id="{5F80C724-29CB-50F8-B4E6-25EE14A98307}"/>
              </a:ext>
            </a:extLst>
          </p:cNvPr>
          <p:cNvGrpSpPr/>
          <p:nvPr/>
        </p:nvGrpSpPr>
        <p:grpSpPr>
          <a:xfrm>
            <a:off x="7447880" y="3174354"/>
            <a:ext cx="4681884" cy="400110"/>
            <a:chOff x="7623730" y="3174354"/>
            <a:chExt cx="4681884" cy="400110"/>
          </a:xfrm>
        </p:grpSpPr>
        <p:sp>
          <p:nvSpPr>
            <p:cNvPr id="33" name="TextBox 32">
              <a:extLst>
                <a:ext uri="{FF2B5EF4-FFF2-40B4-BE49-F238E27FC236}">
                  <a16:creationId xmlns:a16="http://schemas.microsoft.com/office/drawing/2014/main" id="{F909ED9B-56B1-C62B-8C38-E869854BBFC1}"/>
                </a:ext>
              </a:extLst>
            </p:cNvPr>
            <p:cNvSpPr txBox="1"/>
            <p:nvPr/>
          </p:nvSpPr>
          <p:spPr>
            <a:xfrm>
              <a:off x="8068662" y="3174354"/>
              <a:ext cx="4236952" cy="400110"/>
            </a:xfrm>
            <a:prstGeom prst="rect">
              <a:avLst/>
            </a:prstGeom>
            <a:noFill/>
          </p:spPr>
          <p:txBody>
            <a:bodyPr wrap="square" rtlCol="0">
              <a:spAutoFit/>
            </a:bodyPr>
            <a:lstStyle/>
            <a:p>
              <a:r>
                <a:rPr lang="en-GB" sz="2000" b="1" dirty="0"/>
                <a:t>Divisions</a:t>
              </a:r>
              <a:r>
                <a:rPr lang="en-GB" sz="2000" dirty="0"/>
                <a:t> – Project Management</a:t>
              </a:r>
            </a:p>
          </p:txBody>
        </p:sp>
        <p:sp>
          <p:nvSpPr>
            <p:cNvPr id="34" name="Rectangle 33">
              <a:extLst>
                <a:ext uri="{FF2B5EF4-FFF2-40B4-BE49-F238E27FC236}">
                  <a16:creationId xmlns:a16="http://schemas.microsoft.com/office/drawing/2014/main" id="{15704288-F8CB-7168-CA0F-0210DF3E41F2}"/>
                </a:ext>
              </a:extLst>
            </p:cNvPr>
            <p:cNvSpPr/>
            <p:nvPr/>
          </p:nvSpPr>
          <p:spPr>
            <a:xfrm>
              <a:off x="7623730" y="3200193"/>
              <a:ext cx="348433" cy="348433"/>
            </a:xfrm>
            <a:prstGeom prst="rect">
              <a:avLst/>
            </a:prstGeom>
            <a:solidFill>
              <a:srgbClr val="2E7D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5" name="Group 44">
            <a:extLst>
              <a:ext uri="{FF2B5EF4-FFF2-40B4-BE49-F238E27FC236}">
                <a16:creationId xmlns:a16="http://schemas.microsoft.com/office/drawing/2014/main" id="{71D82BFA-5D5F-5480-F2AE-6587EC4362DE}"/>
              </a:ext>
            </a:extLst>
          </p:cNvPr>
          <p:cNvGrpSpPr/>
          <p:nvPr/>
        </p:nvGrpSpPr>
        <p:grpSpPr>
          <a:xfrm>
            <a:off x="7447880" y="3834754"/>
            <a:ext cx="4776567" cy="400110"/>
            <a:chOff x="7623730" y="3834754"/>
            <a:chExt cx="4776567" cy="400110"/>
          </a:xfrm>
        </p:grpSpPr>
        <p:sp>
          <p:nvSpPr>
            <p:cNvPr id="35" name="TextBox 34">
              <a:extLst>
                <a:ext uri="{FF2B5EF4-FFF2-40B4-BE49-F238E27FC236}">
                  <a16:creationId xmlns:a16="http://schemas.microsoft.com/office/drawing/2014/main" id="{25C21560-45E9-B18A-B69B-8186F83110A1}"/>
                </a:ext>
              </a:extLst>
            </p:cNvPr>
            <p:cNvSpPr txBox="1"/>
            <p:nvPr/>
          </p:nvSpPr>
          <p:spPr>
            <a:xfrm>
              <a:off x="8068662" y="3834754"/>
              <a:ext cx="4331635" cy="400110"/>
            </a:xfrm>
            <a:prstGeom prst="rect">
              <a:avLst/>
            </a:prstGeom>
            <a:noFill/>
          </p:spPr>
          <p:txBody>
            <a:bodyPr wrap="none" rtlCol="0">
              <a:spAutoFit/>
            </a:bodyPr>
            <a:lstStyle/>
            <a:p>
              <a:r>
                <a:rPr lang="en-GB" sz="2000" b="1" dirty="0"/>
                <a:t>Districts</a:t>
              </a:r>
              <a:r>
                <a:rPr lang="en-GB" sz="2000" dirty="0"/>
                <a:t> – Collaborative Leadership</a:t>
              </a:r>
            </a:p>
          </p:txBody>
        </p:sp>
        <p:sp>
          <p:nvSpPr>
            <p:cNvPr id="36" name="Rectangle 35">
              <a:extLst>
                <a:ext uri="{FF2B5EF4-FFF2-40B4-BE49-F238E27FC236}">
                  <a16:creationId xmlns:a16="http://schemas.microsoft.com/office/drawing/2014/main" id="{FC62191C-DEEF-FB08-D846-639B515B2B96}"/>
                </a:ext>
              </a:extLst>
            </p:cNvPr>
            <p:cNvSpPr/>
            <p:nvPr/>
          </p:nvSpPr>
          <p:spPr>
            <a:xfrm>
              <a:off x="7623730" y="3860593"/>
              <a:ext cx="348433" cy="348433"/>
            </a:xfrm>
            <a:prstGeom prst="rect">
              <a:avLst/>
            </a:prstGeom>
            <a:solidFill>
              <a:srgbClr val="4093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6" name="Group 45">
            <a:extLst>
              <a:ext uri="{FF2B5EF4-FFF2-40B4-BE49-F238E27FC236}">
                <a16:creationId xmlns:a16="http://schemas.microsoft.com/office/drawing/2014/main" id="{C236F330-50E0-3681-2965-067DFBA139F5}"/>
              </a:ext>
            </a:extLst>
          </p:cNvPr>
          <p:cNvGrpSpPr/>
          <p:nvPr/>
        </p:nvGrpSpPr>
        <p:grpSpPr>
          <a:xfrm>
            <a:off x="7447880" y="4495154"/>
            <a:ext cx="4149792" cy="400110"/>
            <a:chOff x="7623730" y="4495154"/>
            <a:chExt cx="4149792" cy="400110"/>
          </a:xfrm>
        </p:grpSpPr>
        <p:sp>
          <p:nvSpPr>
            <p:cNvPr id="37" name="TextBox 36">
              <a:extLst>
                <a:ext uri="{FF2B5EF4-FFF2-40B4-BE49-F238E27FC236}">
                  <a16:creationId xmlns:a16="http://schemas.microsoft.com/office/drawing/2014/main" id="{C41D28FB-626F-34DC-AB79-E2AFF0D5F8F3}"/>
                </a:ext>
              </a:extLst>
            </p:cNvPr>
            <p:cNvSpPr txBox="1"/>
            <p:nvPr/>
          </p:nvSpPr>
          <p:spPr>
            <a:xfrm>
              <a:off x="8068662" y="4495154"/>
              <a:ext cx="3704860" cy="400110"/>
            </a:xfrm>
            <a:prstGeom prst="rect">
              <a:avLst/>
            </a:prstGeom>
            <a:noFill/>
          </p:spPr>
          <p:txBody>
            <a:bodyPr wrap="none" rtlCol="0">
              <a:spAutoFit/>
            </a:bodyPr>
            <a:lstStyle/>
            <a:p>
              <a:r>
                <a:rPr lang="en-GB" sz="2000" b="1" dirty="0"/>
                <a:t>Regions</a:t>
              </a:r>
              <a:r>
                <a:rPr lang="en-GB" sz="2000" dirty="0"/>
                <a:t> – Supporting Districts</a:t>
              </a:r>
            </a:p>
          </p:txBody>
        </p:sp>
        <p:sp>
          <p:nvSpPr>
            <p:cNvPr id="38" name="Rectangle 37">
              <a:extLst>
                <a:ext uri="{FF2B5EF4-FFF2-40B4-BE49-F238E27FC236}">
                  <a16:creationId xmlns:a16="http://schemas.microsoft.com/office/drawing/2014/main" id="{ADE5075C-0C87-90BA-8BDB-DCDBEE720FBF}"/>
                </a:ext>
              </a:extLst>
            </p:cNvPr>
            <p:cNvSpPr/>
            <p:nvPr/>
          </p:nvSpPr>
          <p:spPr>
            <a:xfrm>
              <a:off x="7623730" y="4520993"/>
              <a:ext cx="348433" cy="348433"/>
            </a:xfrm>
            <a:prstGeom prst="rect">
              <a:avLst/>
            </a:prstGeom>
            <a:solidFill>
              <a:srgbClr val="5F387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47" name="Group 46">
            <a:extLst>
              <a:ext uri="{FF2B5EF4-FFF2-40B4-BE49-F238E27FC236}">
                <a16:creationId xmlns:a16="http://schemas.microsoft.com/office/drawing/2014/main" id="{A9E89D53-5FAA-8570-C839-E2F218CFF0B8}"/>
              </a:ext>
            </a:extLst>
          </p:cNvPr>
          <p:cNvGrpSpPr/>
          <p:nvPr/>
        </p:nvGrpSpPr>
        <p:grpSpPr>
          <a:xfrm>
            <a:off x="7447880" y="5155554"/>
            <a:ext cx="4356772" cy="1015663"/>
            <a:chOff x="7623730" y="5155554"/>
            <a:chExt cx="4356772" cy="1015663"/>
          </a:xfrm>
        </p:grpSpPr>
        <p:sp>
          <p:nvSpPr>
            <p:cNvPr id="39" name="TextBox 38">
              <a:extLst>
                <a:ext uri="{FF2B5EF4-FFF2-40B4-BE49-F238E27FC236}">
                  <a16:creationId xmlns:a16="http://schemas.microsoft.com/office/drawing/2014/main" id="{B1BDBC3F-961E-0FA5-396D-F3984A7B36A5}"/>
                </a:ext>
              </a:extLst>
            </p:cNvPr>
            <p:cNvSpPr txBox="1"/>
            <p:nvPr/>
          </p:nvSpPr>
          <p:spPr>
            <a:xfrm>
              <a:off x="8068662" y="5155554"/>
              <a:ext cx="3911840" cy="1015663"/>
            </a:xfrm>
            <a:prstGeom prst="rect">
              <a:avLst/>
            </a:prstGeom>
            <a:noFill/>
          </p:spPr>
          <p:txBody>
            <a:bodyPr wrap="none" rtlCol="0">
              <a:spAutoFit/>
            </a:bodyPr>
            <a:lstStyle/>
            <a:p>
              <a:r>
                <a:rPr lang="en-GB" sz="2000" b="1" dirty="0"/>
                <a:t>Toastmasters Board and HQ </a:t>
              </a:r>
              <a:r>
                <a:rPr lang="en-GB" sz="2000" dirty="0"/>
                <a:t>– </a:t>
              </a:r>
              <a:br>
                <a:rPr lang="en-GB" sz="2000" dirty="0"/>
              </a:br>
              <a:r>
                <a:rPr lang="en-GB" sz="2000" dirty="0"/>
                <a:t>Strategic Leadership </a:t>
              </a:r>
            </a:p>
            <a:p>
              <a:r>
                <a:rPr lang="en-GB" sz="2000" dirty="0"/>
                <a:t>and Operational Support</a:t>
              </a:r>
            </a:p>
          </p:txBody>
        </p:sp>
        <p:sp>
          <p:nvSpPr>
            <p:cNvPr id="40" name="Rectangle 39">
              <a:extLst>
                <a:ext uri="{FF2B5EF4-FFF2-40B4-BE49-F238E27FC236}">
                  <a16:creationId xmlns:a16="http://schemas.microsoft.com/office/drawing/2014/main" id="{776A4A5C-54B9-4C13-1B3C-5FEA8BE7A380}"/>
                </a:ext>
              </a:extLst>
            </p:cNvPr>
            <p:cNvSpPr/>
            <p:nvPr/>
          </p:nvSpPr>
          <p:spPr>
            <a:xfrm>
              <a:off x="7623730" y="5181393"/>
              <a:ext cx="348433" cy="348433"/>
            </a:xfrm>
            <a:prstGeom prst="rect">
              <a:avLst/>
            </a:prstGeom>
            <a:solidFill>
              <a:srgbClr val="C22F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406377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A11416-3407-630E-2750-05AF90B177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1C89E7-D066-5076-C558-A8526D1A32C6}"/>
              </a:ext>
            </a:extLst>
          </p:cNvPr>
          <p:cNvSpPr>
            <a:spLocks noGrp="1"/>
          </p:cNvSpPr>
          <p:nvPr>
            <p:ph type="title"/>
          </p:nvPr>
        </p:nvSpPr>
        <p:spPr/>
        <p:txBody>
          <a:bodyPr/>
          <a:lstStyle/>
          <a:p>
            <a:r>
              <a:rPr lang="en-GB" dirty="0">
                <a:solidFill>
                  <a:schemeClr val="tx2">
                    <a:lumMod val="95000"/>
                    <a:lumOff val="5000"/>
                  </a:schemeClr>
                </a:solidFill>
              </a:rPr>
              <a:t>District Support for Clubs</a:t>
            </a:r>
          </a:p>
        </p:txBody>
      </p:sp>
      <p:sp>
        <p:nvSpPr>
          <p:cNvPr id="4" name="Text Placeholder 3">
            <a:extLst>
              <a:ext uri="{FF2B5EF4-FFF2-40B4-BE49-F238E27FC236}">
                <a16:creationId xmlns:a16="http://schemas.microsoft.com/office/drawing/2014/main" id="{B5A5A89B-A813-BE2B-1E78-5A5CB80ACB83}"/>
              </a:ext>
            </a:extLst>
          </p:cNvPr>
          <p:cNvSpPr>
            <a:spLocks noGrp="1"/>
          </p:cNvSpPr>
          <p:nvPr>
            <p:ph type="body" sz="quarter" idx="10"/>
          </p:nvPr>
        </p:nvSpPr>
        <p:spPr/>
        <p:txBody>
          <a:bodyPr/>
          <a:lstStyle/>
          <a:p>
            <a:endParaRPr lang="en-GB" dirty="0"/>
          </a:p>
        </p:txBody>
      </p:sp>
      <p:sp>
        <p:nvSpPr>
          <p:cNvPr id="6" name="Rectangle: Rounded Corners 5">
            <a:extLst>
              <a:ext uri="{FF2B5EF4-FFF2-40B4-BE49-F238E27FC236}">
                <a16:creationId xmlns:a16="http://schemas.microsoft.com/office/drawing/2014/main" id="{EE691E1A-0B52-C11E-25DE-DA91966D5E8D}"/>
              </a:ext>
            </a:extLst>
          </p:cNvPr>
          <p:cNvSpPr/>
          <p:nvPr/>
        </p:nvSpPr>
        <p:spPr>
          <a:xfrm>
            <a:off x="411481" y="1645919"/>
            <a:ext cx="2460056" cy="4140000"/>
          </a:xfrm>
          <a:prstGeom prst="roundRect">
            <a:avLst/>
          </a:prstGeom>
          <a:gradFill flip="none" rotWithShape="1">
            <a:gsLst>
              <a:gs pos="0">
                <a:srgbClr val="000000"/>
              </a:gs>
              <a:gs pos="30000">
                <a:schemeClr val="accent1">
                  <a:shade val="67500"/>
                  <a:satMod val="115000"/>
                </a:schemeClr>
              </a:gs>
              <a:gs pos="100000">
                <a:schemeClr val="accent1">
                  <a:shade val="100000"/>
                  <a:satMod val="115000"/>
                  <a:alpha val="30000"/>
                </a:schemeClr>
              </a:gs>
            </a:gsLst>
            <a:path path="circle">
              <a:fillToRect l="100000" t="100000"/>
            </a:path>
            <a:tileRect r="-100000" b="-100000"/>
          </a:gradFill>
          <a:ln>
            <a:noFill/>
          </a:ln>
          <a:effectLst>
            <a:outerShdw blurRad="127000" dist="1524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200"/>
              </a:lnSpc>
            </a:pPr>
            <a:r>
              <a:rPr lang="en-US" sz="2200" dirty="0">
                <a:solidFill>
                  <a:schemeClr val="bg1"/>
                </a:solidFill>
              </a:rPr>
              <a:t>District website with resources, marketing &amp; PR, newsletter, event notices, and emails to disseminate useful information</a:t>
            </a:r>
          </a:p>
        </p:txBody>
      </p:sp>
      <p:sp>
        <p:nvSpPr>
          <p:cNvPr id="8" name="Rectangle: Rounded Corners 7">
            <a:extLst>
              <a:ext uri="{FF2B5EF4-FFF2-40B4-BE49-F238E27FC236}">
                <a16:creationId xmlns:a16="http://schemas.microsoft.com/office/drawing/2014/main" id="{BFC96C09-246C-99A2-7513-4F6062144C01}"/>
              </a:ext>
            </a:extLst>
          </p:cNvPr>
          <p:cNvSpPr/>
          <p:nvPr/>
        </p:nvSpPr>
        <p:spPr>
          <a:xfrm>
            <a:off x="3326600" y="1645919"/>
            <a:ext cx="2460056" cy="4140000"/>
          </a:xfrm>
          <a:prstGeom prst="roundRect">
            <a:avLst/>
          </a:prstGeom>
          <a:gradFill flip="none" rotWithShape="1">
            <a:gsLst>
              <a:gs pos="0">
                <a:srgbClr val="000000"/>
              </a:gs>
              <a:gs pos="30000">
                <a:schemeClr val="accent1">
                  <a:shade val="67500"/>
                  <a:satMod val="115000"/>
                </a:schemeClr>
              </a:gs>
              <a:gs pos="100000">
                <a:schemeClr val="accent1">
                  <a:shade val="100000"/>
                  <a:satMod val="115000"/>
                  <a:alpha val="30000"/>
                </a:schemeClr>
              </a:gs>
            </a:gsLst>
            <a:path path="circle">
              <a:fillToRect l="100000" t="100000"/>
            </a:path>
            <a:tileRect r="-100000" b="-100000"/>
          </a:gradFill>
          <a:ln>
            <a:noFill/>
          </a:ln>
          <a:effectLst>
            <a:outerShdw blurRad="127000" dist="1524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200"/>
              </a:lnSpc>
            </a:pPr>
            <a:r>
              <a:rPr lang="en-US" sz="2200" dirty="0">
                <a:solidFill>
                  <a:schemeClr val="bg1"/>
                </a:solidFill>
              </a:rPr>
              <a:t>Club officer  training, educational programs, recognition, and events, like contests and conferences</a:t>
            </a:r>
          </a:p>
        </p:txBody>
      </p:sp>
      <p:sp>
        <p:nvSpPr>
          <p:cNvPr id="9" name="Rectangle: Rounded Corners 8">
            <a:extLst>
              <a:ext uri="{FF2B5EF4-FFF2-40B4-BE49-F238E27FC236}">
                <a16:creationId xmlns:a16="http://schemas.microsoft.com/office/drawing/2014/main" id="{DC8C1CB3-0F8B-A798-F647-EB7190B1F469}"/>
              </a:ext>
            </a:extLst>
          </p:cNvPr>
          <p:cNvSpPr/>
          <p:nvPr/>
        </p:nvSpPr>
        <p:spPr>
          <a:xfrm>
            <a:off x="9156839" y="1645919"/>
            <a:ext cx="2623680" cy="4140000"/>
          </a:xfrm>
          <a:prstGeom prst="roundRect">
            <a:avLst/>
          </a:prstGeom>
          <a:gradFill flip="none" rotWithShape="1">
            <a:gsLst>
              <a:gs pos="0">
                <a:srgbClr val="000000"/>
              </a:gs>
              <a:gs pos="30000">
                <a:schemeClr val="accent1">
                  <a:shade val="67500"/>
                  <a:satMod val="115000"/>
                </a:schemeClr>
              </a:gs>
              <a:gs pos="100000">
                <a:schemeClr val="accent1">
                  <a:shade val="100000"/>
                  <a:satMod val="115000"/>
                  <a:alpha val="30000"/>
                </a:schemeClr>
              </a:gs>
            </a:gsLst>
            <a:path path="circle">
              <a:fillToRect l="100000" t="100000"/>
            </a:path>
            <a:tileRect r="-100000" b="-100000"/>
          </a:gradFill>
          <a:ln>
            <a:noFill/>
          </a:ln>
          <a:effectLst>
            <a:outerShdw blurRad="127000" dist="1524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200"/>
              </a:lnSpc>
            </a:pPr>
            <a:r>
              <a:rPr lang="en-US" sz="2200" dirty="0">
                <a:solidFill>
                  <a:schemeClr val="bg1"/>
                </a:solidFill>
              </a:rPr>
              <a:t>Toastmasters International communication channels and other channels created by Area and Division Directors</a:t>
            </a:r>
          </a:p>
        </p:txBody>
      </p:sp>
      <p:sp>
        <p:nvSpPr>
          <p:cNvPr id="10" name="Rectangle: Rounded Corners 9">
            <a:extLst>
              <a:ext uri="{FF2B5EF4-FFF2-40B4-BE49-F238E27FC236}">
                <a16:creationId xmlns:a16="http://schemas.microsoft.com/office/drawing/2014/main" id="{1AAF969F-D643-549E-866C-62F60891F7B2}"/>
              </a:ext>
            </a:extLst>
          </p:cNvPr>
          <p:cNvSpPr/>
          <p:nvPr/>
        </p:nvSpPr>
        <p:spPr>
          <a:xfrm>
            <a:off x="6241719" y="1645919"/>
            <a:ext cx="2460056" cy="4140000"/>
          </a:xfrm>
          <a:prstGeom prst="roundRect">
            <a:avLst/>
          </a:prstGeom>
          <a:gradFill flip="none" rotWithShape="1">
            <a:gsLst>
              <a:gs pos="0">
                <a:srgbClr val="000000"/>
              </a:gs>
              <a:gs pos="30000">
                <a:schemeClr val="accent1">
                  <a:shade val="67500"/>
                  <a:satMod val="115000"/>
                </a:schemeClr>
              </a:gs>
              <a:gs pos="100000">
                <a:schemeClr val="accent1">
                  <a:shade val="100000"/>
                  <a:satMod val="115000"/>
                  <a:alpha val="30000"/>
                </a:schemeClr>
              </a:gs>
            </a:gsLst>
            <a:path path="circle">
              <a:fillToRect l="100000" t="100000"/>
            </a:path>
            <a:tileRect r="-100000" b="-100000"/>
          </a:gradFill>
          <a:ln>
            <a:noFill/>
          </a:ln>
          <a:effectLst>
            <a:outerShdw blurRad="127000" dist="1524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ts val="3200"/>
              </a:lnSpc>
            </a:pPr>
            <a:r>
              <a:rPr lang="en-GB" sz="2200" dirty="0">
                <a:solidFill>
                  <a:schemeClr val="bg1"/>
                </a:solidFill>
              </a:rPr>
              <a:t>Area Directors visit their clubs at least twice a year and conduct Area Council Meetings to share ideas</a:t>
            </a:r>
          </a:p>
        </p:txBody>
      </p:sp>
    </p:spTree>
    <p:extLst>
      <p:ext uri="{BB962C8B-B14F-4D97-AF65-F5344CB8AC3E}">
        <p14:creationId xmlns:p14="http://schemas.microsoft.com/office/powerpoint/2010/main" val="3123761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803FE-B5A6-BE31-E1BC-EDABE53218D0}"/>
              </a:ext>
            </a:extLst>
          </p:cNvPr>
          <p:cNvSpPr>
            <a:spLocks noGrp="1"/>
          </p:cNvSpPr>
          <p:nvPr>
            <p:ph type="ctrTitle"/>
          </p:nvPr>
        </p:nvSpPr>
        <p:spPr>
          <a:xfrm>
            <a:off x="764779" y="951804"/>
            <a:ext cx="10728966" cy="1762297"/>
          </a:xfrm>
          <a:solidFill>
            <a:srgbClr val="2AAFD8">
              <a:alpha val="80000"/>
            </a:srgbClr>
          </a:solidFill>
        </p:spPr>
        <p:txBody>
          <a:bodyPr>
            <a:normAutofit/>
          </a:bodyPr>
          <a:lstStyle/>
          <a:p>
            <a:r>
              <a:rPr lang="en-GB" sz="4000" i="1" dirty="0">
                <a:solidFill>
                  <a:schemeClr val="tx1"/>
                </a:solidFill>
              </a:rPr>
              <a:t>Congratulations to All Smedley, President’s, Select, and Distinguished Clubs, Areas, and Divisions!</a:t>
            </a:r>
          </a:p>
        </p:txBody>
      </p:sp>
      <p:sp>
        <p:nvSpPr>
          <p:cNvPr id="3" name="Title 1">
            <a:extLst>
              <a:ext uri="{FF2B5EF4-FFF2-40B4-BE49-F238E27FC236}">
                <a16:creationId xmlns:a16="http://schemas.microsoft.com/office/drawing/2014/main" id="{E07AEF8E-A8B6-0E26-BBEC-7C7F0B64590A}"/>
              </a:ext>
            </a:extLst>
          </p:cNvPr>
          <p:cNvSpPr txBox="1">
            <a:spLocks/>
          </p:cNvSpPr>
          <p:nvPr/>
        </p:nvSpPr>
        <p:spPr>
          <a:xfrm>
            <a:off x="315890" y="3415141"/>
            <a:ext cx="11576858" cy="1762297"/>
          </a:xfrm>
          <a:prstGeom prst="rect">
            <a:avLst/>
          </a:prstGeom>
          <a:solidFill>
            <a:srgbClr val="2E4379">
              <a:alpha val="80000"/>
            </a:srgbClr>
          </a:solidFill>
        </p:spPr>
        <p:txBody>
          <a:bodyPr vert="horz" lIns="91440" tIns="45720" rIns="91440" bIns="45720" rtlCol="0" anchor="ctr">
            <a:normAutofit/>
          </a:bodyPr>
          <a:lstStyle>
            <a:lvl1pPr marL="0" indent="0" algn="ctr" defTabSz="914400" rtl="0" eaLnBrk="1" latinLnBrk="0" hangingPunct="1">
              <a:lnSpc>
                <a:spcPct val="90000"/>
              </a:lnSpc>
              <a:spcBef>
                <a:spcPct val="0"/>
              </a:spcBef>
              <a:buFont typeface="Arial" panose="020B0604020202020204" pitchFamily="34" charset="0"/>
              <a:buNone/>
              <a:defRPr sz="4500" b="1" kern="1200">
                <a:solidFill>
                  <a:srgbClr val="FEEE9F"/>
                </a:solidFill>
                <a:latin typeface="+mj-lt"/>
                <a:ea typeface="+mj-ea"/>
                <a:cs typeface="+mj-cs"/>
              </a:defRPr>
            </a:lvl1pPr>
          </a:lstStyle>
          <a:p>
            <a:r>
              <a:rPr lang="en-GB" sz="4000" i="1" dirty="0">
                <a:solidFill>
                  <a:schemeClr val="tx1"/>
                </a:solidFill>
              </a:rPr>
              <a:t>Congratulations to All Members completing a Pathways Level/Path or for achieving their Distinguished Toastmaster award!  </a:t>
            </a:r>
          </a:p>
        </p:txBody>
      </p:sp>
    </p:spTree>
    <p:extLst>
      <p:ext uri="{BB962C8B-B14F-4D97-AF65-F5344CB8AC3E}">
        <p14:creationId xmlns:p14="http://schemas.microsoft.com/office/powerpoint/2010/main" val="3261416897"/>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grpId="0" nodeType="afterEffect">
                                  <p:stCondLst>
                                    <p:cond delay="1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CD3E2F6-F408-B593-8A87-55E0DD8DAC9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AEA4861-F366-3747-BDA6-EF5D404767DF}"/>
              </a:ext>
            </a:extLst>
          </p:cNvPr>
          <p:cNvSpPr>
            <a:spLocks noGrp="1"/>
          </p:cNvSpPr>
          <p:nvPr>
            <p:ph type="body" sz="quarter" idx="10"/>
          </p:nvPr>
        </p:nvSpPr>
        <p:spPr/>
        <p:txBody>
          <a:bodyPr/>
          <a:lstStyle/>
          <a:p>
            <a:endParaRPr lang="en-GB"/>
          </a:p>
        </p:txBody>
      </p:sp>
      <p:sp>
        <p:nvSpPr>
          <p:cNvPr id="6" name="TextBox 5">
            <a:extLst>
              <a:ext uri="{FF2B5EF4-FFF2-40B4-BE49-F238E27FC236}">
                <a16:creationId xmlns:a16="http://schemas.microsoft.com/office/drawing/2014/main" id="{06EE7F3E-9C7A-7F3C-697A-2EC5AEF73BCB}"/>
              </a:ext>
            </a:extLst>
          </p:cNvPr>
          <p:cNvSpPr txBox="1"/>
          <p:nvPr/>
        </p:nvSpPr>
        <p:spPr>
          <a:xfrm>
            <a:off x="3840481" y="1917305"/>
            <a:ext cx="8186712" cy="830997"/>
          </a:xfrm>
          <a:prstGeom prst="rect">
            <a:avLst/>
          </a:prstGeom>
          <a:solidFill>
            <a:srgbClr val="AACFEA">
              <a:alpha val="80000"/>
            </a:srgbClr>
          </a:solid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800" b="1" i="0" u="none" strike="noStrike" kern="1200" cap="none" spc="0" normalizeH="0" baseline="0" noProof="0" dirty="0">
                <a:ln>
                  <a:noFill/>
                </a:ln>
                <a:solidFill>
                  <a:srgbClr val="132E3E">
                    <a:lumMod val="50000"/>
                  </a:srgbClr>
                </a:solidFill>
                <a:effectLst/>
                <a:uLnTx/>
                <a:uFillTx/>
                <a:latin typeface="Arial"/>
                <a:ea typeface="+mn-ea"/>
                <a:cs typeface="+mn-cs"/>
              </a:rPr>
              <a:t>Planning for Club Success</a:t>
            </a:r>
          </a:p>
        </p:txBody>
      </p:sp>
      <p:sp>
        <p:nvSpPr>
          <p:cNvPr id="2" name="TextBox 1">
            <a:extLst>
              <a:ext uri="{FF2B5EF4-FFF2-40B4-BE49-F238E27FC236}">
                <a16:creationId xmlns:a16="http://schemas.microsoft.com/office/drawing/2014/main" id="{5E12154D-8FC4-D5CD-3B5E-53BC088F83AA}"/>
              </a:ext>
            </a:extLst>
          </p:cNvPr>
          <p:cNvSpPr txBox="1"/>
          <p:nvPr/>
        </p:nvSpPr>
        <p:spPr>
          <a:xfrm>
            <a:off x="5614736" y="3793066"/>
            <a:ext cx="6223263" cy="954107"/>
          </a:xfrm>
          <a:prstGeom prst="rect">
            <a:avLst/>
          </a:prstGeom>
          <a:solidFill>
            <a:srgbClr val="AACFEA">
              <a:alpha val="89804"/>
            </a:srgbClr>
          </a:solidFill>
        </p:spPr>
        <p:txBody>
          <a:bodyPr wrap="square" rtlCol="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800" i="1" u="none" strike="noStrike" kern="1200" cap="none" spc="0" normalizeH="0" baseline="0" noProof="0" dirty="0">
                <a:ln>
                  <a:noFill/>
                </a:ln>
                <a:solidFill>
                  <a:srgbClr val="132E3E">
                    <a:lumMod val="50000"/>
                  </a:srgbClr>
                </a:solidFill>
                <a:effectLst/>
                <a:uLnTx/>
                <a:uFillTx/>
                <a:latin typeface="Arial"/>
                <a:ea typeface="+mn-ea"/>
                <a:cs typeface="+mn-cs"/>
              </a:rPr>
              <a:t>“Plans are the blueprints of success.”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800" i="0" u="none" strike="noStrike" kern="1200" cap="none" spc="0" normalizeH="0" baseline="0" noProof="0" dirty="0">
                <a:ln>
                  <a:noFill/>
                </a:ln>
                <a:solidFill>
                  <a:srgbClr val="132E3E">
                    <a:lumMod val="50000"/>
                  </a:srgbClr>
                </a:solidFill>
                <a:effectLst/>
                <a:uLnTx/>
                <a:uFillTx/>
                <a:latin typeface="Arial"/>
                <a:ea typeface="+mn-ea"/>
                <a:cs typeface="+mn-cs"/>
              </a:rPr>
              <a:t>Peter F. Drucker</a:t>
            </a:r>
          </a:p>
        </p:txBody>
      </p:sp>
    </p:spTree>
    <p:extLst>
      <p:ext uri="{BB962C8B-B14F-4D97-AF65-F5344CB8AC3E}">
        <p14:creationId xmlns:p14="http://schemas.microsoft.com/office/powerpoint/2010/main" val="2458931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1578F92-A18D-FC18-EA9B-E4B0336EEC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C7FE23-86A5-AB0B-8BF2-2FD7591BA311}"/>
              </a:ext>
            </a:extLst>
          </p:cNvPr>
          <p:cNvSpPr>
            <a:spLocks noGrp="1"/>
          </p:cNvSpPr>
          <p:nvPr>
            <p:ph type="title"/>
          </p:nvPr>
        </p:nvSpPr>
        <p:spPr>
          <a:xfrm>
            <a:off x="304800" y="445475"/>
            <a:ext cx="11484000" cy="645075"/>
          </a:xfrm>
        </p:spPr>
        <p:txBody>
          <a:bodyPr/>
          <a:lstStyle/>
          <a:p>
            <a:r>
              <a:rPr lang="en-GB" sz="4000" dirty="0">
                <a:solidFill>
                  <a:srgbClr val="FEEE9F"/>
                </a:solidFill>
              </a:rPr>
              <a:t>Preparing a Club Success Plan (CSP)</a:t>
            </a:r>
          </a:p>
        </p:txBody>
      </p:sp>
      <p:sp>
        <p:nvSpPr>
          <p:cNvPr id="3" name="Content Placeholder 2">
            <a:extLst>
              <a:ext uri="{FF2B5EF4-FFF2-40B4-BE49-F238E27FC236}">
                <a16:creationId xmlns:a16="http://schemas.microsoft.com/office/drawing/2014/main" id="{9074A9E0-D2BE-0BCA-BDF0-5358CC8115F1}"/>
              </a:ext>
            </a:extLst>
          </p:cNvPr>
          <p:cNvSpPr>
            <a:spLocks noGrp="1"/>
          </p:cNvSpPr>
          <p:nvPr>
            <p:ph idx="1"/>
          </p:nvPr>
        </p:nvSpPr>
        <p:spPr>
          <a:xfrm>
            <a:off x="4800600" y="2330026"/>
            <a:ext cx="6870700" cy="3154679"/>
          </a:xfrm>
        </p:spPr>
        <p:txBody>
          <a:bodyPr anchor="b">
            <a:normAutofit/>
          </a:bodyPr>
          <a:lstStyle/>
          <a:p>
            <a:pPr marL="0" indent="0" algn="r">
              <a:buNone/>
            </a:pPr>
            <a:r>
              <a:rPr lang="en-US" sz="4000" b="1" i="1" dirty="0">
                <a:solidFill>
                  <a:srgbClr val="FEEE9F"/>
                </a:solidFill>
              </a:rPr>
              <a:t>Proper</a:t>
            </a:r>
            <a:br>
              <a:rPr lang="en-US" sz="4000" b="1" i="1" dirty="0">
                <a:solidFill>
                  <a:srgbClr val="FEEE9F"/>
                </a:solidFill>
              </a:rPr>
            </a:br>
            <a:r>
              <a:rPr lang="en-US" sz="4000" b="1" i="1" dirty="0">
                <a:solidFill>
                  <a:srgbClr val="FEEE9F"/>
                </a:solidFill>
              </a:rPr>
              <a:t> planning promotes proficient performance.</a:t>
            </a:r>
            <a:endParaRPr lang="en-GB" sz="4000" b="1" i="1" dirty="0">
              <a:solidFill>
                <a:srgbClr val="FEEE9F"/>
              </a:solidFill>
            </a:endParaRPr>
          </a:p>
        </p:txBody>
      </p:sp>
      <p:sp>
        <p:nvSpPr>
          <p:cNvPr id="4" name="Text Placeholder 3">
            <a:extLst>
              <a:ext uri="{FF2B5EF4-FFF2-40B4-BE49-F238E27FC236}">
                <a16:creationId xmlns:a16="http://schemas.microsoft.com/office/drawing/2014/main" id="{8B8C9122-1BAA-E45F-4D79-2B8E6CE54AAC}"/>
              </a:ext>
            </a:extLst>
          </p:cNvPr>
          <p:cNvSpPr>
            <a:spLocks noGrp="1"/>
          </p:cNvSpPr>
          <p:nvPr>
            <p:ph type="body" sz="quarter" idx="10"/>
          </p:nvPr>
        </p:nvSpPr>
        <p:spPr/>
        <p:txBody>
          <a:bodyPr/>
          <a:lstStyle/>
          <a:p>
            <a:endParaRPr lang="en-GB" dirty="0"/>
          </a:p>
        </p:txBody>
      </p:sp>
      <p:cxnSp>
        <p:nvCxnSpPr>
          <p:cNvPr id="6" name="Straight Connector 5">
            <a:extLst>
              <a:ext uri="{FF2B5EF4-FFF2-40B4-BE49-F238E27FC236}">
                <a16:creationId xmlns:a16="http://schemas.microsoft.com/office/drawing/2014/main" id="{D49D1356-EDC9-47A5-CD49-FEADD5919958}"/>
              </a:ext>
            </a:extLst>
          </p:cNvPr>
          <p:cNvCxnSpPr>
            <a:cxnSpLocks/>
          </p:cNvCxnSpPr>
          <p:nvPr/>
        </p:nvCxnSpPr>
        <p:spPr>
          <a:xfrm>
            <a:off x="419100" y="1250950"/>
            <a:ext cx="717550" cy="0"/>
          </a:xfrm>
          <a:prstGeom prst="line">
            <a:avLst/>
          </a:prstGeom>
          <a:ln w="28575"/>
        </p:spPr>
        <p:style>
          <a:lnRef idx="2">
            <a:schemeClr val="accent3"/>
          </a:lnRef>
          <a:fillRef idx="0">
            <a:schemeClr val="accent3"/>
          </a:fillRef>
          <a:effectRef idx="1">
            <a:schemeClr val="accent3"/>
          </a:effectRef>
          <a:fontRef idx="minor">
            <a:schemeClr val="tx1"/>
          </a:fontRef>
        </p:style>
      </p:cxnSp>
      <p:cxnSp>
        <p:nvCxnSpPr>
          <p:cNvPr id="9" name="Straight Connector 8">
            <a:extLst>
              <a:ext uri="{FF2B5EF4-FFF2-40B4-BE49-F238E27FC236}">
                <a16:creationId xmlns:a16="http://schemas.microsoft.com/office/drawing/2014/main" id="{777A1BED-4676-ACA8-448B-32BCD0581A74}"/>
              </a:ext>
            </a:extLst>
          </p:cNvPr>
          <p:cNvCxnSpPr/>
          <p:nvPr/>
        </p:nvCxnSpPr>
        <p:spPr>
          <a:xfrm>
            <a:off x="10756900" y="1022350"/>
            <a:ext cx="914400" cy="914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9081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797EEBD-FE86-F212-F5EC-115D2028D02B}"/>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A121699F-EEBC-8D90-F44B-59E5D70CA5D0}"/>
              </a:ext>
            </a:extLst>
          </p:cNvPr>
          <p:cNvSpPr>
            <a:spLocks noGrp="1"/>
          </p:cNvSpPr>
          <p:nvPr>
            <p:ph type="body" sz="quarter" idx="10"/>
          </p:nvPr>
        </p:nvSpPr>
        <p:spPr/>
        <p:txBody>
          <a:bodyPr/>
          <a:lstStyle/>
          <a:p>
            <a:endParaRPr lang="en-GB" dirty="0"/>
          </a:p>
        </p:txBody>
      </p:sp>
      <p:sp>
        <p:nvSpPr>
          <p:cNvPr id="8" name="Title 1">
            <a:extLst>
              <a:ext uri="{FF2B5EF4-FFF2-40B4-BE49-F238E27FC236}">
                <a16:creationId xmlns:a16="http://schemas.microsoft.com/office/drawing/2014/main" id="{01E39B07-AFF4-C3D6-AFED-D504F909BD9F}"/>
              </a:ext>
            </a:extLst>
          </p:cNvPr>
          <p:cNvSpPr>
            <a:spLocks noGrp="1"/>
          </p:cNvSpPr>
          <p:nvPr>
            <p:ph type="title"/>
          </p:nvPr>
        </p:nvSpPr>
        <p:spPr>
          <a:xfrm>
            <a:off x="304800" y="445475"/>
            <a:ext cx="11484000" cy="645075"/>
          </a:xfrm>
        </p:spPr>
        <p:txBody>
          <a:bodyPr/>
          <a:lstStyle/>
          <a:p>
            <a:r>
              <a:rPr lang="en-GB" sz="3800" dirty="0">
                <a:solidFill>
                  <a:srgbClr val="FEEE9F"/>
                </a:solidFill>
              </a:rPr>
              <a:t>CSP Components</a:t>
            </a:r>
          </a:p>
        </p:txBody>
      </p:sp>
    </p:spTree>
    <p:extLst>
      <p:ext uri="{BB962C8B-B14F-4D97-AF65-F5344CB8AC3E}">
        <p14:creationId xmlns:p14="http://schemas.microsoft.com/office/powerpoint/2010/main" val="2111740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B9CED9-B4A8-DF7E-BA4C-A848B66229FB}"/>
              </a:ext>
            </a:extLst>
          </p:cNvPr>
          <p:cNvSpPr>
            <a:spLocks noGrp="1"/>
          </p:cNvSpPr>
          <p:nvPr>
            <p:ph sz="quarter" idx="10"/>
          </p:nvPr>
        </p:nvSpPr>
        <p:spPr>
          <a:xfrm>
            <a:off x="255946" y="1600199"/>
            <a:ext cx="5094988" cy="3305908"/>
          </a:xfrm>
          <a:solidFill>
            <a:srgbClr val="FFFFFF">
              <a:alpha val="69804"/>
            </a:srgbClr>
          </a:solidFill>
        </p:spPr>
        <p:txBody>
          <a:bodyPr>
            <a:noAutofit/>
          </a:bodyPr>
          <a:lstStyle/>
          <a:p>
            <a:pPr marL="338138" indent="-338138">
              <a:buFont typeface="+mj-lt"/>
              <a:buAutoNum type="arabicPeriod"/>
            </a:pPr>
            <a:r>
              <a:rPr lang="en-GB" sz="2800" dirty="0">
                <a:solidFill>
                  <a:srgbClr val="000000"/>
                </a:solidFill>
              </a:rPr>
              <a:t>How many Distinguished Club Program goals did your club achieve last year?</a:t>
            </a:r>
          </a:p>
          <a:p>
            <a:pPr marL="338138" indent="-338138">
              <a:buFont typeface="+mj-lt"/>
              <a:buAutoNum type="arabicPeriod"/>
            </a:pPr>
            <a:r>
              <a:rPr lang="en-GB" sz="2800" dirty="0">
                <a:solidFill>
                  <a:srgbClr val="000000"/>
                </a:solidFill>
              </a:rPr>
              <a:t>How many members do you currently have? </a:t>
            </a:r>
          </a:p>
          <a:p>
            <a:pPr marL="338138" indent="-338138">
              <a:buFont typeface="+mj-lt"/>
              <a:buAutoNum type="arabicPeriod"/>
            </a:pPr>
            <a:r>
              <a:rPr lang="en-GB" sz="2800" dirty="0">
                <a:solidFill>
                  <a:srgbClr val="000000"/>
                </a:solidFill>
              </a:rPr>
              <a:t>How many new members have you gained this year? </a:t>
            </a:r>
          </a:p>
        </p:txBody>
      </p:sp>
      <p:sp>
        <p:nvSpPr>
          <p:cNvPr id="6" name="Content Placeholder 5">
            <a:extLst>
              <a:ext uri="{FF2B5EF4-FFF2-40B4-BE49-F238E27FC236}">
                <a16:creationId xmlns:a16="http://schemas.microsoft.com/office/drawing/2014/main" id="{29B2C515-6EE5-31F9-CBC2-5D71C9CB6FAB}"/>
              </a:ext>
            </a:extLst>
          </p:cNvPr>
          <p:cNvSpPr>
            <a:spLocks noGrp="1"/>
          </p:cNvSpPr>
          <p:nvPr>
            <p:ph sz="quarter" idx="11"/>
          </p:nvPr>
        </p:nvSpPr>
        <p:spPr>
          <a:xfrm>
            <a:off x="6706247" y="1600200"/>
            <a:ext cx="5229808" cy="3305908"/>
          </a:xfrm>
          <a:solidFill>
            <a:srgbClr val="FFFFFF">
              <a:alpha val="69804"/>
            </a:srgbClr>
          </a:solidFill>
        </p:spPr>
        <p:txBody>
          <a:bodyPr/>
          <a:lstStyle/>
          <a:p>
            <a:pPr marL="338138" indent="-338138">
              <a:buFont typeface="+mj-lt"/>
              <a:buAutoNum type="arabicPeriod" startAt="4"/>
            </a:pPr>
            <a:r>
              <a:rPr lang="en-GB" sz="2800" dirty="0">
                <a:solidFill>
                  <a:srgbClr val="000000"/>
                </a:solidFill>
              </a:rPr>
              <a:t>How many members are pursuing Pathways goals?</a:t>
            </a:r>
          </a:p>
          <a:p>
            <a:pPr marL="338138" indent="-338138">
              <a:buFont typeface="+mj-lt"/>
              <a:buAutoNum type="arabicPeriod" startAt="4"/>
            </a:pPr>
            <a:r>
              <a:rPr lang="en-GB" sz="2800" dirty="0">
                <a:solidFill>
                  <a:srgbClr val="000000"/>
                </a:solidFill>
              </a:rPr>
              <a:t>How many members participate in your club meetings?</a:t>
            </a:r>
          </a:p>
          <a:p>
            <a:pPr marL="338138" indent="-338138">
              <a:buFont typeface="+mj-lt"/>
              <a:buAutoNum type="arabicPeriod" startAt="4"/>
            </a:pPr>
            <a:r>
              <a:rPr lang="en-GB" sz="2800" dirty="0">
                <a:solidFill>
                  <a:srgbClr val="000000"/>
                </a:solidFill>
              </a:rPr>
              <a:t>Are your club finances in order?</a:t>
            </a:r>
          </a:p>
          <a:p>
            <a:endParaRPr lang="en-GB" sz="2800" dirty="0">
              <a:solidFill>
                <a:srgbClr val="000000"/>
              </a:solidFill>
            </a:endParaRPr>
          </a:p>
          <a:p>
            <a:endParaRPr lang="en-GB" dirty="0">
              <a:solidFill>
                <a:srgbClr val="000000"/>
              </a:solidFill>
            </a:endParaRPr>
          </a:p>
        </p:txBody>
      </p:sp>
      <p:sp>
        <p:nvSpPr>
          <p:cNvPr id="7" name="TextBox 6">
            <a:extLst>
              <a:ext uri="{FF2B5EF4-FFF2-40B4-BE49-F238E27FC236}">
                <a16:creationId xmlns:a16="http://schemas.microsoft.com/office/drawing/2014/main" id="{83A82EE0-94D5-993A-B8F1-905797FA9CA1}"/>
              </a:ext>
            </a:extLst>
          </p:cNvPr>
          <p:cNvSpPr txBox="1"/>
          <p:nvPr/>
        </p:nvSpPr>
        <p:spPr>
          <a:xfrm>
            <a:off x="816710" y="5127824"/>
            <a:ext cx="10566400" cy="1077218"/>
          </a:xfrm>
          <a:prstGeom prst="rect">
            <a:avLst/>
          </a:prstGeom>
          <a:solidFill>
            <a:srgbClr val="FFFFFF">
              <a:alpha val="69804"/>
            </a:srgbClr>
          </a:solidFill>
        </p:spPr>
        <p:txBody>
          <a:bodyPr wrap="square" rtlCol="0">
            <a:spAutoFit/>
          </a:bodyPr>
          <a:lstStyle/>
          <a:p>
            <a:pPr algn="ctr"/>
            <a:r>
              <a:rPr lang="en-GB" sz="3200" dirty="0">
                <a:solidFill>
                  <a:srgbClr val="000000"/>
                </a:solidFill>
              </a:rPr>
              <a:t>Conduct </a:t>
            </a:r>
            <a:r>
              <a:rPr lang="en-GB" sz="3200" b="1" i="1" dirty="0">
                <a:solidFill>
                  <a:srgbClr val="000000"/>
                </a:solidFill>
              </a:rPr>
              <a:t>Moments of Truth </a:t>
            </a:r>
            <a:r>
              <a:rPr lang="en-GB" sz="3200" dirty="0">
                <a:solidFill>
                  <a:srgbClr val="000000"/>
                </a:solidFill>
              </a:rPr>
              <a:t>to evaluate your club’s strengths and areas for improvement!</a:t>
            </a:r>
          </a:p>
        </p:txBody>
      </p:sp>
      <p:sp>
        <p:nvSpPr>
          <p:cNvPr id="9" name="Title 1">
            <a:extLst>
              <a:ext uri="{FF2B5EF4-FFF2-40B4-BE49-F238E27FC236}">
                <a16:creationId xmlns:a16="http://schemas.microsoft.com/office/drawing/2014/main" id="{484CAF07-E946-A678-4F55-30846F105ABA}"/>
              </a:ext>
            </a:extLst>
          </p:cNvPr>
          <p:cNvSpPr>
            <a:spLocks noGrp="1"/>
          </p:cNvSpPr>
          <p:nvPr>
            <p:ph type="title"/>
          </p:nvPr>
        </p:nvSpPr>
        <p:spPr>
          <a:xfrm>
            <a:off x="304800" y="445475"/>
            <a:ext cx="11484000" cy="645075"/>
          </a:xfrm>
        </p:spPr>
        <p:txBody>
          <a:bodyPr/>
          <a:lstStyle/>
          <a:p>
            <a:r>
              <a:rPr lang="en-GB" sz="4000" dirty="0">
                <a:solidFill>
                  <a:schemeClr val="tx1"/>
                </a:solidFill>
              </a:rPr>
              <a:t>What is the Status of Your Club?</a:t>
            </a:r>
          </a:p>
        </p:txBody>
      </p:sp>
    </p:spTree>
    <p:extLst>
      <p:ext uri="{BB962C8B-B14F-4D97-AF65-F5344CB8AC3E}">
        <p14:creationId xmlns:p14="http://schemas.microsoft.com/office/powerpoint/2010/main" val="2359229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bg/>
                                          </p:spTgt>
                                        </p:tgtEl>
                                        <p:attrNameLst>
                                          <p:attrName>style.visibility</p:attrName>
                                        </p:attrNameLst>
                                      </p:cBhvr>
                                      <p:to>
                                        <p:strVal val="visible"/>
                                      </p:to>
                                    </p:set>
                                    <p:animEffect transition="in" filter="fade">
                                      <p:cBhvr>
                                        <p:cTn id="25" dur="500"/>
                                        <p:tgtEl>
                                          <p:spTgt spid="6">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5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fade">
                                      <p:cBhvr>
                                        <p:cTn id="33" dur="5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fade">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E73970-E756-9CBB-C56B-AE8C489545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917691">
            <a:off x="7573478" y="296572"/>
            <a:ext cx="4839802" cy="6264855"/>
          </a:xfrm>
          <a:prstGeom prst="rect">
            <a:avLst/>
          </a:prstGeom>
          <a:effectLst>
            <a:outerShdw blurRad="228600" dist="228600" dir="2700000" algn="tl" rotWithShape="0">
              <a:schemeClr val="tx1">
                <a:alpha val="40000"/>
              </a:schemeClr>
            </a:outerShdw>
          </a:effectLst>
        </p:spPr>
      </p:pic>
      <p:sp>
        <p:nvSpPr>
          <p:cNvPr id="2" name="Title 1">
            <a:extLst>
              <a:ext uri="{FF2B5EF4-FFF2-40B4-BE49-F238E27FC236}">
                <a16:creationId xmlns:a16="http://schemas.microsoft.com/office/drawing/2014/main" id="{5E906694-5429-924E-50B8-79225187C2C7}"/>
              </a:ext>
            </a:extLst>
          </p:cNvPr>
          <p:cNvSpPr>
            <a:spLocks noGrp="1"/>
          </p:cNvSpPr>
          <p:nvPr>
            <p:ph type="title"/>
          </p:nvPr>
        </p:nvSpPr>
        <p:spPr>
          <a:xfrm>
            <a:off x="277934" y="655102"/>
            <a:ext cx="11647366" cy="649224"/>
          </a:xfrm>
          <a:noFill/>
        </p:spPr>
        <p:txBody>
          <a:bodyPr>
            <a:noAutofit/>
          </a:bodyPr>
          <a:lstStyle/>
          <a:p>
            <a:r>
              <a:rPr lang="en-GB" sz="4000" dirty="0">
                <a:solidFill>
                  <a:srgbClr val="FFF0A0"/>
                </a:solidFill>
              </a:rPr>
              <a:t>Moments of Truth</a:t>
            </a:r>
          </a:p>
        </p:txBody>
      </p:sp>
      <p:sp>
        <p:nvSpPr>
          <p:cNvPr id="3" name="Content Placeholder 2">
            <a:extLst>
              <a:ext uri="{FF2B5EF4-FFF2-40B4-BE49-F238E27FC236}">
                <a16:creationId xmlns:a16="http://schemas.microsoft.com/office/drawing/2014/main" id="{5A653B71-0542-AFC5-B356-BAEDD0DC4EBC}"/>
              </a:ext>
            </a:extLst>
          </p:cNvPr>
          <p:cNvSpPr>
            <a:spLocks noGrp="1"/>
          </p:cNvSpPr>
          <p:nvPr>
            <p:ph idx="1"/>
          </p:nvPr>
        </p:nvSpPr>
        <p:spPr>
          <a:xfrm>
            <a:off x="277933" y="1520042"/>
            <a:ext cx="4792415" cy="4358244"/>
          </a:xfrm>
          <a:solidFill>
            <a:srgbClr val="FFFFFF">
              <a:alpha val="60000"/>
            </a:srgbClr>
          </a:solidFill>
        </p:spPr>
        <p:txBody>
          <a:bodyPr>
            <a:normAutofit fontScale="92500" lnSpcReduction="20000"/>
          </a:bodyPr>
          <a:lstStyle/>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First Impressions</a:t>
            </a:r>
          </a:p>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Membership Orientation</a:t>
            </a:r>
          </a:p>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Fellowship, Variety and </a:t>
            </a:r>
            <a:br>
              <a:rPr lang="en-GB" dirty="0">
                <a:solidFill>
                  <a:schemeClr val="bg2">
                    <a:lumMod val="10000"/>
                  </a:schemeClr>
                </a:solidFill>
              </a:rPr>
            </a:br>
            <a:r>
              <a:rPr lang="en-GB" dirty="0">
                <a:solidFill>
                  <a:schemeClr val="bg2">
                    <a:lumMod val="10000"/>
                  </a:schemeClr>
                </a:solidFill>
              </a:rPr>
              <a:t>Communication</a:t>
            </a:r>
          </a:p>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Program Planning and </a:t>
            </a:r>
            <a:br>
              <a:rPr lang="en-GB" dirty="0">
                <a:solidFill>
                  <a:schemeClr val="bg2">
                    <a:lumMod val="10000"/>
                  </a:schemeClr>
                </a:solidFill>
              </a:rPr>
            </a:br>
            <a:r>
              <a:rPr lang="en-GB" dirty="0">
                <a:solidFill>
                  <a:schemeClr val="bg2">
                    <a:lumMod val="10000"/>
                  </a:schemeClr>
                </a:solidFill>
              </a:rPr>
              <a:t>Meeting Organization</a:t>
            </a:r>
          </a:p>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Membership Strength</a:t>
            </a:r>
          </a:p>
          <a:p>
            <a:pPr marL="459000" indent="-457200">
              <a:lnSpc>
                <a:spcPct val="150000"/>
              </a:lnSpc>
              <a:spcBef>
                <a:spcPts val="0"/>
              </a:spcBef>
              <a:buClr>
                <a:srgbClr val="000000"/>
              </a:buClr>
              <a:buFont typeface="Wingdings" panose="05000000000000000000" pitchFamily="2" charset="2"/>
              <a:buChar char="§"/>
            </a:pPr>
            <a:r>
              <a:rPr lang="en-GB" dirty="0">
                <a:solidFill>
                  <a:schemeClr val="bg2">
                    <a:lumMod val="10000"/>
                  </a:schemeClr>
                </a:solidFill>
              </a:rPr>
              <a:t>Achievement Recognition</a:t>
            </a:r>
          </a:p>
        </p:txBody>
      </p:sp>
    </p:spTree>
    <p:extLst>
      <p:ext uri="{BB962C8B-B14F-4D97-AF65-F5344CB8AC3E}">
        <p14:creationId xmlns:p14="http://schemas.microsoft.com/office/powerpoint/2010/main" val="280386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3D2D72C-5560-8E9B-0C16-B49DFE92BE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BC4A5D-43B8-C613-3ED3-86A9ADD41B20}"/>
              </a:ext>
            </a:extLst>
          </p:cNvPr>
          <p:cNvSpPr>
            <a:spLocks noGrp="1"/>
          </p:cNvSpPr>
          <p:nvPr>
            <p:ph type="title"/>
          </p:nvPr>
        </p:nvSpPr>
        <p:spPr>
          <a:xfrm>
            <a:off x="2951747" y="427890"/>
            <a:ext cx="9076130" cy="1348153"/>
          </a:xfrm>
        </p:spPr>
        <p:txBody>
          <a:bodyPr/>
          <a:lstStyle/>
          <a:p>
            <a:r>
              <a:rPr lang="en-GB" sz="4000" dirty="0">
                <a:solidFill>
                  <a:schemeClr val="tx2"/>
                </a:solidFill>
              </a:rPr>
              <a:t>What is the Distinguished Club Program (DCP)?</a:t>
            </a:r>
          </a:p>
        </p:txBody>
      </p:sp>
      <p:sp>
        <p:nvSpPr>
          <p:cNvPr id="3" name="Content Placeholder 2">
            <a:extLst>
              <a:ext uri="{FF2B5EF4-FFF2-40B4-BE49-F238E27FC236}">
                <a16:creationId xmlns:a16="http://schemas.microsoft.com/office/drawing/2014/main" id="{5081C14C-38E8-5592-7E8A-0035CB42E9ED}"/>
              </a:ext>
            </a:extLst>
          </p:cNvPr>
          <p:cNvSpPr>
            <a:spLocks noGrp="1"/>
          </p:cNvSpPr>
          <p:nvPr>
            <p:ph idx="1"/>
          </p:nvPr>
        </p:nvSpPr>
        <p:spPr>
          <a:xfrm>
            <a:off x="4216754" y="3317630"/>
            <a:ext cx="7811123" cy="2801817"/>
          </a:xfrm>
        </p:spPr>
        <p:txBody>
          <a:bodyPr>
            <a:noAutofit/>
          </a:bodyPr>
          <a:lstStyle/>
          <a:p>
            <a:pPr>
              <a:lnSpc>
                <a:spcPts val="4800"/>
              </a:lnSpc>
              <a:buFont typeface="Wingdings" panose="05000000000000000000" pitchFamily="2" charset="2"/>
              <a:buChar char="§"/>
            </a:pPr>
            <a:r>
              <a:rPr lang="en-GB" dirty="0">
                <a:solidFill>
                  <a:schemeClr val="tx2"/>
                </a:solidFill>
              </a:rPr>
              <a:t>Major Part of the Club Success Plan</a:t>
            </a:r>
          </a:p>
          <a:p>
            <a:pPr>
              <a:lnSpc>
                <a:spcPts val="4800"/>
              </a:lnSpc>
              <a:buFont typeface="Wingdings" panose="05000000000000000000" pitchFamily="2" charset="2"/>
              <a:buChar char="§"/>
            </a:pPr>
            <a:r>
              <a:rPr lang="en-GB" dirty="0">
                <a:solidFill>
                  <a:schemeClr val="tx2"/>
                </a:solidFill>
              </a:rPr>
              <a:t>Consists of 10 Goals with 3 eligibility criteria</a:t>
            </a:r>
          </a:p>
          <a:p>
            <a:pPr>
              <a:lnSpc>
                <a:spcPts val="4800"/>
              </a:lnSpc>
              <a:buFont typeface="Wingdings" panose="05000000000000000000" pitchFamily="2" charset="2"/>
              <a:buChar char="§"/>
            </a:pPr>
            <a:r>
              <a:rPr lang="en-GB" dirty="0">
                <a:solidFill>
                  <a:schemeClr val="tx2"/>
                </a:solidFill>
              </a:rPr>
              <a:t>Tracks Member Achievements </a:t>
            </a:r>
          </a:p>
          <a:p>
            <a:pPr>
              <a:lnSpc>
                <a:spcPts val="4800"/>
              </a:lnSpc>
              <a:buFont typeface="Wingdings" panose="05000000000000000000" pitchFamily="2" charset="2"/>
              <a:buChar char="§"/>
            </a:pPr>
            <a:r>
              <a:rPr lang="en-GB" b="1" i="1" dirty="0">
                <a:solidFill>
                  <a:schemeClr val="tx2"/>
                </a:solidFill>
              </a:rPr>
              <a:t>Measures Club Quality!</a:t>
            </a:r>
          </a:p>
          <a:p>
            <a:pPr marL="0" indent="0">
              <a:lnSpc>
                <a:spcPts val="4800"/>
              </a:lnSpc>
              <a:buNone/>
            </a:pPr>
            <a:endParaRPr lang="en-GB" sz="3600" dirty="0">
              <a:solidFill>
                <a:schemeClr val="tx2"/>
              </a:solidFill>
            </a:endParaRPr>
          </a:p>
        </p:txBody>
      </p:sp>
      <p:sp>
        <p:nvSpPr>
          <p:cNvPr id="4" name="Text Placeholder 3">
            <a:extLst>
              <a:ext uri="{FF2B5EF4-FFF2-40B4-BE49-F238E27FC236}">
                <a16:creationId xmlns:a16="http://schemas.microsoft.com/office/drawing/2014/main" id="{D331C36F-C05B-60E1-E0E7-9FCAB43B70F9}"/>
              </a:ext>
            </a:extLst>
          </p:cNvPr>
          <p:cNvSpPr>
            <a:spLocks noGrp="1"/>
          </p:cNvSpPr>
          <p:nvPr>
            <p:ph type="body" sz="quarter" idx="10"/>
          </p:nvPr>
        </p:nvSpPr>
        <p:spPr/>
        <p:txBody>
          <a:bodyPr/>
          <a:lstStyle/>
          <a:p>
            <a:endParaRPr lang="en-GB" dirty="0"/>
          </a:p>
        </p:txBody>
      </p:sp>
      <p:sp>
        <p:nvSpPr>
          <p:cNvPr id="5" name="Content Placeholder 2">
            <a:extLst>
              <a:ext uri="{FF2B5EF4-FFF2-40B4-BE49-F238E27FC236}">
                <a16:creationId xmlns:a16="http://schemas.microsoft.com/office/drawing/2014/main" id="{7B5D66C5-64EF-647E-2251-11AA476DF4CF}"/>
              </a:ext>
            </a:extLst>
          </p:cNvPr>
          <p:cNvSpPr txBox="1">
            <a:spLocks/>
          </p:cNvSpPr>
          <p:nvPr/>
        </p:nvSpPr>
        <p:spPr>
          <a:xfrm>
            <a:off x="5867400" y="4608122"/>
            <a:ext cx="5970600" cy="1291444"/>
          </a:xfrm>
          <a:prstGeom prst="rect">
            <a:avLst/>
          </a:prstGeom>
        </p:spPr>
        <p:txBody>
          <a:bodyPr vert="horz" lIns="91440" tIns="45720" rIns="91440" bIns="45720" rtlCol="0">
            <a:no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8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50000"/>
              </a:lnSpc>
              <a:spcBef>
                <a:spcPct val="20000"/>
              </a:spcBef>
              <a:spcAft>
                <a:spcPct val="0"/>
              </a:spcAft>
              <a:buClr>
                <a:srgbClr val="800000"/>
              </a:buClr>
              <a:buSzPct val="100000"/>
              <a:buFont typeface="ArialUnicodeMS" charset="0"/>
              <a:buNone/>
              <a:tabLst/>
              <a:defRPr/>
            </a:pPr>
            <a:endParaRPr kumimoji="0" lang="en-GB" sz="4000" b="1" i="0" u="none" strike="noStrike" kern="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61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b="4000"/>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6709228-C5A4-A212-1D04-7324C5C64D00}"/>
              </a:ext>
            </a:extLst>
          </p:cNvPr>
          <p:cNvSpPr>
            <a:spLocks noGrp="1"/>
          </p:cNvSpPr>
          <p:nvPr>
            <p:ph type="title"/>
          </p:nvPr>
        </p:nvSpPr>
        <p:spPr>
          <a:xfrm>
            <a:off x="277934" y="465103"/>
            <a:ext cx="11647366" cy="649224"/>
          </a:xfrm>
        </p:spPr>
        <p:txBody>
          <a:bodyPr/>
          <a:lstStyle/>
          <a:p>
            <a:r>
              <a:rPr lang="en-GB" sz="4000" dirty="0">
                <a:solidFill>
                  <a:srgbClr val="FEEE9F"/>
                </a:solidFill>
              </a:rPr>
              <a:t>DCP Eligibility Criteria</a:t>
            </a:r>
          </a:p>
        </p:txBody>
      </p:sp>
      <p:sp>
        <p:nvSpPr>
          <p:cNvPr id="6" name="Content Placeholder 5">
            <a:extLst>
              <a:ext uri="{FF2B5EF4-FFF2-40B4-BE49-F238E27FC236}">
                <a16:creationId xmlns:a16="http://schemas.microsoft.com/office/drawing/2014/main" id="{352EA885-D10F-DBAB-4C94-40284630CC7E}"/>
              </a:ext>
            </a:extLst>
          </p:cNvPr>
          <p:cNvSpPr>
            <a:spLocks noGrp="1"/>
          </p:cNvSpPr>
          <p:nvPr>
            <p:ph idx="1"/>
          </p:nvPr>
        </p:nvSpPr>
        <p:spPr>
          <a:xfrm>
            <a:off x="277933" y="1632336"/>
            <a:ext cx="11647367" cy="4358244"/>
          </a:xfrm>
        </p:spPr>
        <p:txBody>
          <a:bodyPr/>
          <a:lstStyle/>
          <a:p>
            <a:pPr marL="514350" indent="-514350">
              <a:lnSpc>
                <a:spcPct val="200000"/>
              </a:lnSpc>
              <a:buFont typeface="+mj-lt"/>
              <a:buAutoNum type="arabicPeriod"/>
            </a:pPr>
            <a:r>
              <a:rPr lang="en-GB" dirty="0">
                <a:solidFill>
                  <a:schemeClr val="bg1"/>
                </a:solidFill>
              </a:rPr>
              <a:t>Club Success Plan submitted by 30 Sept</a:t>
            </a:r>
          </a:p>
          <a:p>
            <a:pPr marL="514350" indent="-514350">
              <a:lnSpc>
                <a:spcPct val="200000"/>
              </a:lnSpc>
              <a:buFont typeface="+mj-lt"/>
              <a:buAutoNum type="arabicPeriod"/>
            </a:pPr>
            <a:r>
              <a:rPr lang="en-GB" dirty="0">
                <a:solidFill>
                  <a:schemeClr val="bg1"/>
                </a:solidFill>
              </a:rPr>
              <a:t>20 members or net growth of 3 members</a:t>
            </a:r>
          </a:p>
          <a:p>
            <a:pPr marL="514350" indent="-514350">
              <a:lnSpc>
                <a:spcPct val="200000"/>
              </a:lnSpc>
              <a:buFont typeface="+mj-lt"/>
              <a:buAutoNum type="arabicPeriod"/>
            </a:pPr>
            <a:r>
              <a:rPr lang="en-GB" dirty="0">
                <a:solidFill>
                  <a:schemeClr val="bg1"/>
                </a:solidFill>
              </a:rPr>
              <a:t>Club in good standing with dues paid</a:t>
            </a:r>
          </a:p>
        </p:txBody>
      </p:sp>
      <p:pic>
        <p:nvPicPr>
          <p:cNvPr id="3" name="Graphic 2" descr="Tick with solid fill">
            <a:extLst>
              <a:ext uri="{FF2B5EF4-FFF2-40B4-BE49-F238E27FC236}">
                <a16:creationId xmlns:a16="http://schemas.microsoft.com/office/drawing/2014/main" id="{7A503F3C-240A-F325-E5C9-4C9DF928D99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518000" y="1591186"/>
            <a:ext cx="914400" cy="914400"/>
          </a:xfrm>
          <a:prstGeom prst="rect">
            <a:avLst/>
          </a:prstGeom>
        </p:spPr>
      </p:pic>
      <p:pic>
        <p:nvPicPr>
          <p:cNvPr id="4" name="Graphic 3" descr="Tick with solid fill">
            <a:extLst>
              <a:ext uri="{FF2B5EF4-FFF2-40B4-BE49-F238E27FC236}">
                <a16:creationId xmlns:a16="http://schemas.microsoft.com/office/drawing/2014/main" id="{B0334B9D-C392-43BB-7F8B-9B192B1F96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518000" y="3517978"/>
            <a:ext cx="914400" cy="914400"/>
          </a:xfrm>
          <a:prstGeom prst="rect">
            <a:avLst/>
          </a:prstGeom>
        </p:spPr>
      </p:pic>
      <p:pic>
        <p:nvPicPr>
          <p:cNvPr id="8" name="Graphic 7" descr="Tick with solid fill">
            <a:extLst>
              <a:ext uri="{FF2B5EF4-FFF2-40B4-BE49-F238E27FC236}">
                <a16:creationId xmlns:a16="http://schemas.microsoft.com/office/drawing/2014/main" id="{14AC7272-D327-FD20-DC58-DA5607CDB31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518000" y="2554582"/>
            <a:ext cx="914400" cy="914400"/>
          </a:xfrm>
          <a:prstGeom prst="rect">
            <a:avLst/>
          </a:prstGeom>
        </p:spPr>
      </p:pic>
    </p:spTree>
    <p:extLst>
      <p:ext uri="{BB962C8B-B14F-4D97-AF65-F5344CB8AC3E}">
        <p14:creationId xmlns:p14="http://schemas.microsoft.com/office/powerpoint/2010/main" val="315299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BD91D78-293F-AC9D-B971-05BE5636177C}"/>
              </a:ext>
            </a:extLst>
          </p:cNvPr>
          <p:cNvSpPr txBox="1">
            <a:spLocks/>
          </p:cNvSpPr>
          <p:nvPr/>
        </p:nvSpPr>
        <p:spPr>
          <a:xfrm>
            <a:off x="4256116" y="483272"/>
            <a:ext cx="7525268" cy="649224"/>
          </a:xfrm>
          <a:prstGeom prst="rect">
            <a:avLst/>
          </a:prstGeom>
          <a:solidFill>
            <a:srgbClr val="D9C4B3">
              <a:alpha val="80000"/>
            </a:srgbClr>
          </a:solidFill>
        </p:spPr>
        <p:txBody>
          <a:bodyPr vert="horz" lIns="91440" tIns="45720" rIns="91440" bIns="45720" rtlCol="0" anchor="b">
            <a:normAutofit/>
          </a:bodyPr>
          <a:lstStyle>
            <a:lvl1pPr marL="0" indent="0" algn="ctr" defTabSz="914400" rtl="0" eaLnBrk="1" latinLnBrk="0" hangingPunct="1">
              <a:lnSpc>
                <a:spcPct val="90000"/>
              </a:lnSpc>
              <a:spcBef>
                <a:spcPct val="0"/>
              </a:spcBef>
              <a:buFont typeface="Arial" panose="020B0604020202020204" pitchFamily="34" charset="0"/>
              <a:buNone/>
              <a:defRPr sz="5400" b="1" kern="1200">
                <a:solidFill>
                  <a:srgbClr val="333333"/>
                </a:solidFill>
                <a:latin typeface="+mj-lt"/>
                <a:ea typeface="+mj-ea"/>
                <a:cs typeface="+mj-cs"/>
              </a:defRPr>
            </a:lvl1pPr>
          </a:lstStyle>
          <a:p>
            <a:r>
              <a:rPr lang="en-GB" sz="3800" dirty="0">
                <a:solidFill>
                  <a:schemeClr val="tx1"/>
                </a:solidFill>
              </a:rPr>
              <a:t>DCP Pathways Education Goals</a:t>
            </a:r>
          </a:p>
        </p:txBody>
      </p:sp>
      <p:sp>
        <p:nvSpPr>
          <p:cNvPr id="6" name="Content Placeholder 2">
            <a:extLst>
              <a:ext uri="{FF2B5EF4-FFF2-40B4-BE49-F238E27FC236}">
                <a16:creationId xmlns:a16="http://schemas.microsoft.com/office/drawing/2014/main" id="{FB0C70FE-A1C5-633B-ED0A-2DED991B2102}"/>
              </a:ext>
            </a:extLst>
          </p:cNvPr>
          <p:cNvSpPr txBox="1">
            <a:spLocks/>
          </p:cNvSpPr>
          <p:nvPr/>
        </p:nvSpPr>
        <p:spPr>
          <a:xfrm>
            <a:off x="6367798" y="1553443"/>
            <a:ext cx="5413586" cy="4332319"/>
          </a:xfrm>
          <a:prstGeom prst="rect">
            <a:avLst/>
          </a:prstGeom>
          <a:solidFill>
            <a:srgbClr val="DAC0A9">
              <a:alpha val="89804"/>
            </a:srgbClr>
          </a:solidFill>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3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l">
              <a:lnSpc>
                <a:spcPct val="120000"/>
              </a:lnSpc>
              <a:spcBef>
                <a:spcPts val="0"/>
              </a:spcBef>
              <a:spcAft>
                <a:spcPts val="600"/>
              </a:spcAft>
              <a:buClr>
                <a:schemeClr val="tx1"/>
              </a:buClr>
              <a:buFont typeface="+mj-lt"/>
              <a:buAutoNum type="arabicPeriod"/>
            </a:pPr>
            <a:r>
              <a:rPr lang="en-GB" dirty="0"/>
              <a:t>At least four Level 1 awards</a:t>
            </a:r>
          </a:p>
          <a:p>
            <a:pPr marL="514350" indent="-514350" algn="l">
              <a:lnSpc>
                <a:spcPct val="120000"/>
              </a:lnSpc>
              <a:spcBef>
                <a:spcPts val="0"/>
              </a:spcBef>
              <a:spcAft>
                <a:spcPts val="600"/>
              </a:spcAft>
              <a:buClr>
                <a:schemeClr val="tx1"/>
              </a:buClr>
              <a:buFont typeface="+mj-lt"/>
              <a:buAutoNum type="arabicPeriod"/>
            </a:pPr>
            <a:r>
              <a:rPr lang="en-GB" dirty="0"/>
              <a:t>Two Level 2 awards</a:t>
            </a:r>
          </a:p>
          <a:p>
            <a:pPr marL="514350" indent="-514350" algn="l">
              <a:lnSpc>
                <a:spcPct val="120000"/>
              </a:lnSpc>
              <a:spcBef>
                <a:spcPts val="0"/>
              </a:spcBef>
              <a:spcAft>
                <a:spcPts val="600"/>
              </a:spcAft>
              <a:buClr>
                <a:schemeClr val="tx1"/>
              </a:buClr>
              <a:buFont typeface="+mj-lt"/>
              <a:buAutoNum type="arabicPeriod"/>
            </a:pPr>
            <a:r>
              <a:rPr lang="en-GB" dirty="0"/>
              <a:t>At least two more Level 2 awards</a:t>
            </a:r>
          </a:p>
          <a:p>
            <a:pPr marL="514350" indent="-514350" algn="l">
              <a:lnSpc>
                <a:spcPct val="120000"/>
              </a:lnSpc>
              <a:spcBef>
                <a:spcPts val="0"/>
              </a:spcBef>
              <a:spcAft>
                <a:spcPts val="600"/>
              </a:spcAft>
              <a:buClr>
                <a:schemeClr val="tx1"/>
              </a:buClr>
              <a:buFont typeface="+mj-lt"/>
              <a:buAutoNum type="arabicPeriod"/>
            </a:pPr>
            <a:r>
              <a:rPr lang="en-GB" dirty="0"/>
              <a:t>At least two Level 3 awards</a:t>
            </a:r>
          </a:p>
          <a:p>
            <a:pPr marL="514350" indent="-514350" algn="l">
              <a:lnSpc>
                <a:spcPct val="120000"/>
              </a:lnSpc>
              <a:spcBef>
                <a:spcPts val="0"/>
              </a:spcBef>
              <a:spcAft>
                <a:spcPts val="600"/>
              </a:spcAft>
              <a:buClr>
                <a:schemeClr val="tx1"/>
              </a:buClr>
              <a:buFont typeface="+mj-lt"/>
              <a:buAutoNum type="arabicPeriod"/>
            </a:pPr>
            <a:r>
              <a:rPr lang="en-GB" dirty="0"/>
              <a:t>At least one Level 4, 5 or </a:t>
            </a:r>
            <a:br>
              <a:rPr lang="en-GB" dirty="0"/>
            </a:br>
            <a:r>
              <a:rPr lang="en-GB" dirty="0"/>
              <a:t>DTM award</a:t>
            </a:r>
          </a:p>
          <a:p>
            <a:pPr marL="514350" indent="-514350" algn="l">
              <a:lnSpc>
                <a:spcPct val="120000"/>
              </a:lnSpc>
              <a:spcBef>
                <a:spcPts val="0"/>
              </a:spcBef>
              <a:spcAft>
                <a:spcPts val="600"/>
              </a:spcAft>
              <a:buClr>
                <a:schemeClr val="tx1"/>
              </a:buClr>
              <a:buFont typeface="+mj-lt"/>
              <a:buAutoNum type="arabicPeriod"/>
            </a:pPr>
            <a:r>
              <a:rPr lang="en-GB" dirty="0"/>
              <a:t>At least one more Level 4, 5 </a:t>
            </a:r>
            <a:br>
              <a:rPr lang="en-GB" dirty="0"/>
            </a:br>
            <a:r>
              <a:rPr lang="en-GB" dirty="0"/>
              <a:t>or DTM award</a:t>
            </a:r>
          </a:p>
        </p:txBody>
      </p:sp>
    </p:spTree>
    <p:extLst>
      <p:ext uri="{BB962C8B-B14F-4D97-AF65-F5344CB8AC3E}">
        <p14:creationId xmlns:p14="http://schemas.microsoft.com/office/powerpoint/2010/main" val="65192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500"/>
                                        <p:tgtEl>
                                          <p:spTgt spid="6">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500"/>
                                        <p:tgtEl>
                                          <p:spTgt spid="6">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3A629-A07A-558C-D288-F00E37E6BCB7}"/>
              </a:ext>
            </a:extLst>
          </p:cNvPr>
          <p:cNvSpPr>
            <a:spLocks noGrp="1"/>
          </p:cNvSpPr>
          <p:nvPr>
            <p:ph type="title"/>
          </p:nvPr>
        </p:nvSpPr>
        <p:spPr>
          <a:xfrm>
            <a:off x="3276600" y="348759"/>
            <a:ext cx="8346831" cy="1308151"/>
          </a:xfrm>
        </p:spPr>
        <p:txBody>
          <a:bodyPr/>
          <a:lstStyle/>
          <a:p>
            <a:r>
              <a:rPr lang="en-GB" sz="3800" dirty="0">
                <a:solidFill>
                  <a:schemeClr val="tx2"/>
                </a:solidFill>
              </a:rPr>
              <a:t>DCP Membership, Training, and Administrative Goals</a:t>
            </a:r>
          </a:p>
        </p:txBody>
      </p:sp>
      <p:sp>
        <p:nvSpPr>
          <p:cNvPr id="3" name="Content Placeholder 2">
            <a:extLst>
              <a:ext uri="{FF2B5EF4-FFF2-40B4-BE49-F238E27FC236}">
                <a16:creationId xmlns:a16="http://schemas.microsoft.com/office/drawing/2014/main" id="{326B9A09-4364-A512-2B8D-11F0E2D05AE5}"/>
              </a:ext>
            </a:extLst>
          </p:cNvPr>
          <p:cNvSpPr>
            <a:spLocks noGrp="1"/>
          </p:cNvSpPr>
          <p:nvPr>
            <p:ph idx="1"/>
          </p:nvPr>
        </p:nvSpPr>
        <p:spPr>
          <a:xfrm>
            <a:off x="3276600" y="1744836"/>
            <a:ext cx="8561400" cy="4269106"/>
          </a:xfrm>
        </p:spPr>
        <p:txBody>
          <a:bodyPr/>
          <a:lstStyle/>
          <a:p>
            <a:pPr marL="514350" indent="-514350">
              <a:spcBef>
                <a:spcPts val="1800"/>
              </a:spcBef>
              <a:buFont typeface="+mj-lt"/>
              <a:buAutoNum type="arabicPeriod" startAt="7"/>
            </a:pPr>
            <a:r>
              <a:rPr lang="en-GB" dirty="0">
                <a:solidFill>
                  <a:schemeClr val="tx2"/>
                </a:solidFill>
              </a:rPr>
              <a:t>Add at least 4 new, dual or reinstated members</a:t>
            </a:r>
          </a:p>
          <a:p>
            <a:pPr marL="514350" indent="-514350">
              <a:spcBef>
                <a:spcPts val="1800"/>
              </a:spcBef>
              <a:buFont typeface="+mj-lt"/>
              <a:buAutoNum type="arabicPeriod" startAt="7"/>
            </a:pPr>
            <a:r>
              <a:rPr lang="en-GB" dirty="0">
                <a:solidFill>
                  <a:schemeClr val="tx2"/>
                </a:solidFill>
              </a:rPr>
              <a:t>Add at least 4 more new, dual or reinstated members</a:t>
            </a:r>
          </a:p>
          <a:p>
            <a:pPr marL="514350" indent="-514350">
              <a:spcBef>
                <a:spcPts val="1800"/>
              </a:spcBef>
              <a:buFont typeface="+mj-lt"/>
              <a:buAutoNum type="arabicPeriod" startAt="7"/>
            </a:pPr>
            <a:r>
              <a:rPr lang="en-GB" dirty="0">
                <a:solidFill>
                  <a:schemeClr val="tx2"/>
                </a:solidFill>
              </a:rPr>
              <a:t>Send at least 4 club officers to training between June – Aug </a:t>
            </a:r>
            <a:r>
              <a:rPr lang="en-GB" b="1" dirty="0">
                <a:solidFill>
                  <a:schemeClr val="tx2"/>
                </a:solidFill>
              </a:rPr>
              <a:t>and</a:t>
            </a:r>
            <a:r>
              <a:rPr lang="en-GB" dirty="0">
                <a:solidFill>
                  <a:schemeClr val="tx2"/>
                </a:solidFill>
              </a:rPr>
              <a:t> between Nov – Feb</a:t>
            </a:r>
          </a:p>
          <a:p>
            <a:pPr marL="514350" indent="-514350">
              <a:spcBef>
                <a:spcPts val="1800"/>
              </a:spcBef>
              <a:buFont typeface="+mj-lt"/>
              <a:buAutoNum type="arabicPeriod" startAt="7"/>
            </a:pPr>
            <a:r>
              <a:rPr lang="en-GB" dirty="0">
                <a:solidFill>
                  <a:schemeClr val="tx2"/>
                </a:solidFill>
              </a:rPr>
              <a:t>Renew at least 8 members on time prior to </a:t>
            </a:r>
            <a:br>
              <a:rPr lang="en-GB" dirty="0">
                <a:solidFill>
                  <a:schemeClr val="tx2"/>
                </a:solidFill>
              </a:rPr>
            </a:br>
            <a:r>
              <a:rPr lang="en-GB" dirty="0">
                <a:solidFill>
                  <a:schemeClr val="tx2"/>
                </a:solidFill>
              </a:rPr>
              <a:t>30</a:t>
            </a:r>
            <a:r>
              <a:rPr lang="en-GB" baseline="30000" dirty="0">
                <a:solidFill>
                  <a:schemeClr val="tx2"/>
                </a:solidFill>
              </a:rPr>
              <a:t>th</a:t>
            </a:r>
            <a:r>
              <a:rPr lang="en-GB" dirty="0">
                <a:solidFill>
                  <a:schemeClr val="tx2"/>
                </a:solidFill>
              </a:rPr>
              <a:t>  September </a:t>
            </a:r>
            <a:r>
              <a:rPr lang="en-GB" b="1" dirty="0">
                <a:solidFill>
                  <a:schemeClr val="tx2"/>
                </a:solidFill>
              </a:rPr>
              <a:t>or</a:t>
            </a:r>
            <a:r>
              <a:rPr lang="en-GB" dirty="0">
                <a:solidFill>
                  <a:schemeClr val="tx2"/>
                </a:solidFill>
              </a:rPr>
              <a:t> prior to 31</a:t>
            </a:r>
            <a:r>
              <a:rPr lang="en-GB" baseline="30000" dirty="0">
                <a:solidFill>
                  <a:schemeClr val="tx2"/>
                </a:solidFill>
              </a:rPr>
              <a:t>st</a:t>
            </a:r>
            <a:r>
              <a:rPr lang="en-GB" dirty="0">
                <a:solidFill>
                  <a:schemeClr val="tx2"/>
                </a:solidFill>
              </a:rPr>
              <a:t> March </a:t>
            </a:r>
            <a:r>
              <a:rPr lang="en-GB" b="1" dirty="0">
                <a:solidFill>
                  <a:schemeClr val="tx2"/>
                </a:solidFill>
              </a:rPr>
              <a:t>and</a:t>
            </a:r>
            <a:r>
              <a:rPr lang="en-GB" dirty="0">
                <a:solidFill>
                  <a:schemeClr val="tx2"/>
                </a:solidFill>
              </a:rPr>
              <a:t> submit your club officers list on-time</a:t>
            </a:r>
          </a:p>
        </p:txBody>
      </p:sp>
      <p:sp>
        <p:nvSpPr>
          <p:cNvPr id="4" name="Text Placeholder 3">
            <a:extLst>
              <a:ext uri="{FF2B5EF4-FFF2-40B4-BE49-F238E27FC236}">
                <a16:creationId xmlns:a16="http://schemas.microsoft.com/office/drawing/2014/main" id="{F5533608-30B1-0D4A-F64C-A66DC9240F38}"/>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229626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76DD049-837A-88AF-5FF3-3441CA783D5F}"/>
              </a:ext>
            </a:extLst>
          </p:cNvPr>
          <p:cNvSpPr>
            <a:spLocks noGrp="1"/>
          </p:cNvSpPr>
          <p:nvPr>
            <p:ph type="body" sz="quarter" idx="10"/>
          </p:nvPr>
        </p:nvSpPr>
        <p:spPr>
          <a:xfrm>
            <a:off x="7652470" y="6400800"/>
            <a:ext cx="4320000" cy="288000"/>
          </a:xfrm>
        </p:spPr>
        <p:txBody>
          <a:bodyPr/>
          <a:lstStyle/>
          <a:p>
            <a:endParaRPr lang="en-GB" dirty="0"/>
          </a:p>
        </p:txBody>
      </p:sp>
      <p:graphicFrame>
        <p:nvGraphicFramePr>
          <p:cNvPr id="2" name="Table 1">
            <a:extLst>
              <a:ext uri="{FF2B5EF4-FFF2-40B4-BE49-F238E27FC236}">
                <a16:creationId xmlns:a16="http://schemas.microsoft.com/office/drawing/2014/main" id="{2968FBD5-6CFA-94CF-C0D7-CC0EFEF35F6C}"/>
              </a:ext>
            </a:extLst>
          </p:cNvPr>
          <p:cNvGraphicFramePr>
            <a:graphicFrameLocks noGrp="1"/>
          </p:cNvGraphicFramePr>
          <p:nvPr>
            <p:extLst>
              <p:ext uri="{D42A27DB-BD31-4B8C-83A1-F6EECF244321}">
                <p14:modId xmlns:p14="http://schemas.microsoft.com/office/powerpoint/2010/main" val="1570542839"/>
              </p:ext>
            </p:extLst>
          </p:nvPr>
        </p:nvGraphicFramePr>
        <p:xfrm>
          <a:off x="397565" y="1260980"/>
          <a:ext cx="7560000" cy="4703900"/>
        </p:xfrm>
        <a:graphic>
          <a:graphicData uri="http://schemas.openxmlformats.org/drawingml/2006/table">
            <a:tbl>
              <a:tblPr firstRow="1" bandRow="1">
                <a:tableStyleId>{5C22544A-7EE6-4342-B048-85BDC9FD1C3A}</a:tableStyleId>
              </a:tblPr>
              <a:tblGrid>
                <a:gridCol w="2520000">
                  <a:extLst>
                    <a:ext uri="{9D8B030D-6E8A-4147-A177-3AD203B41FA5}">
                      <a16:colId xmlns:a16="http://schemas.microsoft.com/office/drawing/2014/main" val="4287431634"/>
                    </a:ext>
                  </a:extLst>
                </a:gridCol>
                <a:gridCol w="3001097">
                  <a:extLst>
                    <a:ext uri="{9D8B030D-6E8A-4147-A177-3AD203B41FA5}">
                      <a16:colId xmlns:a16="http://schemas.microsoft.com/office/drawing/2014/main" val="1995698559"/>
                    </a:ext>
                  </a:extLst>
                </a:gridCol>
                <a:gridCol w="2038903">
                  <a:extLst>
                    <a:ext uri="{9D8B030D-6E8A-4147-A177-3AD203B41FA5}">
                      <a16:colId xmlns:a16="http://schemas.microsoft.com/office/drawing/2014/main" val="1483289727"/>
                    </a:ext>
                  </a:extLst>
                </a:gridCol>
              </a:tblGrid>
              <a:tr h="596113">
                <a:tc>
                  <a:txBody>
                    <a:bodyPr/>
                    <a:lstStyle/>
                    <a:p>
                      <a:pPr algn="l"/>
                      <a:r>
                        <a:rPr lang="en-GB" sz="2600" dirty="0">
                          <a:solidFill>
                            <a:schemeClr val="bg1"/>
                          </a:solidFill>
                          <a:latin typeface="Arial" panose="020B0604020202020204" pitchFamily="34" charset="0"/>
                        </a:rPr>
                        <a:t>Level</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GB" sz="2600" dirty="0">
                          <a:solidFill>
                            <a:schemeClr val="bg1"/>
                          </a:solidFill>
                          <a:latin typeface="Arial" panose="020B0604020202020204" pitchFamily="34" charset="0"/>
                        </a:rPr>
                        <a:t>Requirement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GB" sz="2600" dirty="0">
                          <a:solidFill>
                            <a:schemeClr val="bg1"/>
                          </a:solidFill>
                          <a:latin typeface="Arial" panose="020B0604020202020204" pitchFamily="34" charset="0"/>
                        </a:rPr>
                        <a:t>Goals Required</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3336000"/>
                  </a:ext>
                </a:extLst>
              </a:tr>
              <a:tr h="1087030">
                <a:tc>
                  <a:txBody>
                    <a:bodyPr/>
                    <a:lstStyle/>
                    <a:p>
                      <a:pPr algn="l"/>
                      <a:r>
                        <a:rPr lang="en-GB" sz="2400" b="1" dirty="0">
                          <a:solidFill>
                            <a:schemeClr val="bg1"/>
                          </a:solidFill>
                          <a:latin typeface="Arial" panose="020B0604020202020204" pitchFamily="34" charset="0"/>
                        </a:rPr>
                        <a:t>Distinguished</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alpha val="70000"/>
                      </a:srgbClr>
                    </a:solidFill>
                  </a:tcPr>
                </a:tc>
                <a:tc>
                  <a:txBody>
                    <a:bodyPr/>
                    <a:lstStyle/>
                    <a:p>
                      <a:pPr algn="l"/>
                      <a:r>
                        <a:rPr lang="en-GB" sz="2400" b="1" dirty="0">
                          <a:solidFill>
                            <a:schemeClr val="bg1"/>
                          </a:solidFill>
                          <a:latin typeface="Arial" panose="020B0604020202020204" pitchFamily="34" charset="0"/>
                        </a:rPr>
                        <a:t>20 members </a:t>
                      </a:r>
                      <a:r>
                        <a:rPr lang="en-GB" sz="2400" b="1" i="1" dirty="0">
                          <a:solidFill>
                            <a:schemeClr val="bg1"/>
                          </a:solidFill>
                          <a:latin typeface="Arial" panose="020B0604020202020204" pitchFamily="34" charset="0"/>
                        </a:rPr>
                        <a:t>or</a:t>
                      </a:r>
                      <a:r>
                        <a:rPr lang="en-GB" sz="2400" b="1" dirty="0">
                          <a:solidFill>
                            <a:schemeClr val="bg1"/>
                          </a:solidFill>
                          <a:latin typeface="Arial" panose="020B0604020202020204" pitchFamily="34" charset="0"/>
                        </a:rPr>
                        <a:t> </a:t>
                      </a:r>
                    </a:p>
                    <a:p>
                      <a:pPr algn="l"/>
                      <a:r>
                        <a:rPr lang="en-GB" sz="2400" b="1" dirty="0">
                          <a:solidFill>
                            <a:schemeClr val="bg1"/>
                          </a:solidFill>
                          <a:latin typeface="Arial" panose="020B0604020202020204" pitchFamily="34" charset="0"/>
                        </a:rPr>
                        <a:t>net growth of 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alpha val="70000"/>
                      </a:srgbClr>
                    </a:solidFill>
                  </a:tcPr>
                </a:tc>
                <a:tc>
                  <a:txBody>
                    <a:bodyPr/>
                    <a:lstStyle/>
                    <a:p>
                      <a:pPr algn="l"/>
                      <a:r>
                        <a:rPr lang="en-GB" sz="2400" b="1" dirty="0">
                          <a:solidFill>
                            <a:schemeClr val="bg1"/>
                          </a:solidFill>
                          <a:latin typeface="Arial" panose="020B0604020202020204" pitchFamily="34" charset="0"/>
                        </a:rPr>
                        <a:t>5/10</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alpha val="70000"/>
                      </a:srgbClr>
                    </a:solidFill>
                  </a:tcPr>
                </a:tc>
                <a:extLst>
                  <a:ext uri="{0D108BD9-81ED-4DB2-BD59-A6C34878D82A}">
                    <a16:rowId xmlns:a16="http://schemas.microsoft.com/office/drawing/2014/main" val="2050649486"/>
                  </a:ext>
                </a:extLst>
              </a:tr>
              <a:tr h="1087030">
                <a:tc>
                  <a:txBody>
                    <a:bodyPr/>
                    <a:lstStyle/>
                    <a:p>
                      <a:pPr algn="l"/>
                      <a:r>
                        <a:rPr lang="en-GB" sz="2400" b="1" dirty="0">
                          <a:solidFill>
                            <a:schemeClr val="bg1"/>
                          </a:solidFill>
                          <a:latin typeface="Arial" panose="020B0604020202020204" pitchFamily="34" charset="0"/>
                        </a:rPr>
                        <a:t>Select Distinguished</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Arial" panose="020B0604020202020204" pitchFamily="34" charset="0"/>
                        </a:rPr>
                        <a:t>20 members </a:t>
                      </a:r>
                      <a:r>
                        <a:rPr lang="en-GB" sz="2400" b="1" i="1" dirty="0">
                          <a:solidFill>
                            <a:schemeClr val="bg1"/>
                          </a:solidFill>
                          <a:latin typeface="Arial" panose="020B0604020202020204" pitchFamily="34" charset="0"/>
                        </a:rPr>
                        <a:t>or</a:t>
                      </a:r>
                      <a:r>
                        <a:rPr lang="en-GB" sz="2400" b="1" dirty="0">
                          <a:solidFill>
                            <a:schemeClr val="bg1"/>
                          </a:solidFill>
                          <a:latin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bg1"/>
                          </a:solidFill>
                          <a:latin typeface="Arial" panose="020B0604020202020204" pitchFamily="34" charset="0"/>
                        </a:rPr>
                        <a:t>net growth of 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GB" sz="2400" b="1" dirty="0">
                          <a:solidFill>
                            <a:schemeClr val="bg1"/>
                          </a:solidFill>
                          <a:latin typeface="Arial" panose="020B0604020202020204" pitchFamily="34" charset="0"/>
                        </a:rPr>
                        <a:t>7/10</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0251773"/>
                  </a:ext>
                </a:extLst>
              </a:tr>
              <a:tr h="596113">
                <a:tc>
                  <a:txBody>
                    <a:bodyPr/>
                    <a:lstStyle/>
                    <a:p>
                      <a:pPr algn="l"/>
                      <a:r>
                        <a:rPr lang="en-GB" sz="2400" b="1" dirty="0">
                          <a:solidFill>
                            <a:schemeClr val="bg1"/>
                          </a:solidFill>
                          <a:latin typeface="Arial" panose="020B0604020202020204" pitchFamily="34" charset="0"/>
                        </a:rPr>
                        <a:t>President’s Distinguished</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alpha val="70000"/>
                      </a:schemeClr>
                    </a:solidFill>
                  </a:tcPr>
                </a:tc>
                <a:tc>
                  <a:txBody>
                    <a:bodyPr/>
                    <a:lstStyle/>
                    <a:p>
                      <a:pPr algn="l"/>
                      <a:r>
                        <a:rPr lang="en-GB" sz="2400" b="1" dirty="0">
                          <a:solidFill>
                            <a:schemeClr val="bg1"/>
                          </a:solidFill>
                          <a:latin typeface="Arial" panose="020B0604020202020204" pitchFamily="34" charset="0"/>
                        </a:rPr>
                        <a:t>20 members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alpha val="70000"/>
                      </a:schemeClr>
                    </a:solidFill>
                  </a:tcPr>
                </a:tc>
                <a:tc>
                  <a:txBody>
                    <a:bodyPr/>
                    <a:lstStyle/>
                    <a:p>
                      <a:pPr algn="l"/>
                      <a:r>
                        <a:rPr lang="en-GB" sz="2400" b="1" dirty="0">
                          <a:solidFill>
                            <a:schemeClr val="bg1"/>
                          </a:solidFill>
                          <a:latin typeface="Arial" panose="020B0604020202020204" pitchFamily="34" charset="0"/>
                        </a:rPr>
                        <a:t>9/10</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alpha val="70000"/>
                      </a:schemeClr>
                    </a:solidFill>
                  </a:tcPr>
                </a:tc>
                <a:extLst>
                  <a:ext uri="{0D108BD9-81ED-4DB2-BD59-A6C34878D82A}">
                    <a16:rowId xmlns:a16="http://schemas.microsoft.com/office/drawing/2014/main" val="845979864"/>
                  </a:ext>
                </a:extLst>
              </a:tr>
              <a:tr h="596113">
                <a:tc>
                  <a:txBody>
                    <a:bodyPr/>
                    <a:lstStyle/>
                    <a:p>
                      <a:pPr algn="l"/>
                      <a:r>
                        <a:rPr lang="en-GB" sz="2400" b="1" dirty="0">
                          <a:solidFill>
                            <a:schemeClr val="bg1"/>
                          </a:solidFill>
                          <a:latin typeface="Arial" panose="020B0604020202020204" pitchFamily="34" charset="0"/>
                        </a:rPr>
                        <a:t>Smedley Distinguished</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GB" sz="2400" b="1" dirty="0">
                          <a:solidFill>
                            <a:schemeClr val="bg1"/>
                          </a:solidFill>
                          <a:latin typeface="Arial" panose="020B0604020202020204" pitchFamily="34" charset="0"/>
                        </a:rPr>
                        <a:t>25 members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GB" sz="2400" b="1" dirty="0">
                          <a:solidFill>
                            <a:schemeClr val="bg1"/>
                          </a:solidFill>
                          <a:latin typeface="Arial" panose="020B0604020202020204" pitchFamily="34" charset="0"/>
                        </a:rPr>
                        <a:t>10/10</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50919"/>
                  </a:ext>
                </a:extLst>
              </a:tr>
            </a:tbl>
          </a:graphicData>
        </a:graphic>
      </p:graphicFrame>
      <p:sp>
        <p:nvSpPr>
          <p:cNvPr id="10" name="Title 1">
            <a:extLst>
              <a:ext uri="{FF2B5EF4-FFF2-40B4-BE49-F238E27FC236}">
                <a16:creationId xmlns:a16="http://schemas.microsoft.com/office/drawing/2014/main" id="{933E2AC7-B9C5-9D8F-2242-1197A6C81FAB}"/>
              </a:ext>
            </a:extLst>
          </p:cNvPr>
          <p:cNvSpPr>
            <a:spLocks noGrp="1"/>
          </p:cNvSpPr>
          <p:nvPr>
            <p:ph type="title"/>
          </p:nvPr>
        </p:nvSpPr>
        <p:spPr>
          <a:xfrm>
            <a:off x="304800" y="445475"/>
            <a:ext cx="11484000" cy="645075"/>
          </a:xfrm>
        </p:spPr>
        <p:txBody>
          <a:bodyPr/>
          <a:lstStyle/>
          <a:p>
            <a:r>
              <a:rPr lang="en-GB" sz="4000" dirty="0">
                <a:solidFill>
                  <a:schemeClr val="bg1"/>
                </a:solidFill>
              </a:rPr>
              <a:t>Levels of Club Recognition</a:t>
            </a:r>
          </a:p>
        </p:txBody>
      </p:sp>
    </p:spTree>
    <p:extLst>
      <p:ext uri="{BB962C8B-B14F-4D97-AF65-F5344CB8AC3E}">
        <p14:creationId xmlns:p14="http://schemas.microsoft.com/office/powerpoint/2010/main" val="3565419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383B8D73-E2A1-52B6-A0AE-3DD1F497EF3E}"/>
              </a:ext>
            </a:extLst>
          </p:cNvPr>
          <p:cNvSpPr>
            <a:spLocks noGrp="1"/>
          </p:cNvSpPr>
          <p:nvPr>
            <p:ph type="ctrTitle"/>
          </p:nvPr>
        </p:nvSpPr>
        <p:spPr>
          <a:xfrm>
            <a:off x="1524000" y="2922813"/>
            <a:ext cx="9144000" cy="1502229"/>
          </a:xfrm>
        </p:spPr>
        <p:txBody>
          <a:bodyPr>
            <a:normAutofit/>
          </a:bodyPr>
          <a:lstStyle/>
          <a:p>
            <a:r>
              <a:rPr lang="en-US" sz="4400" dirty="0"/>
              <a:t>General Session Part 1</a:t>
            </a:r>
            <a:br>
              <a:rPr lang="en-US" sz="4400" dirty="0"/>
            </a:br>
            <a:r>
              <a:rPr lang="en-US" sz="3600" dirty="0"/>
              <a:t>Club Officer Training (COT)</a:t>
            </a:r>
            <a:endParaRPr lang="en-GB" sz="3600" dirty="0"/>
          </a:p>
        </p:txBody>
      </p:sp>
      <p:sp>
        <p:nvSpPr>
          <p:cNvPr id="11" name="Subtitle 2">
            <a:extLst>
              <a:ext uri="{FF2B5EF4-FFF2-40B4-BE49-F238E27FC236}">
                <a16:creationId xmlns:a16="http://schemas.microsoft.com/office/drawing/2014/main" id="{F3A57330-5FD3-AF36-BF6A-E1804CBF6447}"/>
              </a:ext>
            </a:extLst>
          </p:cNvPr>
          <p:cNvSpPr>
            <a:spLocks noGrp="1"/>
          </p:cNvSpPr>
          <p:nvPr>
            <p:ph type="subTitle" idx="1"/>
          </p:nvPr>
        </p:nvSpPr>
        <p:spPr>
          <a:xfrm>
            <a:off x="1524000" y="4506686"/>
            <a:ext cx="9144000" cy="603284"/>
          </a:xfrm>
        </p:spPr>
        <p:txBody>
          <a:bodyPr/>
          <a:lstStyle/>
          <a:p>
            <a:r>
              <a:rPr lang="en-US" dirty="0"/>
              <a:t>Round 1: New Year Training</a:t>
            </a:r>
          </a:p>
        </p:txBody>
      </p:sp>
    </p:spTree>
    <p:extLst>
      <p:ext uri="{BB962C8B-B14F-4D97-AF65-F5344CB8AC3E}">
        <p14:creationId xmlns:p14="http://schemas.microsoft.com/office/powerpoint/2010/main" val="2743629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6A15E5-65B2-61A2-C6FE-76B7E8B09770}"/>
              </a:ext>
            </a:extLst>
          </p:cNvPr>
          <p:cNvSpPr>
            <a:spLocks noGrp="1"/>
          </p:cNvSpPr>
          <p:nvPr>
            <p:ph idx="1"/>
          </p:nvPr>
        </p:nvSpPr>
        <p:spPr>
          <a:xfrm>
            <a:off x="5390800" y="1358367"/>
            <a:ext cx="6795655" cy="4526410"/>
          </a:xfrm>
        </p:spPr>
        <p:txBody>
          <a:bodyPr>
            <a:noAutofit/>
          </a:bodyPr>
          <a:lstStyle/>
          <a:p>
            <a:pPr marL="0" indent="0">
              <a:spcBef>
                <a:spcPts val="600"/>
              </a:spcBef>
              <a:buNone/>
            </a:pPr>
            <a:r>
              <a:rPr lang="en-GB" sz="2600" b="1" dirty="0">
                <a:solidFill>
                  <a:schemeClr val="bg1"/>
                </a:solidFill>
              </a:rPr>
              <a:t>Celebrating member and club successes:</a:t>
            </a:r>
          </a:p>
          <a:p>
            <a:pPr>
              <a:spcBef>
                <a:spcPts val="600"/>
              </a:spcBef>
              <a:buClr>
                <a:srgbClr val="FFFFFF"/>
              </a:buClr>
              <a:buFont typeface="Wingdings" panose="05000000000000000000" pitchFamily="2" charset="2"/>
              <a:buChar char="§"/>
            </a:pPr>
            <a:r>
              <a:rPr lang="en-GB" sz="2600" dirty="0">
                <a:solidFill>
                  <a:schemeClr val="bg1"/>
                </a:solidFill>
              </a:rPr>
              <a:t>New member certificate and induction</a:t>
            </a:r>
          </a:p>
          <a:p>
            <a:pPr>
              <a:spcBef>
                <a:spcPts val="600"/>
              </a:spcBef>
              <a:buClr>
                <a:srgbClr val="FFFFFF"/>
              </a:buClr>
              <a:buFont typeface="Wingdings" panose="05000000000000000000" pitchFamily="2" charset="2"/>
              <a:buChar char="§"/>
            </a:pPr>
            <a:r>
              <a:rPr lang="en-GB" sz="2600" dirty="0">
                <a:solidFill>
                  <a:schemeClr val="bg1"/>
                </a:solidFill>
              </a:rPr>
              <a:t>Ribbons and/or pins for Pathways Level and Path completions</a:t>
            </a:r>
          </a:p>
          <a:p>
            <a:pPr>
              <a:spcBef>
                <a:spcPts val="600"/>
              </a:spcBef>
              <a:buClr>
                <a:srgbClr val="FFFFFF"/>
              </a:buClr>
              <a:buFont typeface="Wingdings" panose="05000000000000000000" pitchFamily="2" charset="2"/>
              <a:buChar char="§"/>
            </a:pPr>
            <a:r>
              <a:rPr lang="en-GB" sz="2600" dirty="0">
                <a:solidFill>
                  <a:schemeClr val="bg1"/>
                </a:solidFill>
              </a:rPr>
              <a:t>Icebreaker, Enthusiasm, Best Speaker, Table Topics, and Evaluator awards </a:t>
            </a:r>
          </a:p>
          <a:p>
            <a:pPr>
              <a:spcBef>
                <a:spcPts val="600"/>
              </a:spcBef>
              <a:buClr>
                <a:srgbClr val="FFFFFF"/>
              </a:buClr>
              <a:buFont typeface="Wingdings" panose="05000000000000000000" pitchFamily="2" charset="2"/>
              <a:buChar char="§"/>
            </a:pPr>
            <a:r>
              <a:rPr lang="en-GB" sz="2600" dirty="0">
                <a:solidFill>
                  <a:schemeClr val="bg1"/>
                </a:solidFill>
              </a:rPr>
              <a:t>Social media and corporate recognition for  member and club awards</a:t>
            </a:r>
          </a:p>
          <a:p>
            <a:pPr>
              <a:spcBef>
                <a:spcPts val="600"/>
              </a:spcBef>
              <a:buClr>
                <a:srgbClr val="FFFFFF"/>
              </a:buClr>
              <a:buFont typeface="Wingdings" panose="05000000000000000000" pitchFamily="2" charset="2"/>
              <a:buChar char="§"/>
            </a:pPr>
            <a:r>
              <a:rPr lang="en-GB" sz="2600" dirty="0">
                <a:solidFill>
                  <a:schemeClr val="bg1"/>
                </a:solidFill>
              </a:rPr>
              <a:t>Personal/professional recognition</a:t>
            </a:r>
          </a:p>
          <a:p>
            <a:pPr>
              <a:spcBef>
                <a:spcPts val="600"/>
              </a:spcBef>
              <a:buClr>
                <a:srgbClr val="FFFFFF"/>
              </a:buClr>
              <a:buFont typeface="Wingdings" panose="05000000000000000000" pitchFamily="2" charset="2"/>
              <a:buChar char="§"/>
            </a:pPr>
            <a:r>
              <a:rPr lang="en-GB" sz="2600" dirty="0">
                <a:solidFill>
                  <a:schemeClr val="bg1"/>
                </a:solidFill>
              </a:rPr>
              <a:t>Annual achievement celebrations</a:t>
            </a:r>
          </a:p>
        </p:txBody>
      </p:sp>
      <p:sp>
        <p:nvSpPr>
          <p:cNvPr id="4" name="Text Placeholder 3">
            <a:extLst>
              <a:ext uri="{FF2B5EF4-FFF2-40B4-BE49-F238E27FC236}">
                <a16:creationId xmlns:a16="http://schemas.microsoft.com/office/drawing/2014/main" id="{CCFB03FC-88A2-1421-0BEF-6B6D65768711}"/>
              </a:ext>
            </a:extLst>
          </p:cNvPr>
          <p:cNvSpPr>
            <a:spLocks noGrp="1"/>
          </p:cNvSpPr>
          <p:nvPr>
            <p:ph type="body" sz="quarter" idx="10"/>
          </p:nvPr>
        </p:nvSpPr>
        <p:spPr/>
        <p:txBody>
          <a:bodyPr/>
          <a:lstStyle/>
          <a:p>
            <a:endParaRPr lang="en-GB" dirty="0"/>
          </a:p>
        </p:txBody>
      </p:sp>
      <p:sp>
        <p:nvSpPr>
          <p:cNvPr id="7" name="Title 1">
            <a:extLst>
              <a:ext uri="{FF2B5EF4-FFF2-40B4-BE49-F238E27FC236}">
                <a16:creationId xmlns:a16="http://schemas.microsoft.com/office/drawing/2014/main" id="{B1615532-EBF9-AA09-3AC9-409B2653D489}"/>
              </a:ext>
            </a:extLst>
          </p:cNvPr>
          <p:cNvSpPr>
            <a:spLocks noGrp="1"/>
          </p:cNvSpPr>
          <p:nvPr>
            <p:ph type="title"/>
          </p:nvPr>
        </p:nvSpPr>
        <p:spPr>
          <a:xfrm>
            <a:off x="304800" y="445475"/>
            <a:ext cx="11484000" cy="645075"/>
          </a:xfrm>
        </p:spPr>
        <p:txBody>
          <a:bodyPr/>
          <a:lstStyle/>
          <a:p>
            <a:r>
              <a:rPr lang="en-GB" sz="4000" dirty="0">
                <a:solidFill>
                  <a:schemeClr val="bg1"/>
                </a:solidFill>
              </a:rPr>
              <a:t>Recognizing Achievements</a:t>
            </a:r>
          </a:p>
        </p:txBody>
      </p:sp>
    </p:spTree>
    <p:extLst>
      <p:ext uri="{BB962C8B-B14F-4D97-AF65-F5344CB8AC3E}">
        <p14:creationId xmlns:p14="http://schemas.microsoft.com/office/powerpoint/2010/main" val="2681812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2FA1C54-9693-B31A-9488-5D5911196C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518350-DAFB-00C4-6C3F-B9628280A772}"/>
              </a:ext>
            </a:extLst>
          </p:cNvPr>
          <p:cNvSpPr>
            <a:spLocks noGrp="1"/>
          </p:cNvSpPr>
          <p:nvPr>
            <p:ph type="title"/>
          </p:nvPr>
        </p:nvSpPr>
        <p:spPr>
          <a:xfrm>
            <a:off x="277934" y="448170"/>
            <a:ext cx="11647366" cy="649224"/>
          </a:xfrm>
        </p:spPr>
        <p:txBody>
          <a:bodyPr/>
          <a:lstStyle/>
          <a:p>
            <a:r>
              <a:rPr lang="en-GB" sz="4000" dirty="0">
                <a:solidFill>
                  <a:schemeClr val="bg1"/>
                </a:solidFill>
              </a:rPr>
              <a:t>Club Enjoyment</a:t>
            </a:r>
          </a:p>
        </p:txBody>
      </p:sp>
      <p:sp>
        <p:nvSpPr>
          <p:cNvPr id="3" name="Content Placeholder 2">
            <a:extLst>
              <a:ext uri="{FF2B5EF4-FFF2-40B4-BE49-F238E27FC236}">
                <a16:creationId xmlns:a16="http://schemas.microsoft.com/office/drawing/2014/main" id="{AE063A60-04FF-0252-4FBF-3DC2976A5063}"/>
              </a:ext>
            </a:extLst>
          </p:cNvPr>
          <p:cNvSpPr>
            <a:spLocks noGrp="1"/>
          </p:cNvSpPr>
          <p:nvPr>
            <p:ph idx="1"/>
          </p:nvPr>
        </p:nvSpPr>
        <p:spPr>
          <a:noFill/>
        </p:spPr>
        <p:txBody>
          <a:bodyPr anchor="b">
            <a:normAutofit/>
          </a:bodyPr>
          <a:lstStyle/>
          <a:p>
            <a:pPr marL="0" indent="0" algn="r">
              <a:buNone/>
            </a:pPr>
            <a:r>
              <a:rPr lang="en-GB" sz="3600" i="1" dirty="0">
                <a:solidFill>
                  <a:schemeClr val="bg1"/>
                </a:solidFill>
              </a:rPr>
              <a:t>“We learn best in moments of enjoyment.” </a:t>
            </a:r>
          </a:p>
          <a:p>
            <a:pPr marL="0" indent="0" algn="r">
              <a:buNone/>
            </a:pPr>
            <a:r>
              <a:rPr lang="en-GB" sz="2000" dirty="0">
                <a:solidFill>
                  <a:schemeClr val="bg1"/>
                </a:solidFill>
              </a:rPr>
              <a:t>Ralph Smedley – Toastmasters International Founder</a:t>
            </a:r>
          </a:p>
        </p:txBody>
      </p:sp>
      <p:sp>
        <p:nvSpPr>
          <p:cNvPr id="4" name="TextBox 3">
            <a:extLst>
              <a:ext uri="{FF2B5EF4-FFF2-40B4-BE49-F238E27FC236}">
                <a16:creationId xmlns:a16="http://schemas.microsoft.com/office/drawing/2014/main" id="{78219C0D-396B-6CDE-64CF-2BC1981897DE}"/>
              </a:ext>
            </a:extLst>
          </p:cNvPr>
          <p:cNvSpPr txBox="1"/>
          <p:nvPr/>
        </p:nvSpPr>
        <p:spPr>
          <a:xfrm>
            <a:off x="445480" y="1622010"/>
            <a:ext cx="8346831" cy="2862322"/>
          </a:xfrm>
          <a:prstGeom prst="rect">
            <a:avLst/>
          </a:prstGeom>
          <a:solidFill>
            <a:srgbClr val="562F1E">
              <a:alpha val="60000"/>
            </a:srgbClr>
          </a:solidFill>
        </p:spPr>
        <p:txBody>
          <a:bodyPr wrap="square" rtlCol="0">
            <a:spAutoFit/>
          </a:bodyPr>
          <a:lstStyle/>
          <a:p>
            <a:pPr marL="457200" indent="-457200">
              <a:spcAft>
                <a:spcPts val="1200"/>
              </a:spcAft>
              <a:buFont typeface="Wingdings" panose="05000000000000000000" pitchFamily="2" charset="2"/>
              <a:buChar char="§"/>
            </a:pPr>
            <a:r>
              <a:rPr lang="en-GB" sz="2800" dirty="0">
                <a:solidFill>
                  <a:schemeClr val="bg1"/>
                </a:solidFill>
              </a:rPr>
              <a:t>Themed club meetings</a:t>
            </a:r>
          </a:p>
          <a:p>
            <a:pPr marL="457200" indent="-457200">
              <a:spcAft>
                <a:spcPts val="1200"/>
              </a:spcAft>
              <a:buFont typeface="Wingdings" panose="05000000000000000000" pitchFamily="2" charset="2"/>
              <a:buChar char="§"/>
            </a:pPr>
            <a:r>
              <a:rPr lang="en-GB" sz="2800" dirty="0">
                <a:solidFill>
                  <a:schemeClr val="bg1"/>
                </a:solidFill>
              </a:rPr>
              <a:t>Social events and educational sessions</a:t>
            </a:r>
          </a:p>
          <a:p>
            <a:pPr marL="457200" indent="-457200">
              <a:spcAft>
                <a:spcPts val="1200"/>
              </a:spcAft>
              <a:buFont typeface="Wingdings" panose="05000000000000000000" pitchFamily="2" charset="2"/>
              <a:buChar char="§"/>
            </a:pPr>
            <a:r>
              <a:rPr lang="en-GB" sz="2800" dirty="0">
                <a:solidFill>
                  <a:schemeClr val="bg1"/>
                </a:solidFill>
              </a:rPr>
              <a:t>Sharing food and drinks during or post meeting</a:t>
            </a:r>
          </a:p>
          <a:p>
            <a:pPr marL="457200" indent="-457200">
              <a:spcAft>
                <a:spcPts val="1200"/>
              </a:spcAft>
              <a:buFont typeface="Wingdings" panose="05000000000000000000" pitchFamily="2" charset="2"/>
              <a:buChar char="§"/>
            </a:pPr>
            <a:r>
              <a:rPr lang="en-GB" sz="2800" dirty="0">
                <a:solidFill>
                  <a:schemeClr val="bg1"/>
                </a:solidFill>
              </a:rPr>
              <a:t>Post-meeting gatherings at a different venue</a:t>
            </a:r>
          </a:p>
          <a:p>
            <a:pPr marL="457200" indent="-457200">
              <a:spcAft>
                <a:spcPts val="1200"/>
              </a:spcAft>
              <a:buFont typeface="Wingdings" panose="05000000000000000000" pitchFamily="2" charset="2"/>
              <a:buChar char="§"/>
            </a:pPr>
            <a:r>
              <a:rPr lang="en-GB" sz="2800" dirty="0">
                <a:solidFill>
                  <a:schemeClr val="bg1"/>
                </a:solidFill>
              </a:rPr>
              <a:t>Coffee chat pairings among members</a:t>
            </a:r>
          </a:p>
        </p:txBody>
      </p:sp>
    </p:spTree>
    <p:extLst>
      <p:ext uri="{BB962C8B-B14F-4D97-AF65-F5344CB8AC3E}">
        <p14:creationId xmlns:p14="http://schemas.microsoft.com/office/powerpoint/2010/main" val="54651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D6481"/>
            </a:gs>
            <a:gs pos="100000">
              <a:srgbClr val="022938"/>
            </a:gs>
          </a:gsLst>
          <a:lin ang="8100000" scaled="1"/>
          <a:tileRect/>
        </a:gradFill>
        <a:effectLst/>
      </p:bgPr>
    </p:bg>
    <p:spTree>
      <p:nvGrpSpPr>
        <p:cNvPr id="1" name="">
          <a:extLst>
            <a:ext uri="{FF2B5EF4-FFF2-40B4-BE49-F238E27FC236}">
              <a16:creationId xmlns:a16="http://schemas.microsoft.com/office/drawing/2014/main" id="{A2771F6F-CF7E-DEFC-2CFA-950850C9CC0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5D7FD4C-D2EB-CFFC-8AFF-62467C656C7C}"/>
              </a:ext>
            </a:extLst>
          </p:cNvPr>
          <p:cNvSpPr>
            <a:spLocks noGrp="1"/>
          </p:cNvSpPr>
          <p:nvPr>
            <p:ph type="title"/>
          </p:nvPr>
        </p:nvSpPr>
        <p:spPr>
          <a:xfrm>
            <a:off x="277934" y="500355"/>
            <a:ext cx="11647366" cy="697297"/>
          </a:xfrm>
        </p:spPr>
        <p:txBody>
          <a:bodyPr/>
          <a:lstStyle/>
          <a:p>
            <a:r>
              <a:rPr lang="en-GB" sz="4000" dirty="0">
                <a:solidFill>
                  <a:srgbClr val="FFF0A0"/>
                </a:solidFill>
              </a:rPr>
              <a:t>What Does Club Quality Mean to Members?</a:t>
            </a:r>
          </a:p>
        </p:txBody>
      </p:sp>
      <p:sp>
        <p:nvSpPr>
          <p:cNvPr id="4" name="Star: 5 Points 3">
            <a:extLst>
              <a:ext uri="{FF2B5EF4-FFF2-40B4-BE49-F238E27FC236}">
                <a16:creationId xmlns:a16="http://schemas.microsoft.com/office/drawing/2014/main" id="{F838F66B-9A72-0BCE-068C-AEDBD6CCBCF8}"/>
              </a:ext>
            </a:extLst>
          </p:cNvPr>
          <p:cNvSpPr/>
          <p:nvPr/>
        </p:nvSpPr>
        <p:spPr>
          <a:xfrm>
            <a:off x="626164"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1</a:t>
            </a:r>
            <a:endParaRPr lang="en-GB" sz="4800" b="1" dirty="0">
              <a:solidFill>
                <a:srgbClr val="004165"/>
              </a:solidFill>
            </a:endParaRPr>
          </a:p>
        </p:txBody>
      </p:sp>
      <p:sp>
        <p:nvSpPr>
          <p:cNvPr id="17" name="Star: 5 Points 16">
            <a:extLst>
              <a:ext uri="{FF2B5EF4-FFF2-40B4-BE49-F238E27FC236}">
                <a16:creationId xmlns:a16="http://schemas.microsoft.com/office/drawing/2014/main" id="{DE7964C8-45A3-1A18-5C64-D7E1C522D929}"/>
              </a:ext>
            </a:extLst>
          </p:cNvPr>
          <p:cNvSpPr/>
          <p:nvPr/>
        </p:nvSpPr>
        <p:spPr>
          <a:xfrm>
            <a:off x="2488757"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2</a:t>
            </a:r>
            <a:endParaRPr lang="en-GB" sz="4800" b="1" dirty="0">
              <a:solidFill>
                <a:srgbClr val="004165"/>
              </a:solidFill>
            </a:endParaRPr>
          </a:p>
        </p:txBody>
      </p:sp>
      <p:sp>
        <p:nvSpPr>
          <p:cNvPr id="18" name="Star: 5 Points 17">
            <a:extLst>
              <a:ext uri="{FF2B5EF4-FFF2-40B4-BE49-F238E27FC236}">
                <a16:creationId xmlns:a16="http://schemas.microsoft.com/office/drawing/2014/main" id="{93E1F772-9F4C-B15F-DB66-787BF2073C8F}"/>
              </a:ext>
            </a:extLst>
          </p:cNvPr>
          <p:cNvSpPr/>
          <p:nvPr/>
        </p:nvSpPr>
        <p:spPr>
          <a:xfrm>
            <a:off x="4351350"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3</a:t>
            </a:r>
            <a:endParaRPr lang="en-GB" sz="4800" b="1" dirty="0">
              <a:solidFill>
                <a:srgbClr val="004165"/>
              </a:solidFill>
            </a:endParaRPr>
          </a:p>
        </p:txBody>
      </p:sp>
      <p:sp>
        <p:nvSpPr>
          <p:cNvPr id="19" name="Star: 5 Points 18">
            <a:extLst>
              <a:ext uri="{FF2B5EF4-FFF2-40B4-BE49-F238E27FC236}">
                <a16:creationId xmlns:a16="http://schemas.microsoft.com/office/drawing/2014/main" id="{562C60AA-4648-D47B-7499-438793F03652}"/>
              </a:ext>
            </a:extLst>
          </p:cNvPr>
          <p:cNvSpPr/>
          <p:nvPr/>
        </p:nvSpPr>
        <p:spPr>
          <a:xfrm>
            <a:off x="6213943"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4</a:t>
            </a:r>
            <a:endParaRPr lang="en-GB" sz="4800" b="1" dirty="0">
              <a:solidFill>
                <a:srgbClr val="004165"/>
              </a:solidFill>
            </a:endParaRPr>
          </a:p>
        </p:txBody>
      </p:sp>
      <p:sp>
        <p:nvSpPr>
          <p:cNvPr id="20" name="Star: 5 Points 19">
            <a:extLst>
              <a:ext uri="{FF2B5EF4-FFF2-40B4-BE49-F238E27FC236}">
                <a16:creationId xmlns:a16="http://schemas.microsoft.com/office/drawing/2014/main" id="{3EF16668-ED8B-88EB-C967-29C82C3D7E37}"/>
              </a:ext>
            </a:extLst>
          </p:cNvPr>
          <p:cNvSpPr/>
          <p:nvPr/>
        </p:nvSpPr>
        <p:spPr>
          <a:xfrm>
            <a:off x="8076536"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5</a:t>
            </a:r>
            <a:endParaRPr lang="en-GB" sz="4800" b="1" dirty="0">
              <a:solidFill>
                <a:srgbClr val="004165"/>
              </a:solidFill>
            </a:endParaRPr>
          </a:p>
        </p:txBody>
      </p:sp>
      <p:sp>
        <p:nvSpPr>
          <p:cNvPr id="21" name="Star: 5 Points 20">
            <a:extLst>
              <a:ext uri="{FF2B5EF4-FFF2-40B4-BE49-F238E27FC236}">
                <a16:creationId xmlns:a16="http://schemas.microsoft.com/office/drawing/2014/main" id="{9D765C1F-D682-1D25-527B-C468401C3B7B}"/>
              </a:ext>
            </a:extLst>
          </p:cNvPr>
          <p:cNvSpPr/>
          <p:nvPr/>
        </p:nvSpPr>
        <p:spPr>
          <a:xfrm>
            <a:off x="9939128" y="1495105"/>
            <a:ext cx="1321905" cy="1321905"/>
          </a:xfrm>
          <a:prstGeom prst="star5">
            <a:avLst>
              <a:gd name="adj" fmla="val 26579"/>
              <a:gd name="hf" fmla="val 105146"/>
              <a:gd name="vf" fmla="val 110557"/>
            </a:avLst>
          </a:prstGeom>
          <a:solidFill>
            <a:srgbClr val="FBD504"/>
          </a:solidFill>
          <a:ln>
            <a:noFill/>
          </a:ln>
          <a:effectLst>
            <a:outerShdw blurRad="457200" dist="4572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4165"/>
                </a:solidFill>
              </a:rPr>
              <a:t>6</a:t>
            </a:r>
            <a:endParaRPr lang="en-GB" sz="4800" b="1" dirty="0">
              <a:solidFill>
                <a:srgbClr val="004165"/>
              </a:solidFill>
            </a:endParaRPr>
          </a:p>
        </p:txBody>
      </p:sp>
      <p:sp>
        <p:nvSpPr>
          <p:cNvPr id="13" name="Content Placeholder 5">
            <a:extLst>
              <a:ext uri="{FF2B5EF4-FFF2-40B4-BE49-F238E27FC236}">
                <a16:creationId xmlns:a16="http://schemas.microsoft.com/office/drawing/2014/main" id="{231FEF5F-736A-9692-0BC5-C21B5479A489}"/>
              </a:ext>
            </a:extLst>
          </p:cNvPr>
          <p:cNvSpPr txBox="1">
            <a:spLocks/>
          </p:cNvSpPr>
          <p:nvPr/>
        </p:nvSpPr>
        <p:spPr>
          <a:xfrm>
            <a:off x="672968" y="3429000"/>
            <a:ext cx="6335563" cy="64507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Arial" panose="020B0604020202020204" pitchFamily="34" charset="0"/>
                <a:ea typeface="Myriad Pro" charset="0"/>
                <a:cs typeface="Arial" panose="020B0604020202020204" pitchFamily="34"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Arial" panose="020B0604020202020204" pitchFamily="34" charset="0"/>
                <a:ea typeface="Myriad Pro" charset="0"/>
                <a:cs typeface="Arial" panose="020B0604020202020204" pitchFamily="34"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Arial" panose="020B0604020202020204" pitchFamily="34" charset="0"/>
                <a:ea typeface="Myriad Pro" charset="0"/>
                <a:cs typeface="Arial" panose="020B0604020202020204" pitchFamily="34"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Arial" panose="020B0604020202020204" pitchFamily="34" charset="0"/>
                <a:ea typeface="Myriad Pro" charset="0"/>
                <a:cs typeface="Arial" panose="020B0604020202020204" pitchFamily="34"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indent="0">
              <a:buFont typeface="ArialUnicodeMS" charset="0"/>
              <a:buNone/>
            </a:pPr>
            <a:r>
              <a:rPr lang="en-GB" kern="0" dirty="0"/>
              <a:t>Well run club, serving its members</a:t>
            </a:r>
          </a:p>
        </p:txBody>
      </p:sp>
      <p:sp>
        <p:nvSpPr>
          <p:cNvPr id="14" name="Content Placeholder 5">
            <a:extLst>
              <a:ext uri="{FF2B5EF4-FFF2-40B4-BE49-F238E27FC236}">
                <a16:creationId xmlns:a16="http://schemas.microsoft.com/office/drawing/2014/main" id="{AA8736D8-D51E-0DC8-8826-A4E11284082E}"/>
              </a:ext>
            </a:extLst>
          </p:cNvPr>
          <p:cNvSpPr txBox="1">
            <a:spLocks/>
          </p:cNvSpPr>
          <p:nvPr/>
        </p:nvSpPr>
        <p:spPr>
          <a:xfrm>
            <a:off x="672968" y="4399237"/>
            <a:ext cx="5512603" cy="64507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ct val="20000"/>
              </a:spcBef>
              <a:spcAft>
                <a:spcPct val="0"/>
              </a:spcAft>
              <a:buClr>
                <a:srgbClr val="FFFFFF"/>
              </a:buClr>
              <a:buSzPct val="100000"/>
              <a:buFont typeface="ArialUnicodeMS" charset="0"/>
              <a:buNone/>
              <a:tabLst/>
              <a:defRPr/>
            </a:pP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Planned, enjoyable club meetings</a:t>
            </a:r>
          </a:p>
        </p:txBody>
      </p:sp>
      <p:sp>
        <p:nvSpPr>
          <p:cNvPr id="15" name="Content Placeholder 5">
            <a:extLst>
              <a:ext uri="{FF2B5EF4-FFF2-40B4-BE49-F238E27FC236}">
                <a16:creationId xmlns:a16="http://schemas.microsoft.com/office/drawing/2014/main" id="{74D1980B-C72D-9AB1-F2FC-15E25BEE80C7}"/>
              </a:ext>
            </a:extLst>
          </p:cNvPr>
          <p:cNvSpPr txBox="1">
            <a:spLocks/>
          </p:cNvSpPr>
          <p:nvPr/>
        </p:nvSpPr>
        <p:spPr>
          <a:xfrm>
            <a:off x="672969" y="5356457"/>
            <a:ext cx="5512602" cy="64507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ct val="20000"/>
              </a:spcBef>
              <a:spcAft>
                <a:spcPct val="0"/>
              </a:spcAft>
              <a:buClr>
                <a:srgbClr val="FFFFFF"/>
              </a:buClr>
              <a:buSzPct val="100000"/>
              <a:buFont typeface="ArialUnicodeMS" charset="0"/>
              <a:buNone/>
              <a:tabLst/>
              <a:defRPr/>
            </a:pP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Member support to achieve goals</a:t>
            </a:r>
          </a:p>
        </p:txBody>
      </p:sp>
      <p:sp>
        <p:nvSpPr>
          <p:cNvPr id="23" name="Content Placeholder 5">
            <a:extLst>
              <a:ext uri="{FF2B5EF4-FFF2-40B4-BE49-F238E27FC236}">
                <a16:creationId xmlns:a16="http://schemas.microsoft.com/office/drawing/2014/main" id="{96E3D684-D5B9-4255-44CA-0B42507C9AF1}"/>
              </a:ext>
            </a:extLst>
          </p:cNvPr>
          <p:cNvSpPr txBox="1">
            <a:spLocks/>
          </p:cNvSpPr>
          <p:nvPr/>
        </p:nvSpPr>
        <p:spPr>
          <a:xfrm>
            <a:off x="7028023" y="5341763"/>
            <a:ext cx="4233009" cy="64507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ct val="20000"/>
              </a:spcBef>
              <a:spcAft>
                <a:spcPct val="0"/>
              </a:spcAft>
              <a:buClr>
                <a:srgbClr val="FFFFFF"/>
              </a:buClr>
              <a:buSzPct val="100000"/>
              <a:buFont typeface="ArialUnicodeMS" charset="0"/>
              <a:buNone/>
              <a:tabLst/>
              <a:defRPr/>
            </a:pP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Leadership opportunities</a:t>
            </a:r>
          </a:p>
        </p:txBody>
      </p:sp>
      <p:sp>
        <p:nvSpPr>
          <p:cNvPr id="24" name="Content Placeholder 5">
            <a:extLst>
              <a:ext uri="{FF2B5EF4-FFF2-40B4-BE49-F238E27FC236}">
                <a16:creationId xmlns:a16="http://schemas.microsoft.com/office/drawing/2014/main" id="{DF1BEB30-94F5-0E9D-2342-1879E266592C}"/>
              </a:ext>
            </a:extLst>
          </p:cNvPr>
          <p:cNvSpPr txBox="1">
            <a:spLocks/>
          </p:cNvSpPr>
          <p:nvPr/>
        </p:nvSpPr>
        <p:spPr>
          <a:xfrm>
            <a:off x="7028003" y="4399236"/>
            <a:ext cx="4760797" cy="645075"/>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ct val="20000"/>
              </a:spcBef>
              <a:spcAft>
                <a:spcPct val="0"/>
              </a:spcAft>
              <a:buClr>
                <a:srgbClr val="FFFFFF"/>
              </a:buClr>
              <a:buSzPct val="100000"/>
              <a:buFont typeface="ArialUnicodeMS" charset="0"/>
              <a:buNone/>
              <a:tabLst/>
              <a:defRPr/>
            </a:pP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Member skill improvement</a:t>
            </a:r>
          </a:p>
        </p:txBody>
      </p:sp>
      <p:sp>
        <p:nvSpPr>
          <p:cNvPr id="25" name="Content Placeholder 5">
            <a:extLst>
              <a:ext uri="{FF2B5EF4-FFF2-40B4-BE49-F238E27FC236}">
                <a16:creationId xmlns:a16="http://schemas.microsoft.com/office/drawing/2014/main" id="{1B9D0A5B-1CE8-3C37-2B2F-65B3A89CF46A}"/>
              </a:ext>
            </a:extLst>
          </p:cNvPr>
          <p:cNvSpPr txBox="1">
            <a:spLocks/>
          </p:cNvSpPr>
          <p:nvPr/>
        </p:nvSpPr>
        <p:spPr>
          <a:xfrm>
            <a:off x="7010419" y="3422073"/>
            <a:ext cx="4508613" cy="997527"/>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chemeClr val="bg1"/>
              </a:buClr>
              <a:buSzPct val="100000"/>
              <a:buFont typeface="ArialUnicodeMS" charset="0"/>
              <a:buChar char="▸"/>
              <a:defRPr sz="2800">
                <a:solidFill>
                  <a:schemeClr val="bg1"/>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bg1"/>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bg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bg1"/>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bg1"/>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ct val="20000"/>
              </a:spcBef>
              <a:spcAft>
                <a:spcPct val="0"/>
              </a:spcAft>
              <a:buClr>
                <a:srgbClr val="FFFFFF"/>
              </a:buClr>
              <a:buSzPct val="100000"/>
              <a:buFont typeface="ArialUnicodeMS" charset="0"/>
              <a:buNone/>
              <a:tabLst/>
              <a:defRPr/>
            </a:pPr>
            <a:r>
              <a:rPr lang="en-GB" kern="0" dirty="0">
                <a:solidFill>
                  <a:srgbClr val="FFFFFF"/>
                </a:solidFill>
                <a:latin typeface="Arial" panose="020B0604020202020204" pitchFamily="34" charset="0"/>
                <a:cs typeface="Arial" panose="020B0604020202020204" pitchFamily="34" charset="0"/>
              </a:rPr>
              <a:t>High quality feedback</a:t>
            </a:r>
            <a:endPar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456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8" grpId="0" animBg="1"/>
      <p:bldP spid="19" grpId="0" animBg="1"/>
      <p:bldP spid="20" grpId="0" animBg="1"/>
      <p:bldP spid="21" grpId="0" animBg="1"/>
      <p:bldP spid="13" grpId="0"/>
      <p:bldP spid="14" grpId="0"/>
      <p:bldP spid="15" grpId="0"/>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57278E3-E8F5-7386-A970-6297A25D1F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3CC3B2-1C4D-61A7-F240-8DC41070D9D1}"/>
              </a:ext>
            </a:extLst>
          </p:cNvPr>
          <p:cNvSpPr>
            <a:spLocks noGrp="1"/>
          </p:cNvSpPr>
          <p:nvPr>
            <p:ph type="title"/>
          </p:nvPr>
        </p:nvSpPr>
        <p:spPr/>
        <p:txBody>
          <a:bodyPr/>
          <a:lstStyle/>
          <a:p>
            <a:r>
              <a:rPr lang="en-GB" sz="4000" dirty="0">
                <a:solidFill>
                  <a:schemeClr val="bg1"/>
                </a:solidFill>
              </a:rPr>
              <a:t>Why Be a Quality Club?</a:t>
            </a:r>
          </a:p>
        </p:txBody>
      </p:sp>
      <p:sp>
        <p:nvSpPr>
          <p:cNvPr id="3" name="Content Placeholder 2">
            <a:extLst>
              <a:ext uri="{FF2B5EF4-FFF2-40B4-BE49-F238E27FC236}">
                <a16:creationId xmlns:a16="http://schemas.microsoft.com/office/drawing/2014/main" id="{013AFD5D-52B4-B044-DA6D-8240FC03E623}"/>
              </a:ext>
            </a:extLst>
          </p:cNvPr>
          <p:cNvSpPr>
            <a:spLocks noGrp="1"/>
          </p:cNvSpPr>
          <p:nvPr>
            <p:ph idx="1"/>
          </p:nvPr>
        </p:nvSpPr>
        <p:spPr>
          <a:xfrm>
            <a:off x="354000" y="3836504"/>
            <a:ext cx="6580200" cy="2222409"/>
          </a:xfrm>
        </p:spPr>
        <p:txBody>
          <a:bodyPr>
            <a:normAutofit/>
          </a:bodyPr>
          <a:lstStyle/>
          <a:p>
            <a:pPr marL="0" indent="0">
              <a:lnSpc>
                <a:spcPts val="4800"/>
              </a:lnSpc>
              <a:buNone/>
            </a:pPr>
            <a:r>
              <a:rPr lang="en-GB" sz="3200" dirty="0">
                <a:solidFill>
                  <a:schemeClr val="bg1"/>
                </a:solidFill>
              </a:rPr>
              <a:t>Quality clubs lead to higher levels of member achievement, membership retention and growth.</a:t>
            </a:r>
          </a:p>
        </p:txBody>
      </p:sp>
      <p:sp>
        <p:nvSpPr>
          <p:cNvPr id="4" name="Text Placeholder 3">
            <a:extLst>
              <a:ext uri="{FF2B5EF4-FFF2-40B4-BE49-F238E27FC236}">
                <a16:creationId xmlns:a16="http://schemas.microsoft.com/office/drawing/2014/main" id="{07504B58-14B5-1E27-CED3-35B31A3ED480}"/>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746870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A905B00-809E-84F3-BCB0-3C2296567424}"/>
              </a:ext>
            </a:extLst>
          </p:cNvPr>
          <p:cNvSpPr>
            <a:spLocks noGrp="1"/>
          </p:cNvSpPr>
          <p:nvPr>
            <p:ph type="body" sz="quarter" idx="10"/>
          </p:nvPr>
        </p:nvSpPr>
        <p:spPr/>
        <p:txBody>
          <a:bodyPr/>
          <a:lstStyle/>
          <a:p>
            <a:endParaRPr lang="en-GB" dirty="0"/>
          </a:p>
        </p:txBody>
      </p:sp>
      <p:sp>
        <p:nvSpPr>
          <p:cNvPr id="9" name="Content Placeholder 2">
            <a:extLst>
              <a:ext uri="{FF2B5EF4-FFF2-40B4-BE49-F238E27FC236}">
                <a16:creationId xmlns:a16="http://schemas.microsoft.com/office/drawing/2014/main" id="{5382C8B4-1DE7-7471-6244-F2F95F2B7CC7}"/>
              </a:ext>
            </a:extLst>
          </p:cNvPr>
          <p:cNvSpPr txBox="1">
            <a:spLocks/>
          </p:cNvSpPr>
          <p:nvPr/>
        </p:nvSpPr>
        <p:spPr>
          <a:xfrm>
            <a:off x="4283242" y="304800"/>
            <a:ext cx="7554758" cy="3423138"/>
          </a:xfrm>
          <a:prstGeom prst="rect">
            <a:avLst/>
          </a:prstGeom>
        </p:spPr>
        <p:txBody>
          <a:bodyPr vert="horz" lIns="91440" tIns="45720" rIns="91440" bIns="45720" rtlCol="0">
            <a:norm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8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defTabSz="914400" rtl="0" eaLnBrk="1" fontAlgn="base" latinLnBrk="0" hangingPunct="1">
              <a:lnSpc>
                <a:spcPct val="100000"/>
              </a:lnSpc>
              <a:spcBef>
                <a:spcPts val="0"/>
              </a:spcBef>
              <a:spcAft>
                <a:spcPct val="0"/>
              </a:spcAft>
              <a:buClr>
                <a:srgbClr val="800000"/>
              </a:buClr>
              <a:buSzPct val="100000"/>
              <a:buFont typeface="ArialUnicodeMS" charset="0"/>
              <a:buNone/>
              <a:tabLst/>
              <a:defRPr/>
            </a:pPr>
            <a:r>
              <a:rPr kumimoji="0" lang="en-GB"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Progress in the </a:t>
            </a:r>
            <a:r>
              <a:rPr kumimoji="0" lang="en-GB" sz="32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Club Success Plan </a:t>
            </a:r>
          </a:p>
          <a:p>
            <a:pPr marL="0" marR="0" lvl="0" indent="0" defTabSz="914400" rtl="0" eaLnBrk="1" fontAlgn="base" latinLnBrk="0" hangingPunct="1">
              <a:lnSpc>
                <a:spcPct val="100000"/>
              </a:lnSpc>
              <a:spcBef>
                <a:spcPts val="0"/>
              </a:spcBef>
              <a:spcAft>
                <a:spcPct val="0"/>
              </a:spcAft>
              <a:buClr>
                <a:srgbClr val="800000"/>
              </a:buClr>
              <a:buSzPct val="100000"/>
              <a:buFont typeface="ArialUnicodeMS" charset="0"/>
              <a:buNone/>
              <a:tabLst/>
              <a:defRPr/>
            </a:pPr>
            <a:r>
              <a:rPr kumimoji="0" lang="en-GB"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is a measure of Club Quality. </a:t>
            </a:r>
          </a:p>
          <a:p>
            <a:pPr marL="0" marR="0" lvl="0" indent="0" defTabSz="914400" rtl="0" eaLnBrk="1" fontAlgn="base" latinLnBrk="0" hangingPunct="1">
              <a:lnSpc>
                <a:spcPct val="100000"/>
              </a:lnSpc>
              <a:spcBef>
                <a:spcPts val="2400"/>
              </a:spcBef>
              <a:spcAft>
                <a:spcPct val="0"/>
              </a:spcAft>
              <a:buClr>
                <a:srgbClr val="800000"/>
              </a:buClr>
              <a:buSzPct val="100000"/>
              <a:buFont typeface="ArialUnicodeMS" charset="0"/>
              <a:buNone/>
              <a:tabLst/>
              <a:defRPr/>
            </a:pPr>
            <a:r>
              <a:rPr kumimoji="0" lang="en-GB" sz="28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Distinguished Club Program </a:t>
            </a: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goals</a:t>
            </a:r>
          </a:p>
          <a:p>
            <a:pPr marL="0" marR="0" lvl="0" indent="0" defTabSz="914400" rtl="0" eaLnBrk="1" fontAlgn="base" latinLnBrk="0" hangingPunct="1">
              <a:lnSpc>
                <a:spcPct val="150000"/>
              </a:lnSpc>
              <a:spcBef>
                <a:spcPct val="20000"/>
              </a:spcBef>
              <a:spcAft>
                <a:spcPct val="0"/>
              </a:spcAft>
              <a:buClr>
                <a:srgbClr val="800000"/>
              </a:buClr>
              <a:buSzPct val="100000"/>
              <a:buFont typeface="ArialUnicodeMS" charset="0"/>
              <a:buNone/>
              <a:tabLst/>
              <a:defRPr/>
            </a:pP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Completion of club officer goals</a:t>
            </a:r>
          </a:p>
          <a:p>
            <a:pPr marL="0" marR="0" lvl="0" indent="0" defTabSz="914400" rtl="0" eaLnBrk="1" fontAlgn="base" latinLnBrk="0" hangingPunct="1">
              <a:lnSpc>
                <a:spcPct val="150000"/>
              </a:lnSpc>
              <a:spcBef>
                <a:spcPct val="20000"/>
              </a:spcBef>
              <a:spcAft>
                <a:spcPct val="0"/>
              </a:spcAft>
              <a:buClr>
                <a:srgbClr val="800000"/>
              </a:buClr>
              <a:buSzPct val="100000"/>
              <a:buFont typeface="ArialUnicodeMS" charset="0"/>
              <a:buNone/>
              <a:tabLst/>
              <a:defRPr/>
            </a:pPr>
            <a:r>
              <a:rPr lang="en-GB" kern="0" dirty="0">
                <a:solidFill>
                  <a:srgbClr val="FFFFFF"/>
                </a:solidFill>
                <a:latin typeface="Arial" panose="020B0604020202020204" pitchFamily="34" charset="0"/>
                <a:cs typeface="Arial" panose="020B0604020202020204" pitchFamily="34" charset="0"/>
              </a:rPr>
              <a:t>Achievement of m</a:t>
            </a:r>
            <a:r>
              <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ember goals</a:t>
            </a:r>
          </a:p>
          <a:p>
            <a:pPr marL="0" marR="0" lvl="0" indent="0" algn="ctr" defTabSz="914400" rtl="0" eaLnBrk="1" fontAlgn="base" latinLnBrk="0" hangingPunct="1">
              <a:lnSpc>
                <a:spcPct val="100000"/>
              </a:lnSpc>
              <a:spcBef>
                <a:spcPct val="20000"/>
              </a:spcBef>
              <a:spcAft>
                <a:spcPct val="0"/>
              </a:spcAft>
              <a:buClr>
                <a:srgbClr val="800000"/>
              </a:buClr>
              <a:buSzPct val="100000"/>
              <a:buFont typeface="ArialUnicodeMS" charset="0"/>
              <a:buNone/>
              <a:tabLst/>
              <a:defRPr/>
            </a:pPr>
            <a:endPar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4E43188E-3164-9E4B-ACBC-7165882FAE3E}"/>
              </a:ext>
            </a:extLst>
          </p:cNvPr>
          <p:cNvSpPr txBox="1">
            <a:spLocks/>
          </p:cNvSpPr>
          <p:nvPr/>
        </p:nvSpPr>
        <p:spPr>
          <a:xfrm>
            <a:off x="2672862" y="3903000"/>
            <a:ext cx="9073662" cy="658091"/>
          </a:xfrm>
          <a:prstGeom prst="rect">
            <a:avLst/>
          </a:prstGeom>
        </p:spPr>
        <p:txBody>
          <a:bodyPr vert="horz" lIns="91440" tIns="45720" rIns="91440" bIns="45720" rtlCol="0">
            <a:normAutofit fontScale="92500"/>
          </a:bodyPr>
          <a:lstStyle>
            <a:lvl1pPr marL="287338" indent="-287338" algn="l" rtl="0" eaLnBrk="1" fontAlgn="base" hangingPunct="1">
              <a:spcBef>
                <a:spcPct val="20000"/>
              </a:spcBef>
              <a:spcAft>
                <a:spcPct val="0"/>
              </a:spcAft>
              <a:buClr>
                <a:srgbClr val="800000"/>
              </a:buClr>
              <a:buSzPct val="100000"/>
              <a:buFont typeface="ArialUnicodeMS" charset="0"/>
              <a:buChar char="▸"/>
              <a:defRPr sz="28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4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20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8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8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ctr" defTabSz="914400" rtl="0" eaLnBrk="1" fontAlgn="base" latinLnBrk="0" hangingPunct="1">
              <a:lnSpc>
                <a:spcPct val="100000"/>
              </a:lnSpc>
              <a:spcBef>
                <a:spcPct val="20000"/>
              </a:spcBef>
              <a:spcAft>
                <a:spcPct val="0"/>
              </a:spcAft>
              <a:buClr>
                <a:srgbClr val="800000"/>
              </a:buClr>
              <a:buSzPct val="100000"/>
              <a:buFont typeface="ArialUnicodeMS" charset="0"/>
              <a:buNone/>
              <a:tabLst/>
              <a:defRPr/>
            </a:pPr>
            <a:r>
              <a:rPr kumimoji="0" lang="en-GB" sz="3200" b="0" i="1"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“What gets measured gets done.”</a:t>
            </a:r>
            <a:r>
              <a:rPr kumimoji="0" lang="en-GB" sz="3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 Peter F. Drucker</a:t>
            </a:r>
          </a:p>
          <a:p>
            <a:pPr marL="0" marR="0" lvl="0" indent="0" algn="ctr" defTabSz="914400" rtl="0" eaLnBrk="1" fontAlgn="base" latinLnBrk="0" hangingPunct="1">
              <a:lnSpc>
                <a:spcPct val="100000"/>
              </a:lnSpc>
              <a:spcBef>
                <a:spcPct val="20000"/>
              </a:spcBef>
              <a:spcAft>
                <a:spcPct val="0"/>
              </a:spcAft>
              <a:buClr>
                <a:srgbClr val="800000"/>
              </a:buClr>
              <a:buSzPct val="100000"/>
              <a:buFont typeface="ArialUnicodeMS" charset="0"/>
              <a:buNone/>
              <a:tabLst/>
              <a:defRPr/>
            </a:pPr>
            <a:endParaRPr kumimoji="0" lang="en-GB" sz="2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pic>
        <p:nvPicPr>
          <p:cNvPr id="13" name="Graphic 12" descr="Target Audience with solid fill">
            <a:extLst>
              <a:ext uri="{FF2B5EF4-FFF2-40B4-BE49-F238E27FC236}">
                <a16:creationId xmlns:a16="http://schemas.microsoft.com/office/drawing/2014/main" id="{5829C0D3-1668-FB2A-0A3B-FF6001FEA5F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1771" y="2028095"/>
            <a:ext cx="914400" cy="914400"/>
          </a:xfrm>
          <a:prstGeom prst="rect">
            <a:avLst/>
          </a:prstGeom>
        </p:spPr>
      </p:pic>
      <p:pic>
        <p:nvPicPr>
          <p:cNvPr id="15" name="Graphic 14" descr="Bullseye with solid fill">
            <a:extLst>
              <a:ext uri="{FF2B5EF4-FFF2-40B4-BE49-F238E27FC236}">
                <a16:creationId xmlns:a16="http://schemas.microsoft.com/office/drawing/2014/main" id="{82FD0D93-6043-E221-1F98-70B724FAD6D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87000" y="2655819"/>
            <a:ext cx="914400" cy="914400"/>
          </a:xfrm>
          <a:prstGeom prst="rect">
            <a:avLst/>
          </a:prstGeom>
        </p:spPr>
      </p:pic>
      <p:pic>
        <p:nvPicPr>
          <p:cNvPr id="16" name="Graphic 15" descr="Tick with solid fill">
            <a:extLst>
              <a:ext uri="{FF2B5EF4-FFF2-40B4-BE49-F238E27FC236}">
                <a16:creationId xmlns:a16="http://schemas.microsoft.com/office/drawing/2014/main" id="{6E5425E9-79D0-ECCD-CD37-EA6945BEA70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287000" y="1208573"/>
            <a:ext cx="914400" cy="914400"/>
          </a:xfrm>
          <a:prstGeom prst="rect">
            <a:avLst/>
          </a:prstGeom>
        </p:spPr>
      </p:pic>
    </p:spTree>
    <p:extLst>
      <p:ext uri="{BB962C8B-B14F-4D97-AF65-F5344CB8AC3E}">
        <p14:creationId xmlns:p14="http://schemas.microsoft.com/office/powerpoint/2010/main" val="3456261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500"/>
                                        <p:tgtEl>
                                          <p:spTgt spid="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500"/>
                                        <p:tgtEl>
                                          <p:spTgt spid="9">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08EC66-5384-521F-DC3B-235DFF0C10E9}"/>
              </a:ext>
            </a:extLst>
          </p:cNvPr>
          <p:cNvSpPr>
            <a:spLocks noGrp="1"/>
          </p:cNvSpPr>
          <p:nvPr>
            <p:ph type="title"/>
          </p:nvPr>
        </p:nvSpPr>
        <p:spPr>
          <a:xfrm>
            <a:off x="529390" y="620385"/>
            <a:ext cx="11395910" cy="649224"/>
          </a:xfrm>
        </p:spPr>
        <p:txBody>
          <a:bodyPr/>
          <a:lstStyle/>
          <a:p>
            <a:r>
              <a:rPr lang="en-GB" sz="4000" dirty="0">
                <a:solidFill>
                  <a:srgbClr val="FFF0A0"/>
                </a:solidFill>
              </a:rPr>
              <a:t>Planning Starts Early</a:t>
            </a:r>
          </a:p>
        </p:txBody>
      </p:sp>
      <p:sp>
        <p:nvSpPr>
          <p:cNvPr id="6" name="Content Placeholder 5">
            <a:extLst>
              <a:ext uri="{FF2B5EF4-FFF2-40B4-BE49-F238E27FC236}">
                <a16:creationId xmlns:a16="http://schemas.microsoft.com/office/drawing/2014/main" id="{FB81C8BC-D5AC-F595-ABD5-7B04B8F809BF}"/>
              </a:ext>
            </a:extLst>
          </p:cNvPr>
          <p:cNvSpPr>
            <a:spLocks noGrp="1"/>
          </p:cNvSpPr>
          <p:nvPr>
            <p:ph idx="1"/>
          </p:nvPr>
        </p:nvSpPr>
        <p:spPr>
          <a:xfrm>
            <a:off x="529389" y="2197768"/>
            <a:ext cx="11395911" cy="3680518"/>
          </a:xfrm>
        </p:spPr>
        <p:txBody>
          <a:bodyPr/>
          <a:lstStyle/>
          <a:p>
            <a:pPr marL="0" indent="0">
              <a:spcBef>
                <a:spcPts val="0"/>
              </a:spcBef>
              <a:buNone/>
            </a:pPr>
            <a:r>
              <a:rPr lang="en-GB" dirty="0">
                <a:solidFill>
                  <a:srgbClr val="FFFFFF"/>
                </a:solidFill>
              </a:rPr>
              <a:t>Deadline for submitting </a:t>
            </a:r>
            <a:br>
              <a:rPr lang="en-GB" dirty="0">
                <a:solidFill>
                  <a:srgbClr val="FFFFFF"/>
                </a:solidFill>
              </a:rPr>
            </a:br>
            <a:r>
              <a:rPr lang="en-GB" dirty="0">
                <a:solidFill>
                  <a:srgbClr val="FFFFFF"/>
                </a:solidFill>
              </a:rPr>
              <a:t>Club Success Plan (CSP):</a:t>
            </a:r>
          </a:p>
          <a:p>
            <a:pPr marL="0" indent="0">
              <a:lnSpc>
                <a:spcPct val="200000"/>
              </a:lnSpc>
              <a:buNone/>
            </a:pPr>
            <a:r>
              <a:rPr lang="en-GB" sz="4000" b="1" dirty="0">
                <a:solidFill>
                  <a:srgbClr val="FFFFFF"/>
                </a:solidFill>
              </a:rPr>
              <a:t>30</a:t>
            </a:r>
            <a:r>
              <a:rPr lang="en-GB" sz="4000" b="1" baseline="30000" dirty="0">
                <a:solidFill>
                  <a:srgbClr val="FFFFFF"/>
                </a:solidFill>
              </a:rPr>
              <a:t>th</a:t>
            </a:r>
            <a:r>
              <a:rPr lang="en-GB" sz="4000" b="1" dirty="0">
                <a:solidFill>
                  <a:srgbClr val="FFFFFF"/>
                </a:solidFill>
              </a:rPr>
              <a:t> September</a:t>
            </a:r>
          </a:p>
        </p:txBody>
      </p:sp>
    </p:spTree>
    <p:extLst>
      <p:ext uri="{BB962C8B-B14F-4D97-AF65-F5344CB8AC3E}">
        <p14:creationId xmlns:p14="http://schemas.microsoft.com/office/powerpoint/2010/main" val="2516920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6F593-95CB-CCED-9AC2-B08A1665F2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69405D-9E36-D451-ED10-E96689A6FB89}"/>
              </a:ext>
            </a:extLst>
          </p:cNvPr>
          <p:cNvSpPr>
            <a:spLocks noGrp="1"/>
          </p:cNvSpPr>
          <p:nvPr>
            <p:ph type="title"/>
          </p:nvPr>
        </p:nvSpPr>
        <p:spPr/>
        <p:txBody>
          <a:bodyPr/>
          <a:lstStyle/>
          <a:p>
            <a:r>
              <a:rPr lang="en-GB" dirty="0">
                <a:solidFill>
                  <a:schemeClr val="tx1"/>
                </a:solidFill>
              </a:rPr>
              <a:t>Club Success Cycle</a:t>
            </a:r>
          </a:p>
        </p:txBody>
      </p:sp>
      <p:sp>
        <p:nvSpPr>
          <p:cNvPr id="5" name="Content Placeholder 2">
            <a:extLst>
              <a:ext uri="{FF2B5EF4-FFF2-40B4-BE49-F238E27FC236}">
                <a16:creationId xmlns:a16="http://schemas.microsoft.com/office/drawing/2014/main" id="{BBC292DC-46AB-B84A-FAE0-0C18AF05A97E}"/>
              </a:ext>
            </a:extLst>
          </p:cNvPr>
          <p:cNvSpPr txBox="1">
            <a:spLocks/>
          </p:cNvSpPr>
          <p:nvPr/>
        </p:nvSpPr>
        <p:spPr>
          <a:xfrm>
            <a:off x="277934" y="1398601"/>
            <a:ext cx="493752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Why do guests join?</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Why do members stay?</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Which club officers are responsible for which parts of the Club Success Cycle?</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Vice President</a:t>
            </a:r>
            <a:r>
              <a:rPr lang="en-US" sz="2200" b="1" dirty="0">
                <a:solidFill>
                  <a:srgbClr val="0070C0"/>
                </a:solidFill>
                <a:latin typeface="Arial" panose="020B0604020202020204" pitchFamily="34" charset="0"/>
              </a:rPr>
              <a:t> Public </a:t>
            </a:r>
            <a:r>
              <a:rPr kumimoji="0" lang="en-US" sz="22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Relations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Vice President Membership </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Vice President Education</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All Members</a:t>
            </a:r>
          </a:p>
        </p:txBody>
      </p:sp>
      <p:sp>
        <p:nvSpPr>
          <p:cNvPr id="6" name="Freeform: Shape 5">
            <a:extLst>
              <a:ext uri="{FF2B5EF4-FFF2-40B4-BE49-F238E27FC236}">
                <a16:creationId xmlns:a16="http://schemas.microsoft.com/office/drawing/2014/main" id="{81F34A71-66CF-8C1F-12C6-C05B8FC4239F}"/>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452A7370-5AFF-FB35-9967-352D329FFEC8}"/>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67D6880D-2770-2723-3AA4-C7ABB9ABAA21}"/>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A6B77D94-D946-6766-579C-6DC1234BD6C4}"/>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7610DAFE-1250-E28B-560B-DEF16A6FD450}"/>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9D2090C7-E023-71E3-FC3E-FEF8D08D6E94}"/>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98737502-0940-A3AF-EE1E-885363C1090B}"/>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83BF2A2F-27B1-D0AA-EE9A-BC01901CA5F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021F28E9-FACD-8E47-2AAA-AB4CDFB02A22}"/>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6D3F3671-7511-C208-6139-FCB23F4EE91A}"/>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2A5AADB3-9FB3-1DD6-9C5D-F1FA4F81795B}"/>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CB1C02DF-6814-25CE-D156-DB8325284839}"/>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AC5F18A7-0FA0-6C1D-6E90-FDDE9B383B6E}"/>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srgbClr val="2C2C2C"/>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srgbClr val="2C2C2C"/>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616A84C3-ED07-1F9F-E9DE-9D0A91AF2E75}"/>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4CFCDEC9-D0A2-D497-E65D-4EB5B1EF8DAF}"/>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a:t>
            </a:r>
            <a:r>
              <a:rPr kumimoji="0" lang="en-US" sz="1200" b="1" i="0" u="none" strike="noStrike" kern="1200" cap="none" spc="0" normalizeH="0" baseline="0" noProof="0" dirty="0" err="1">
                <a:ln>
                  <a:noFill/>
                </a:ln>
                <a:solidFill>
                  <a:prstClr val="white"/>
                </a:solidFill>
                <a:effectLst/>
                <a:uLnTx/>
                <a:uFillTx/>
                <a:latin typeface="Arial" panose="020B0604020202020204" pitchFamily="34" charset="0"/>
                <a:ea typeface="+mn-ea"/>
                <a:cs typeface="+mn-cs"/>
              </a:rPr>
              <a:t>ment</a:t>
            </a: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1" name="Freeform: Shape 20">
            <a:extLst>
              <a:ext uri="{FF2B5EF4-FFF2-40B4-BE49-F238E27FC236}">
                <a16:creationId xmlns:a16="http://schemas.microsoft.com/office/drawing/2014/main" id="{3033CF7D-FCA9-8691-D84E-0E8C1F3A59DB}"/>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A212EB0E-1347-5684-E5C4-8CBC41A755D9}"/>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817923EA-83D6-4D39-2A79-A68000384F3C}"/>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FA059A33-317A-09F6-A8A4-3DBFBDBB0C8E}"/>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Tree>
    <p:extLst>
      <p:ext uri="{BB962C8B-B14F-4D97-AF65-F5344CB8AC3E}">
        <p14:creationId xmlns:p14="http://schemas.microsoft.com/office/powerpoint/2010/main" val="420377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039C4-9716-3FCD-153C-EEC3CEF0903B}"/>
              </a:ext>
            </a:extLst>
          </p:cNvPr>
          <p:cNvSpPr>
            <a:spLocks noGrp="1"/>
          </p:cNvSpPr>
          <p:nvPr>
            <p:ph type="ctrTitle"/>
          </p:nvPr>
        </p:nvSpPr>
        <p:spPr>
          <a:xfrm>
            <a:off x="473241" y="172831"/>
            <a:ext cx="11290867" cy="1477266"/>
          </a:xfrm>
        </p:spPr>
        <p:txBody>
          <a:bodyPr anchor="t">
            <a:normAutofit/>
          </a:bodyPr>
          <a:lstStyle/>
          <a:p>
            <a:r>
              <a:rPr lang="en-GB" sz="3600" i="1" dirty="0">
                <a:solidFill>
                  <a:schemeClr val="bg1"/>
                </a:solidFill>
              </a:rPr>
              <a:t>Thank you for attending </a:t>
            </a:r>
            <a:br>
              <a:rPr lang="en-GB" sz="3600" i="1" dirty="0">
                <a:solidFill>
                  <a:schemeClr val="bg1"/>
                </a:solidFill>
              </a:rPr>
            </a:br>
            <a:r>
              <a:rPr lang="en-GB" sz="3600" i="1" dirty="0">
                <a:solidFill>
                  <a:schemeClr val="bg1"/>
                </a:solidFill>
              </a:rPr>
              <a:t>Round 1: New Year General Session Part 1!</a:t>
            </a:r>
          </a:p>
        </p:txBody>
      </p:sp>
      <p:sp>
        <p:nvSpPr>
          <p:cNvPr id="3" name="Subtitle 2">
            <a:extLst>
              <a:ext uri="{FF2B5EF4-FFF2-40B4-BE49-F238E27FC236}">
                <a16:creationId xmlns:a16="http://schemas.microsoft.com/office/drawing/2014/main" id="{33C60EAB-8906-841C-E5CF-905DB1A7C836}"/>
              </a:ext>
            </a:extLst>
          </p:cNvPr>
          <p:cNvSpPr>
            <a:spLocks noGrp="1"/>
          </p:cNvSpPr>
          <p:nvPr>
            <p:ph type="subTitle" idx="1"/>
          </p:nvPr>
        </p:nvSpPr>
        <p:spPr>
          <a:xfrm>
            <a:off x="1160585" y="1456665"/>
            <a:ext cx="9935308" cy="1477266"/>
          </a:xfrm>
          <a:solidFill>
            <a:srgbClr val="000000">
              <a:alpha val="50000"/>
            </a:srgbClr>
          </a:solidFill>
        </p:spPr>
        <p:txBody>
          <a:bodyPr tIns="144000">
            <a:noAutofit/>
          </a:bodyPr>
          <a:lstStyle/>
          <a:p>
            <a:pPr>
              <a:lnSpc>
                <a:spcPct val="100000"/>
              </a:lnSpc>
              <a:spcBef>
                <a:spcPts val="0"/>
              </a:spcBef>
            </a:pPr>
            <a:r>
              <a:rPr lang="en-GB" sz="2600" b="1" dirty="0">
                <a:solidFill>
                  <a:schemeClr val="bg1"/>
                </a:solidFill>
              </a:rPr>
              <a:t>Your plane is being outfitted for take-off. What is your role?</a:t>
            </a:r>
          </a:p>
          <a:p>
            <a:pPr>
              <a:lnSpc>
                <a:spcPct val="100000"/>
              </a:lnSpc>
              <a:spcBef>
                <a:spcPts val="0"/>
              </a:spcBef>
            </a:pPr>
            <a:r>
              <a:rPr lang="en-GB" sz="2600" dirty="0">
                <a:solidFill>
                  <a:schemeClr val="bg1"/>
                </a:solidFill>
              </a:rPr>
              <a:t>Please follow directions to attend the individual </a:t>
            </a:r>
          </a:p>
          <a:p>
            <a:pPr>
              <a:lnSpc>
                <a:spcPct val="100000"/>
              </a:lnSpc>
              <a:spcBef>
                <a:spcPts val="0"/>
              </a:spcBef>
            </a:pPr>
            <a:r>
              <a:rPr lang="en-GB" sz="2600" dirty="0">
                <a:solidFill>
                  <a:schemeClr val="bg1"/>
                </a:solidFill>
              </a:rPr>
              <a:t>Club Officer Breakout Session to learn your role next.</a:t>
            </a:r>
          </a:p>
        </p:txBody>
      </p:sp>
    </p:spTree>
    <p:extLst>
      <p:ext uri="{BB962C8B-B14F-4D97-AF65-F5344CB8AC3E}">
        <p14:creationId xmlns:p14="http://schemas.microsoft.com/office/powerpoint/2010/main" val="1251327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64CFC98-8AA7-DC75-73B3-9E55AE65C33C}"/>
            </a:ext>
          </a:extLst>
        </p:cNvPr>
        <p:cNvGrpSpPr/>
        <p:nvPr/>
      </p:nvGrpSpPr>
      <p:grpSpPr>
        <a:xfrm>
          <a:off x="0" y="0"/>
          <a:ext cx="0" cy="0"/>
          <a:chOff x="0" y="0"/>
          <a:chExt cx="0" cy="0"/>
        </a:xfrm>
      </p:grpSpPr>
      <p:sp>
        <p:nvSpPr>
          <p:cNvPr id="5" name="Google Shape;293;p38">
            <a:extLst>
              <a:ext uri="{FF2B5EF4-FFF2-40B4-BE49-F238E27FC236}">
                <a16:creationId xmlns:a16="http://schemas.microsoft.com/office/drawing/2014/main" id="{6DD71335-9E08-62A0-2D68-8518A369D03E}"/>
              </a:ext>
            </a:extLst>
          </p:cNvPr>
          <p:cNvSpPr txBox="1"/>
          <p:nvPr/>
        </p:nvSpPr>
        <p:spPr>
          <a:xfrm>
            <a:off x="5682337" y="1933295"/>
            <a:ext cx="5187046" cy="3354722"/>
          </a:xfrm>
          <a:prstGeom prst="rect">
            <a:avLst/>
          </a:prstGeom>
          <a:no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60000" tIns="45699" rIns="45699" bIns="45699" anchor="ctr">
            <a:spAutoFit/>
          </a:bodyPr>
          <a:lstStyle/>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kumimoji="0" lang="en-GB" sz="2600" b="1" i="0" u="none" strike="noStrike" kern="1200" cap="none" spc="0" normalizeH="0" baseline="0" noProof="0" dirty="0">
                <a:ln>
                  <a:noFill/>
                </a:ln>
                <a:solidFill>
                  <a:srgbClr val="00374A"/>
                </a:solidFill>
                <a:effectLst/>
                <a:uLnTx/>
                <a:uFillTx/>
                <a:latin typeface="Arial" charset="0"/>
                <a:ea typeface="+mn-ea"/>
                <a:cs typeface="Arial" charset="0"/>
              </a:rPr>
              <a:t>Club Officer Breakouts</a:t>
            </a:r>
          </a:p>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kumimoji="0" lang="en-GB" sz="2600" b="1" i="0" u="none" strike="noStrike" kern="1200" cap="none" spc="0" normalizeH="0" baseline="0" noProof="0" dirty="0">
                <a:ln>
                  <a:noFill/>
                </a:ln>
                <a:solidFill>
                  <a:srgbClr val="00374A"/>
                </a:solidFill>
                <a:effectLst/>
                <a:uLnTx/>
                <a:uFillTx/>
                <a:latin typeface="Arial" charset="0"/>
                <a:ea typeface="+mn-ea"/>
                <a:cs typeface="Arial" charset="0"/>
              </a:rPr>
              <a:t>General Session: Part 2</a:t>
            </a:r>
          </a:p>
          <a:p>
            <a:pPr marL="342900" marR="0" lvl="0" indent="-342900"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ea typeface="+mn-ea"/>
                <a:cs typeface="Arial" charset="0"/>
              </a:rPr>
              <a:t>Leadership vs. Management</a:t>
            </a:r>
          </a:p>
          <a:p>
            <a:pPr marL="342900" marR="0" lvl="0" indent="-342900"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ea typeface="+mn-ea"/>
                <a:cs typeface="Arial" charset="0"/>
              </a:rPr>
              <a:t>Building Effective Teams</a:t>
            </a:r>
          </a:p>
          <a:p>
            <a:pPr marL="342900" marR="0" lvl="0" indent="-342900"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ea typeface="+mn-ea"/>
                <a:cs typeface="Arial" charset="0"/>
              </a:rPr>
              <a:t>Club Administration</a:t>
            </a:r>
          </a:p>
          <a:p>
            <a:pPr marL="342900" marR="0" lvl="0" indent="-342900"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ea typeface="+mn-ea"/>
                <a:cs typeface="Arial" charset="0"/>
              </a:rPr>
              <a:t>Branding</a:t>
            </a:r>
          </a:p>
          <a:p>
            <a:pPr marL="342900" marR="0" lvl="0" indent="-342900"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uLnTx/>
                <a:uFillTx/>
                <a:latin typeface="Arial" charset="0"/>
                <a:ea typeface="+mn-ea"/>
                <a:cs typeface="Arial" charset="0"/>
              </a:rPr>
              <a:t>Club Calendar</a:t>
            </a:r>
            <a:endParaRPr kumimoji="0" lang="en-GB" sz="2600" b="0" i="0" u="none" strike="noStrike" kern="1200" cap="none" spc="0" normalizeH="0" baseline="0" noProof="0" dirty="0">
              <a:ln>
                <a:noFill/>
              </a:ln>
              <a:solidFill>
                <a:srgbClr val="00374A"/>
              </a:solidFill>
              <a:effectLst/>
              <a:uLnTx/>
              <a:uFillTx/>
              <a:latin typeface="Arial" charset="0"/>
              <a:ea typeface="+mn-ea"/>
              <a:cs typeface="Arial" charset="0"/>
            </a:endParaRPr>
          </a:p>
        </p:txBody>
      </p:sp>
      <p:sp>
        <p:nvSpPr>
          <p:cNvPr id="4" name="Title 3">
            <a:extLst>
              <a:ext uri="{FF2B5EF4-FFF2-40B4-BE49-F238E27FC236}">
                <a16:creationId xmlns:a16="http://schemas.microsoft.com/office/drawing/2014/main" id="{E4CB5A87-A5F2-578B-278C-C6ED37D6B04B}"/>
              </a:ext>
            </a:extLst>
          </p:cNvPr>
          <p:cNvSpPr>
            <a:spLocks noGrp="1"/>
          </p:cNvSpPr>
          <p:nvPr>
            <p:ph type="ctrTitle"/>
          </p:nvPr>
        </p:nvSpPr>
        <p:spPr>
          <a:xfrm>
            <a:off x="1551215" y="778330"/>
            <a:ext cx="8822875" cy="762000"/>
          </a:xfrm>
        </p:spPr>
        <p:txBody>
          <a:bodyPr>
            <a:noAutofit/>
          </a:bodyPr>
          <a:lstStyle/>
          <a:p>
            <a:r>
              <a:rPr lang="en-GB" sz="4000" dirty="0">
                <a:solidFill>
                  <a:srgbClr val="00374A"/>
                </a:solidFill>
              </a:rPr>
              <a:t>Club Officer Training (COT) Agenda</a:t>
            </a:r>
          </a:p>
        </p:txBody>
      </p:sp>
      <p:sp>
        <p:nvSpPr>
          <p:cNvPr id="2" name="Google Shape;293;p38">
            <a:extLst>
              <a:ext uri="{FF2B5EF4-FFF2-40B4-BE49-F238E27FC236}">
                <a16:creationId xmlns:a16="http://schemas.microsoft.com/office/drawing/2014/main" id="{1D6A76EE-CA3F-D18F-AF4F-09FD928A9D20}"/>
              </a:ext>
            </a:extLst>
          </p:cNvPr>
          <p:cNvSpPr txBox="1"/>
          <p:nvPr/>
        </p:nvSpPr>
        <p:spPr>
          <a:xfrm>
            <a:off x="1306288" y="1913727"/>
            <a:ext cx="4637314" cy="3826646"/>
          </a:xfrm>
          <a:prstGeom prst="rect">
            <a:avLst/>
          </a:prstGeom>
          <a:no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60000" tIns="45699" rIns="45699" bIns="45699" anchor="ctr">
            <a:spAutoFit/>
          </a:bodyPr>
          <a:lstStyle/>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r>
              <a:rPr kumimoji="0" lang="en-GB" sz="2600" b="1"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General Session: Part 1</a:t>
            </a:r>
          </a:p>
          <a:p>
            <a:pPr marL="293688" marR="0" lvl="0" indent="-293688"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Transferable Skills</a:t>
            </a:r>
          </a:p>
          <a:p>
            <a:pPr marL="293688" marR="0" lvl="0" indent="-293688"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Mission Statements</a:t>
            </a:r>
          </a:p>
          <a:p>
            <a:pPr marL="293688" marR="0" lvl="0" indent="-293688"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Club Success Plan and </a:t>
            </a:r>
          </a:p>
          <a:p>
            <a:pPr marL="0" marR="0" lvl="0" indent="0" algn="l" defTabSz="914400" rtl="0" eaLnBrk="1" fontAlgn="base" latinLnBrk="0" hangingPunct="1">
              <a:lnSpc>
                <a:spcPct val="100000"/>
              </a:lnSpc>
              <a:spcBef>
                <a:spcPts val="400"/>
              </a:spcBef>
              <a:spcAft>
                <a:spcPts val="400"/>
              </a:spcAft>
              <a:buClr>
                <a:srgbClr val="333333"/>
              </a:buClr>
              <a:buSzPts val="2800"/>
              <a:buFontTx/>
              <a:buNone/>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   Distinguished </a:t>
            </a:r>
          </a:p>
          <a:p>
            <a:pPr marL="0" marR="0" lvl="0" indent="0" algn="l" defTabSz="914400" rtl="0" eaLnBrk="1" fontAlgn="base" latinLnBrk="0" hangingPunct="1">
              <a:lnSpc>
                <a:spcPct val="100000"/>
              </a:lnSpc>
              <a:spcBef>
                <a:spcPts val="400"/>
              </a:spcBef>
              <a:spcAft>
                <a:spcPts val="400"/>
              </a:spcAft>
              <a:buClr>
                <a:srgbClr val="333333"/>
              </a:buClr>
              <a:buSzPts val="2800"/>
              <a:buFontTx/>
              <a:buNone/>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   Club Program</a:t>
            </a:r>
          </a:p>
          <a:p>
            <a:pPr marL="293688" marR="0" lvl="0" indent="-293688" algn="l" defTabSz="914400" rtl="0" eaLnBrk="1" fontAlgn="base" latinLnBrk="0" hangingPunct="1">
              <a:lnSpc>
                <a:spcPct val="100000"/>
              </a:lnSpc>
              <a:spcBef>
                <a:spcPts val="400"/>
              </a:spcBef>
              <a:spcAft>
                <a:spcPts val="400"/>
              </a:spcAft>
              <a:buClr>
                <a:srgbClr val="333333"/>
              </a:buClr>
              <a:buSzPts val="2800"/>
              <a:buFont typeface="Wingdings" panose="05000000000000000000" pitchFamily="2" charset="2"/>
              <a:buChar char="§"/>
              <a:tabLst/>
              <a:defRPr sz="2800">
                <a:solidFill>
                  <a:srgbClr val="FFFFFF"/>
                </a:solidFill>
              </a:defRPr>
            </a:pPr>
            <a:r>
              <a:rPr kumimoji="0" lang="en-GB" sz="2400" b="0" i="0" u="none" strike="noStrike" kern="1200" cap="none" spc="0" normalizeH="0" baseline="0" noProof="0" dirty="0">
                <a:ln>
                  <a:noFill/>
                </a:ln>
                <a:solidFill>
                  <a:srgbClr val="00374A"/>
                </a:solidFill>
                <a:effectLst/>
                <a:highlight>
                  <a:srgbClr val="FFF0A0"/>
                </a:highlight>
                <a:uLnTx/>
                <a:uFillTx/>
                <a:latin typeface="Arial" charset="0"/>
                <a:ea typeface="+mn-ea"/>
                <a:cs typeface="Arial" charset="0"/>
              </a:rPr>
              <a:t>Club Quality</a:t>
            </a:r>
          </a:p>
          <a:p>
            <a:pPr marL="0" marR="0" lvl="0" indent="0" algn="l" defTabSz="914400" rtl="0" eaLnBrk="1" fontAlgn="base" latinLnBrk="0" hangingPunct="1">
              <a:lnSpc>
                <a:spcPct val="100000"/>
              </a:lnSpc>
              <a:spcBef>
                <a:spcPts val="400"/>
              </a:spcBef>
              <a:spcAft>
                <a:spcPts val="400"/>
              </a:spcAft>
              <a:buClr>
                <a:srgbClr val="FFFFFF"/>
              </a:buClr>
              <a:buSzPts val="2800"/>
              <a:buFontTx/>
              <a:buNone/>
              <a:tabLst/>
              <a:defRPr sz="2800">
                <a:solidFill>
                  <a:srgbClr val="FFFFFF"/>
                </a:solidFill>
              </a:defRPr>
            </a:pPr>
            <a:endParaRPr kumimoji="0" lang="en-GB" sz="2600" b="0" i="0" u="none" strike="noStrike" kern="1200" cap="none" spc="0" normalizeH="0" baseline="0" noProof="0" dirty="0">
              <a:ln>
                <a:noFill/>
              </a:ln>
              <a:solidFill>
                <a:srgbClr val="00374A"/>
              </a:solidFill>
              <a:effectLst/>
              <a:highlight>
                <a:srgbClr val="FEEE9F"/>
              </a:highlight>
              <a:uLnTx/>
              <a:uFillTx/>
              <a:latin typeface="Arial" charset="0"/>
              <a:ea typeface="+mn-ea"/>
              <a:cs typeface="Arial" charset="0"/>
            </a:endParaRPr>
          </a:p>
        </p:txBody>
      </p:sp>
    </p:spTree>
    <p:extLst>
      <p:ext uri="{BB962C8B-B14F-4D97-AF65-F5344CB8AC3E}">
        <p14:creationId xmlns:p14="http://schemas.microsoft.com/office/powerpoint/2010/main" val="173829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59C99-4421-133E-89EB-F0218FD4C207}"/>
              </a:ext>
            </a:extLst>
          </p:cNvPr>
          <p:cNvSpPr>
            <a:spLocks noGrp="1"/>
          </p:cNvSpPr>
          <p:nvPr>
            <p:ph type="title"/>
          </p:nvPr>
        </p:nvSpPr>
        <p:spPr/>
        <p:txBody>
          <a:bodyPr>
            <a:normAutofit/>
          </a:bodyPr>
          <a:lstStyle/>
          <a:p>
            <a:r>
              <a:rPr lang="en-GB" sz="4000" dirty="0">
                <a:solidFill>
                  <a:schemeClr val="bg1"/>
                </a:solidFill>
              </a:rPr>
              <a:t>Club Officer Transferable Skills</a:t>
            </a:r>
          </a:p>
        </p:txBody>
      </p:sp>
      <p:sp>
        <p:nvSpPr>
          <p:cNvPr id="3" name="Content Placeholder 2">
            <a:extLst>
              <a:ext uri="{FF2B5EF4-FFF2-40B4-BE49-F238E27FC236}">
                <a16:creationId xmlns:a16="http://schemas.microsoft.com/office/drawing/2014/main" id="{9756F4CF-7015-429A-C55C-D026485551E1}"/>
              </a:ext>
            </a:extLst>
          </p:cNvPr>
          <p:cNvSpPr>
            <a:spLocks noGrp="1"/>
          </p:cNvSpPr>
          <p:nvPr>
            <p:ph idx="1"/>
          </p:nvPr>
        </p:nvSpPr>
        <p:spPr/>
        <p:txBody>
          <a:bodyPr>
            <a:normAutofit lnSpcReduction="10000"/>
          </a:bodyPr>
          <a:lstStyle/>
          <a:p>
            <a:pPr marL="336550" indent="-336550">
              <a:lnSpc>
                <a:spcPct val="100000"/>
              </a:lnSpc>
              <a:spcBef>
                <a:spcPts val="0"/>
              </a:spcBef>
              <a:spcAft>
                <a:spcPts val="1200"/>
              </a:spcAft>
            </a:pPr>
            <a:r>
              <a:rPr lang="en-GB" dirty="0">
                <a:solidFill>
                  <a:schemeClr val="bg1"/>
                </a:solidFill>
              </a:rPr>
              <a:t>Effective Communication - emphasis on Listening</a:t>
            </a:r>
          </a:p>
          <a:p>
            <a:pPr marL="336550" indent="-336550">
              <a:lnSpc>
                <a:spcPct val="100000"/>
              </a:lnSpc>
              <a:spcBef>
                <a:spcPts val="0"/>
              </a:spcBef>
              <a:spcAft>
                <a:spcPts val="1200"/>
              </a:spcAft>
            </a:pPr>
            <a:r>
              <a:rPr lang="en-GB" dirty="0">
                <a:solidFill>
                  <a:schemeClr val="bg1"/>
                </a:solidFill>
              </a:rPr>
              <a:t>Collaborative Leadership</a:t>
            </a:r>
          </a:p>
          <a:p>
            <a:pPr marL="336550" indent="-336550">
              <a:lnSpc>
                <a:spcPct val="100000"/>
              </a:lnSpc>
              <a:spcBef>
                <a:spcPts val="0"/>
              </a:spcBef>
              <a:spcAft>
                <a:spcPts val="1200"/>
              </a:spcAft>
            </a:pPr>
            <a:r>
              <a:rPr lang="en-GB" dirty="0">
                <a:solidFill>
                  <a:schemeClr val="bg1"/>
                </a:solidFill>
              </a:rPr>
              <a:t>Team Building</a:t>
            </a:r>
          </a:p>
          <a:p>
            <a:pPr marL="336550" indent="-336550">
              <a:lnSpc>
                <a:spcPct val="100000"/>
              </a:lnSpc>
              <a:spcBef>
                <a:spcPts val="0"/>
              </a:spcBef>
              <a:spcAft>
                <a:spcPts val="1200"/>
              </a:spcAft>
            </a:pPr>
            <a:r>
              <a:rPr lang="en-GB" dirty="0">
                <a:solidFill>
                  <a:schemeClr val="bg1"/>
                </a:solidFill>
              </a:rPr>
              <a:t>Strategic Planning</a:t>
            </a:r>
          </a:p>
          <a:p>
            <a:pPr marL="336550" indent="-336550">
              <a:lnSpc>
                <a:spcPct val="100000"/>
              </a:lnSpc>
              <a:spcBef>
                <a:spcPts val="0"/>
              </a:spcBef>
              <a:spcAft>
                <a:spcPts val="1200"/>
              </a:spcAft>
            </a:pPr>
            <a:r>
              <a:rPr lang="en-GB" dirty="0">
                <a:solidFill>
                  <a:schemeClr val="bg1"/>
                </a:solidFill>
              </a:rPr>
              <a:t>Financial Management</a:t>
            </a:r>
          </a:p>
          <a:p>
            <a:pPr marL="336550" indent="-336550">
              <a:lnSpc>
                <a:spcPct val="100000"/>
              </a:lnSpc>
              <a:spcBef>
                <a:spcPts val="0"/>
              </a:spcBef>
              <a:spcAft>
                <a:spcPts val="1200"/>
              </a:spcAft>
            </a:pPr>
            <a:r>
              <a:rPr lang="en-GB" dirty="0">
                <a:solidFill>
                  <a:schemeClr val="bg1"/>
                </a:solidFill>
              </a:rPr>
              <a:t>Time Management</a:t>
            </a:r>
          </a:p>
          <a:p>
            <a:pPr marL="336550" indent="-336550">
              <a:lnSpc>
                <a:spcPct val="100000"/>
              </a:lnSpc>
              <a:spcBef>
                <a:spcPts val="0"/>
              </a:spcBef>
              <a:spcAft>
                <a:spcPts val="1200"/>
              </a:spcAft>
            </a:pPr>
            <a:r>
              <a:rPr lang="en-GB" dirty="0">
                <a:solidFill>
                  <a:schemeClr val="bg1"/>
                </a:solidFill>
              </a:rPr>
              <a:t>Critical Thinking</a:t>
            </a:r>
          </a:p>
          <a:p>
            <a:pPr marL="336550" indent="-336550">
              <a:lnSpc>
                <a:spcPct val="100000"/>
              </a:lnSpc>
              <a:spcBef>
                <a:spcPts val="0"/>
              </a:spcBef>
              <a:spcAft>
                <a:spcPts val="1200"/>
              </a:spcAft>
            </a:pPr>
            <a:r>
              <a:rPr lang="en-GB" dirty="0">
                <a:solidFill>
                  <a:schemeClr val="bg1"/>
                </a:solidFill>
              </a:rPr>
              <a:t>Problem Solving</a:t>
            </a:r>
          </a:p>
        </p:txBody>
      </p:sp>
    </p:spTree>
    <p:extLst>
      <p:ext uri="{BB962C8B-B14F-4D97-AF65-F5344CB8AC3E}">
        <p14:creationId xmlns:p14="http://schemas.microsoft.com/office/powerpoint/2010/main" val="7031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878002-8F0B-D131-D1BE-66182CCA020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5D1F414-A815-29CA-66DB-4D3339C833CF}"/>
              </a:ext>
            </a:extLst>
          </p:cNvPr>
          <p:cNvSpPr>
            <a:spLocks noGrp="1"/>
          </p:cNvSpPr>
          <p:nvPr>
            <p:ph type="ctrTitle"/>
          </p:nvPr>
        </p:nvSpPr>
        <p:spPr>
          <a:xfrm>
            <a:off x="459609" y="1490134"/>
            <a:ext cx="5348523" cy="2216966"/>
          </a:xfrm>
        </p:spPr>
        <p:txBody>
          <a:bodyPr>
            <a:normAutofit/>
          </a:bodyPr>
          <a:lstStyle/>
          <a:p>
            <a:pPr algn="l">
              <a:lnSpc>
                <a:spcPct val="100000"/>
              </a:lnSpc>
            </a:pPr>
            <a:r>
              <a:rPr lang="en-GB" sz="4000" dirty="0">
                <a:solidFill>
                  <a:srgbClr val="004165"/>
                </a:solidFill>
              </a:rPr>
              <a:t>Benefits of Serving as a Club Officer to You and Your Club</a:t>
            </a:r>
          </a:p>
        </p:txBody>
      </p:sp>
    </p:spTree>
    <p:extLst>
      <p:ext uri="{BB962C8B-B14F-4D97-AF65-F5344CB8AC3E}">
        <p14:creationId xmlns:p14="http://schemas.microsoft.com/office/powerpoint/2010/main" val="3078194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C10BD77-0E5E-4072-A351-B4D4E243282B}"/>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AC614C6-DF97-48AB-FF90-0C55C237F668}"/>
              </a:ext>
            </a:extLst>
          </p:cNvPr>
          <p:cNvSpPr/>
          <p:nvPr/>
        </p:nvSpPr>
        <p:spPr>
          <a:xfrm>
            <a:off x="435429" y="1075465"/>
            <a:ext cx="3887918" cy="1569660"/>
          </a:xfrm>
          <a:prstGeom prst="rect">
            <a:avLst/>
          </a:prstGeom>
          <a:solidFill>
            <a:schemeClr val="tx1">
              <a:lumMod val="5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 Placeholder 6">
            <a:extLst>
              <a:ext uri="{FF2B5EF4-FFF2-40B4-BE49-F238E27FC236}">
                <a16:creationId xmlns:a16="http://schemas.microsoft.com/office/drawing/2014/main" id="{30DC3477-AEA7-1133-DF7A-A7915FB03305}"/>
              </a:ext>
            </a:extLst>
          </p:cNvPr>
          <p:cNvSpPr>
            <a:spLocks noGrp="1"/>
          </p:cNvSpPr>
          <p:nvPr>
            <p:ph type="body" sz="quarter" idx="10"/>
          </p:nvPr>
        </p:nvSpPr>
        <p:spPr/>
        <p:txBody>
          <a:bodyPr/>
          <a:lstStyle/>
          <a:p>
            <a:endParaRPr lang="en-GB" dirty="0"/>
          </a:p>
        </p:txBody>
      </p:sp>
      <p:sp>
        <p:nvSpPr>
          <p:cNvPr id="18" name="TextBox 17">
            <a:extLst>
              <a:ext uri="{FF2B5EF4-FFF2-40B4-BE49-F238E27FC236}">
                <a16:creationId xmlns:a16="http://schemas.microsoft.com/office/drawing/2014/main" id="{0887A08F-D6B5-52A0-C61E-02AA0A6BEFC6}"/>
              </a:ext>
            </a:extLst>
          </p:cNvPr>
          <p:cNvSpPr txBox="1"/>
          <p:nvPr/>
        </p:nvSpPr>
        <p:spPr>
          <a:xfrm>
            <a:off x="614723" y="1177951"/>
            <a:ext cx="4584806" cy="1323439"/>
          </a:xfrm>
          <a:prstGeom prst="rect">
            <a:avLst/>
          </a:prstGeom>
          <a:noFill/>
        </p:spPr>
        <p:txBody>
          <a:bodyPr wrap="square" rtlCol="0" anchor="b">
            <a:spAutoFit/>
          </a:bodyPr>
          <a:lstStyle/>
          <a:p>
            <a:r>
              <a:rPr lang="en-GB" sz="4000" dirty="0">
                <a:solidFill>
                  <a:schemeClr val="bg1"/>
                </a:solidFill>
              </a:rPr>
              <a:t>Leadership Development</a:t>
            </a:r>
          </a:p>
        </p:txBody>
      </p:sp>
      <p:sp>
        <p:nvSpPr>
          <p:cNvPr id="5" name="TextBox 4">
            <a:extLst>
              <a:ext uri="{FF2B5EF4-FFF2-40B4-BE49-F238E27FC236}">
                <a16:creationId xmlns:a16="http://schemas.microsoft.com/office/drawing/2014/main" id="{69ACFBC2-AA31-9284-870B-161DCCDCE974}"/>
              </a:ext>
            </a:extLst>
          </p:cNvPr>
          <p:cNvSpPr txBox="1"/>
          <p:nvPr/>
        </p:nvSpPr>
        <p:spPr>
          <a:xfrm>
            <a:off x="435429" y="-3779769"/>
            <a:ext cx="4891314" cy="2308324"/>
          </a:xfrm>
          <a:prstGeom prst="rect">
            <a:avLst/>
          </a:prstGeom>
          <a:noFill/>
        </p:spPr>
        <p:txBody>
          <a:bodyPr wrap="square" rtlCol="0" anchor="b">
            <a:spAutoFit/>
          </a:bodyPr>
          <a:lstStyle/>
          <a:p>
            <a:r>
              <a:rPr lang="en-GB" sz="4800" dirty="0">
                <a:solidFill>
                  <a:schemeClr val="bg1"/>
                </a:solidFill>
              </a:rPr>
              <a:t>Exchange Ideas and </a:t>
            </a:r>
            <a:br>
              <a:rPr lang="en-GB" sz="4800" dirty="0">
                <a:solidFill>
                  <a:schemeClr val="bg1"/>
                </a:solidFill>
              </a:rPr>
            </a:br>
            <a:r>
              <a:rPr lang="en-GB" sz="4800" dirty="0">
                <a:solidFill>
                  <a:schemeClr val="bg1"/>
                </a:solidFill>
              </a:rPr>
              <a:t>Experiences</a:t>
            </a:r>
          </a:p>
        </p:txBody>
      </p:sp>
    </p:spTree>
    <p:extLst>
      <p:ext uri="{BB962C8B-B14F-4D97-AF65-F5344CB8AC3E}">
        <p14:creationId xmlns:p14="http://schemas.microsoft.com/office/powerpoint/2010/main" val="3424338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C07FB5-C0F0-5BAA-0343-60E900719EB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4D233FD-E6C3-6CC0-6D67-F1C2DC06B81C}"/>
              </a:ext>
            </a:extLst>
          </p:cNvPr>
          <p:cNvSpPr/>
          <p:nvPr/>
        </p:nvSpPr>
        <p:spPr>
          <a:xfrm>
            <a:off x="1" y="13923"/>
            <a:ext cx="8038238" cy="1053006"/>
          </a:xfrm>
          <a:prstGeom prst="rect">
            <a:avLst/>
          </a:prstGeom>
          <a:solidFill>
            <a:schemeClr val="tx1">
              <a:lumMod val="50000"/>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913D394A-E938-43C6-11D2-6F97C3EF6368}"/>
              </a:ext>
            </a:extLst>
          </p:cNvPr>
          <p:cNvSpPr txBox="1"/>
          <p:nvPr/>
        </p:nvSpPr>
        <p:spPr>
          <a:xfrm>
            <a:off x="343763" y="160385"/>
            <a:ext cx="8038238" cy="707886"/>
          </a:xfrm>
          <a:prstGeom prst="rect">
            <a:avLst/>
          </a:prstGeom>
          <a:noFill/>
        </p:spPr>
        <p:txBody>
          <a:bodyPr wrap="square" rtlCol="0" anchor="b">
            <a:spAutoFit/>
          </a:bodyPr>
          <a:lstStyle/>
          <a:p>
            <a:r>
              <a:rPr lang="en-GB" sz="4000" dirty="0">
                <a:solidFill>
                  <a:schemeClr val="bg1"/>
                </a:solidFill>
              </a:rPr>
              <a:t>Networking and Idea Exchange</a:t>
            </a:r>
          </a:p>
        </p:txBody>
      </p:sp>
      <p:sp>
        <p:nvSpPr>
          <p:cNvPr id="9" name="Text Placeholder 8">
            <a:extLst>
              <a:ext uri="{FF2B5EF4-FFF2-40B4-BE49-F238E27FC236}">
                <a16:creationId xmlns:a16="http://schemas.microsoft.com/office/drawing/2014/main" id="{3B2C434D-4C0A-3C2E-4684-A27849E55854}"/>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3030794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7241D4F-9B1A-DE6C-5788-10FB55247BC2}"/>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44CE2B11-DE51-8B7A-C55E-4B103F19DDBA}"/>
              </a:ext>
            </a:extLst>
          </p:cNvPr>
          <p:cNvSpPr>
            <a:spLocks noGrp="1"/>
          </p:cNvSpPr>
          <p:nvPr>
            <p:ph type="body" sz="quarter" idx="10"/>
          </p:nvPr>
        </p:nvSpPr>
        <p:spPr/>
        <p:txBody>
          <a:bodyPr/>
          <a:lstStyle/>
          <a:p>
            <a:endParaRPr lang="en-GB" dirty="0"/>
          </a:p>
        </p:txBody>
      </p:sp>
      <p:sp>
        <p:nvSpPr>
          <p:cNvPr id="8" name="TextBox 7">
            <a:extLst>
              <a:ext uri="{FF2B5EF4-FFF2-40B4-BE49-F238E27FC236}">
                <a16:creationId xmlns:a16="http://schemas.microsoft.com/office/drawing/2014/main" id="{4CDFCF59-3FAC-4F98-3C99-F4BAE31F3AA0}"/>
              </a:ext>
            </a:extLst>
          </p:cNvPr>
          <p:cNvSpPr txBox="1"/>
          <p:nvPr/>
        </p:nvSpPr>
        <p:spPr>
          <a:xfrm>
            <a:off x="435429" y="2321609"/>
            <a:ext cx="3679371" cy="1323439"/>
          </a:xfrm>
          <a:prstGeom prst="rect">
            <a:avLst/>
          </a:prstGeom>
          <a:noFill/>
        </p:spPr>
        <p:txBody>
          <a:bodyPr wrap="square" rtlCol="0" anchor="b">
            <a:spAutoFit/>
          </a:bodyPr>
          <a:lstStyle/>
          <a:p>
            <a:r>
              <a:rPr lang="en-GB" sz="4000" dirty="0">
                <a:solidFill>
                  <a:schemeClr val="bg1"/>
                </a:solidFill>
              </a:rPr>
              <a:t>Access to Resources</a:t>
            </a:r>
          </a:p>
        </p:txBody>
      </p:sp>
    </p:spTree>
    <p:extLst>
      <p:ext uri="{BB962C8B-B14F-4D97-AF65-F5344CB8AC3E}">
        <p14:creationId xmlns:p14="http://schemas.microsoft.com/office/powerpoint/2010/main" val="41378315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2.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4.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5.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8.xml><?xml version="1.0" encoding="utf-8"?>
<a:theme xmlns:a="http://schemas.openxmlformats.org/drawingml/2006/main" name="1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Props1.xml><?xml version="1.0" encoding="utf-8"?>
<ds:datastoreItem xmlns:ds="http://schemas.openxmlformats.org/officeDocument/2006/customXml" ds:itemID="{65327F23-AD57-480A-8D7B-982D90DA4F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2265B5-0B2A-4FD4-9508-00421B25A04E}">
  <ds:schemaRefs>
    <ds:schemaRef ds:uri="http://schemas.microsoft.com/sharepoint/v3/contenttype/forms"/>
  </ds:schemaRefs>
</ds:datastoreItem>
</file>

<file path=customXml/itemProps3.xml><?xml version="1.0" encoding="utf-8"?>
<ds:datastoreItem xmlns:ds="http://schemas.openxmlformats.org/officeDocument/2006/customXml" ds:itemID="{162C309D-D06C-4016-AAED-8502B22551FB}">
  <ds:schemaRefs>
    <ds:schemaRef ds:uri="http://schemas.microsoft.com/office/2006/metadata/properties"/>
    <ds:schemaRef ds:uri="http://purl.org/dc/elements/1.1/"/>
    <ds:schemaRef ds:uri="8c6a0a72-e6e7-4f8b-a353-b7c727c5dcd0"/>
    <ds:schemaRef ds:uri="http://schemas.microsoft.com/office/2006/documentManagement/types"/>
    <ds:schemaRef ds:uri="http://schemas.openxmlformats.org/package/2006/metadata/core-properties"/>
    <ds:schemaRef ds:uri="http://purl.org/dc/dcmitype/"/>
    <ds:schemaRef ds:uri="e10df609-bac7-454a-91f6-876e95fb37e2"/>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655</TotalTime>
  <Words>6093</Words>
  <Application>Microsoft Office PowerPoint</Application>
  <PresentationFormat>Widescreen</PresentationFormat>
  <Paragraphs>580</Paragraphs>
  <Slides>37</Slides>
  <Notes>37</Notes>
  <HiddenSlides>1</HiddenSlides>
  <MMClips>0</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37</vt:i4>
      </vt:variant>
    </vt:vector>
  </HeadingPairs>
  <TitlesOfParts>
    <vt:vector size="54" baseType="lpstr">
      <vt:lpstr>ArialUnicodeMS</vt:lpstr>
      <vt:lpstr>Myriad Pro</vt:lpstr>
      <vt:lpstr>Symbol</vt:lpstr>
      <vt:lpstr>Arial</vt:lpstr>
      <vt:lpstr>Courier New</vt:lpstr>
      <vt:lpstr>Arial Black</vt:lpstr>
      <vt:lpstr>Calibri</vt:lpstr>
      <vt:lpstr>Myriad Pro Light</vt:lpstr>
      <vt:lpstr>Wingdings</vt:lpstr>
      <vt:lpstr>Toastmasters Theme Light Mode</vt:lpstr>
      <vt:lpstr>2_Toastmasters Theme Light Mode</vt:lpstr>
      <vt:lpstr>1_Toastmasters Theme Light Mode</vt:lpstr>
      <vt:lpstr>Toastmasters Theme Dark Mode</vt:lpstr>
      <vt:lpstr>TI Corporate: 4x3 – Title &amp; Content</vt:lpstr>
      <vt:lpstr>1_TI Corporate: 4x3 – Title &amp; Content</vt:lpstr>
      <vt:lpstr>3_Toastmasters Theme Dark Mode</vt:lpstr>
      <vt:lpstr>1_Toastmasters Theme Dark Mode</vt:lpstr>
      <vt:lpstr>Facilitator Instructions (not for presentation)</vt:lpstr>
      <vt:lpstr>Congratulations to All Smedley, President’s, Select, and Distinguished Clubs, Areas, and Divisions!</vt:lpstr>
      <vt:lpstr>General Session Part 1 Club Officer Training (COT)</vt:lpstr>
      <vt:lpstr>Club Officer Training (COT) Agenda</vt:lpstr>
      <vt:lpstr>Club Officer Transferable Skills</vt:lpstr>
      <vt:lpstr>Benefits of Serving as a Club Officer to You and Your Club</vt:lpstr>
      <vt:lpstr>PowerPoint Presentation</vt:lpstr>
      <vt:lpstr>PowerPoint Presentation</vt:lpstr>
      <vt:lpstr>PowerPoint Presentation</vt:lpstr>
      <vt:lpstr>PowerPoint Presentation</vt:lpstr>
      <vt:lpstr>Mission Statements</vt:lpstr>
      <vt:lpstr>Toastmasters beyond your Club</vt:lpstr>
      <vt:lpstr>Toastmasters beyond your Club</vt:lpstr>
      <vt:lpstr>Toastmasters beyond your Club</vt:lpstr>
      <vt:lpstr>Toastmasters beyond your Club</vt:lpstr>
      <vt:lpstr>Toastmasters beyond your Club</vt:lpstr>
      <vt:lpstr>Toastmasters beyond your Club</vt:lpstr>
      <vt:lpstr>Toastmasters beyond your Club</vt:lpstr>
      <vt:lpstr>District Support for Clubs</vt:lpstr>
      <vt:lpstr>PowerPoint Presentation</vt:lpstr>
      <vt:lpstr>Preparing a Club Success Plan (CSP)</vt:lpstr>
      <vt:lpstr>CSP Components</vt:lpstr>
      <vt:lpstr>What is the Status of Your Club?</vt:lpstr>
      <vt:lpstr>Moments of Truth</vt:lpstr>
      <vt:lpstr>What is the Distinguished Club Program (DCP)?</vt:lpstr>
      <vt:lpstr>DCP Eligibility Criteria</vt:lpstr>
      <vt:lpstr>PowerPoint Presentation</vt:lpstr>
      <vt:lpstr>DCP Membership, Training, and Administrative Goals</vt:lpstr>
      <vt:lpstr>Levels of Club Recognition</vt:lpstr>
      <vt:lpstr>Recognizing Achievements</vt:lpstr>
      <vt:lpstr>Club Enjoyment</vt:lpstr>
      <vt:lpstr>What Does Club Quality Mean to Members?</vt:lpstr>
      <vt:lpstr>Why Be a Quality Club?</vt:lpstr>
      <vt:lpstr>PowerPoint Presentation</vt:lpstr>
      <vt:lpstr>Planning Starts Early</vt:lpstr>
      <vt:lpstr>Club Success Cycle</vt:lpstr>
      <vt:lpstr>Thank you for attending  Round 1: New Year General Session Part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Sierra Gonzales</cp:lastModifiedBy>
  <cp:revision>465</cp:revision>
  <dcterms:created xsi:type="dcterms:W3CDTF">2020-03-20T21:36:38Z</dcterms:created>
  <dcterms:modified xsi:type="dcterms:W3CDTF">2026-06-26T16:01:47Z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y fmtid="{D5CDD505-2E9C-101B-9397-08002B2CF9AE}" pid="3" name="MediaServiceImageTags">
    <vt:lpwstr/>
  </property>
</Properties>
</file>