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3.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4.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5.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6.xml" ContentType="application/vnd.openxmlformats-officedocument.theme+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theme/theme7.xml" ContentType="application/vnd.openxmlformats-officedocument.theme+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theme/theme8.xml" ContentType="application/vnd.openxmlformats-officedocument.theme+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94" r:id="rId5"/>
    <p:sldMasterId id="2147483714" r:id="rId6"/>
    <p:sldMasterId id="2147483671" r:id="rId7"/>
    <p:sldMasterId id="2147483734" r:id="rId8"/>
    <p:sldMasterId id="2147483752" r:id="rId9"/>
    <p:sldMasterId id="2147483769" r:id="rId10"/>
    <p:sldMasterId id="2147483789" r:id="rId11"/>
    <p:sldMasterId id="2147483814" r:id="rId12"/>
  </p:sldMasterIdLst>
  <p:notesMasterIdLst>
    <p:notesMasterId r:id="rId39"/>
  </p:notesMasterIdLst>
  <p:sldIdLst>
    <p:sldId id="694" r:id="rId13"/>
    <p:sldId id="269" r:id="rId14"/>
    <p:sldId id="652" r:id="rId15"/>
    <p:sldId id="700" r:id="rId16"/>
    <p:sldId id="690" r:id="rId17"/>
    <p:sldId id="699" r:id="rId18"/>
    <p:sldId id="701" r:id="rId19"/>
    <p:sldId id="296" r:id="rId20"/>
    <p:sldId id="338" r:id="rId21"/>
    <p:sldId id="340" r:id="rId22"/>
    <p:sldId id="341" r:id="rId23"/>
    <p:sldId id="344" r:id="rId24"/>
    <p:sldId id="342" r:id="rId25"/>
    <p:sldId id="343" r:id="rId26"/>
    <p:sldId id="336" r:id="rId27"/>
    <p:sldId id="347" r:id="rId28"/>
    <p:sldId id="348" r:id="rId29"/>
    <p:sldId id="349" r:id="rId30"/>
    <p:sldId id="345" r:id="rId31"/>
    <p:sldId id="346" r:id="rId32"/>
    <p:sldId id="337" r:id="rId33"/>
    <p:sldId id="351" r:id="rId34"/>
    <p:sldId id="350" r:id="rId35"/>
    <p:sldId id="696" r:id="rId36"/>
    <p:sldId id="291" r:id="rId37"/>
    <p:sldId id="692"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949ACB6A-9168-2E44-9C38-C931BB771A72}">
          <p14:sldIdLst>
            <p14:sldId id="694"/>
            <p14:sldId id="269"/>
            <p14:sldId id="652"/>
            <p14:sldId id="700"/>
            <p14:sldId id="690"/>
            <p14:sldId id="699"/>
            <p14:sldId id="701"/>
            <p14:sldId id="296"/>
            <p14:sldId id="338"/>
            <p14:sldId id="340"/>
            <p14:sldId id="341"/>
            <p14:sldId id="344"/>
            <p14:sldId id="342"/>
            <p14:sldId id="343"/>
            <p14:sldId id="336"/>
            <p14:sldId id="347"/>
            <p14:sldId id="348"/>
            <p14:sldId id="349"/>
            <p14:sldId id="345"/>
            <p14:sldId id="346"/>
            <p14:sldId id="337"/>
            <p14:sldId id="351"/>
            <p14:sldId id="350"/>
            <p14:sldId id="696"/>
            <p14:sldId id="291"/>
            <p14:sldId id="69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74630A5-13FE-A518-35A0-E81384111944}" name="Pamela McCown" initials="PM" userId="7e4aed9c38ad7d73"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1F0B"/>
    <a:srgbClr val="1A120A"/>
    <a:srgbClr val="E5E5E4"/>
    <a:srgbClr val="FFFFFF"/>
    <a:srgbClr val="547183"/>
    <a:srgbClr val="004165"/>
    <a:srgbClr val="181818"/>
    <a:srgbClr val="76523A"/>
    <a:srgbClr val="9C4F27"/>
    <a:srgbClr val="F98964"/>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056" autoAdjust="0"/>
    <p:restoredTop sz="59787" autoAdjust="0"/>
  </p:normalViewPr>
  <p:slideViewPr>
    <p:cSldViewPr snapToGrid="0" snapToObjects="1">
      <p:cViewPr varScale="1">
        <p:scale>
          <a:sx n="67" d="100"/>
          <a:sy n="67" d="100"/>
        </p:scale>
        <p:origin x="1872" y="48"/>
      </p:cViewPr>
      <p:guideLst/>
    </p:cSldViewPr>
  </p:slideViewPr>
  <p:outlineViewPr>
    <p:cViewPr>
      <p:scale>
        <a:sx n="75" d="100"/>
        <a:sy n="75" d="100"/>
      </p:scale>
      <p:origin x="0" y="-6712"/>
    </p:cViewPr>
  </p:outlineViewPr>
  <p:notesTextViewPr>
    <p:cViewPr>
      <p:scale>
        <a:sx n="1" d="1"/>
        <a:sy n="1" d="1"/>
      </p:scale>
      <p:origin x="0" y="0"/>
    </p:cViewPr>
  </p:notesTextViewPr>
  <p:sorterViewPr>
    <p:cViewPr>
      <p:scale>
        <a:sx n="120" d="100"/>
        <a:sy n="120" d="100"/>
      </p:scale>
      <p:origin x="0" y="0"/>
    </p:cViewPr>
  </p:sorterViewPr>
  <p:notesViewPr>
    <p:cSldViewPr snapToGrid="0" snapToObjects="1">
      <p:cViewPr varScale="1">
        <p:scale>
          <a:sx n="93" d="100"/>
          <a:sy n="93" d="100"/>
        </p:scale>
        <p:origin x="3784"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notesMaster" Target="notesMasters/notesMaster1.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10" Type="http://schemas.openxmlformats.org/officeDocument/2006/relationships/slideMaster" Target="slideMasters/slideMaster7.xml"/><Relationship Id="rId19" Type="http://schemas.openxmlformats.org/officeDocument/2006/relationships/slide" Target="slides/slide7.xml"/><Relationship Id="rId31" Type="http://schemas.openxmlformats.org/officeDocument/2006/relationships/slide" Target="slides/slide19.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tableStyles" Target="tableStyle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6ACEEB-96A6-BE4B-AD4A-D8B0035CB14C}" type="datetimeFigureOut">
              <a:rPr lang="en-US" smtClean="0"/>
              <a:t>6/26/2026</a:t>
            </a:fld>
            <a:endParaRPr lang="en-US" dirty="0"/>
          </a:p>
        </p:txBody>
      </p:sp>
      <p:sp>
        <p:nvSpPr>
          <p:cNvPr id="4" name="Slide Image Placeholder 3"/>
          <p:cNvSpPr>
            <a:spLocks noGrp="1" noRot="1" noChangeAspect="1"/>
          </p:cNvSpPr>
          <p:nvPr>
            <p:ph type="sldImg" idx="2"/>
          </p:nvPr>
        </p:nvSpPr>
        <p:spPr>
          <a:xfrm>
            <a:off x="685800" y="630237"/>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847FC4-CAF1-6741-875A-C83F3721E6B6}" type="slidenum">
              <a:rPr lang="en-US" smtClean="0"/>
              <a:t>‹#›</a:t>
            </a:fld>
            <a:endParaRPr lang="en-US" dirty="0"/>
          </a:p>
        </p:txBody>
      </p:sp>
    </p:spTree>
    <p:extLst>
      <p:ext uri="{BB962C8B-B14F-4D97-AF65-F5344CB8AC3E}">
        <p14:creationId xmlns:p14="http://schemas.microsoft.com/office/powerpoint/2010/main" val="3660870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toastmasters.org/footer/faq/GDPR"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00" dirty="0">
                <a:effectLst/>
                <a:latin typeface="Arial" panose="020B0604020202020204" pitchFamily="34" charset="0"/>
                <a:ea typeface="Aptos" panose="020B0004020202020204" pitchFamily="34" charset="0"/>
                <a:cs typeface="Times New Roman" panose="02020603050405020304" pitchFamily="18" charset="0"/>
              </a:rPr>
              <a:t>A duration of 4 hours is recommended for Club Officer Training, allowing for comprehensive review and discussion of topics, like the Club Success Plan, the Distinguished Club Program, and leadership development. The full Club Officer Training is composed of three 1-hour sessions, but we recommend breaks between each session. This leaves approximately 30 to 45 minutes for another session or keynote presentation focused on the needs of the clubs in your District. </a:t>
            </a:r>
            <a:endParaRPr lang="en-GB" sz="1200" kern="100" dirty="0">
              <a:effectLst/>
              <a:latin typeface="Arial" panose="020B0604020202020204" pitchFamily="34" charset="0"/>
              <a:ea typeface="Aptos" panose="020B000402020202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charset="0"/>
            </a:endParaRPr>
          </a:p>
        </p:txBody>
      </p:sp>
    </p:spTree>
    <p:extLst>
      <p:ext uri="{BB962C8B-B14F-4D97-AF65-F5344CB8AC3E}">
        <p14:creationId xmlns:p14="http://schemas.microsoft.com/office/powerpoint/2010/main" val="37235166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503B47-0A95-03CB-8B7A-AD745F02FB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49340E-0F09-1544-A0B5-3FAECFC5B8BB}"/>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4EDC7335-F5E6-C5C8-6B8C-8A89A7E46827}"/>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18 minutes</a:t>
            </a:r>
          </a:p>
          <a:p>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dirty="0">
              <a:latin typeface="Arial" panose="020B0604020202020204" pitchFamily="34" charset="0"/>
              <a:cs typeface="Arial" panose="020B0604020202020204" pitchFamily="34" charset="0"/>
            </a:endParaRPr>
          </a:p>
          <a:p>
            <a:pPr marL="0" indent="0">
              <a:buNone/>
            </a:pPr>
            <a:r>
              <a:rPr lang="en-US" dirty="0">
                <a:latin typeface="Arial" panose="020B0604020202020204" pitchFamily="34" charset="0"/>
                <a:cs typeface="Arial" panose="020B0604020202020204" pitchFamily="34" charset="0"/>
              </a:rPr>
              <a:t>Greeting members and guests</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First opportunity to welcome guests to club by signing guestbook and seating them with members who can answer questions</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Present club as safe &amp; friendly environment – perfect place to develop skills</a:t>
            </a:r>
            <a:endParaRPr lang="en-US" i="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C8A64D42-0A10-BE3F-3166-8E46B094D7ED}"/>
              </a:ext>
            </a:extLst>
          </p:cNvPr>
          <p:cNvSpPr>
            <a:spLocks noGrp="1"/>
          </p:cNvSpPr>
          <p:nvPr>
            <p:ph type="sldNum" sz="quarter" idx="5"/>
          </p:nvPr>
        </p:nvSpPr>
        <p:spPr/>
        <p:txBody>
          <a:bodyPr/>
          <a:lstStyle/>
          <a:p>
            <a:fld id="{B6847FC4-CAF1-6741-875A-C83F3721E6B6}" type="slidenum">
              <a:rPr lang="en-US" smtClean="0"/>
              <a:t>10</a:t>
            </a:fld>
            <a:endParaRPr lang="en-US" dirty="0"/>
          </a:p>
        </p:txBody>
      </p:sp>
    </p:spTree>
    <p:extLst>
      <p:ext uri="{BB962C8B-B14F-4D97-AF65-F5344CB8AC3E}">
        <p14:creationId xmlns:p14="http://schemas.microsoft.com/office/powerpoint/2010/main" val="9269195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D09DF8-F8AF-B104-73F7-134E3F3E6F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65741D-FCDF-71A2-EFDC-F3867CF432D6}"/>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E6E9E64D-DAB7-EC4A-367B-0BC193BC2E58}"/>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20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endParaRPr lang="en-GB"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Arial" panose="020B0604020202020204" pitchFamily="34" charset="0"/>
                <a:cs typeface="Arial" panose="020B0604020202020204" pitchFamily="34" charset="0"/>
              </a:rPr>
              <a:t>Club success </a:t>
            </a:r>
            <a:r>
              <a:rPr lang="en-US" dirty="0">
                <a:latin typeface="Arial" panose="020B0604020202020204" pitchFamily="34" charset="0"/>
                <a:cs typeface="Arial" panose="020B0604020202020204" pitchFamily="34" charset="0"/>
              </a:rPr>
              <a:t>is the </a:t>
            </a:r>
            <a:r>
              <a:rPr lang="en-US" b="0" dirty="0">
                <a:latin typeface="Arial" panose="020B0604020202020204" pitchFamily="34" charset="0"/>
                <a:cs typeface="Arial" panose="020B0604020202020204" pitchFamily="34" charset="0"/>
              </a:rPr>
              <a:t>second bucket </a:t>
            </a:r>
            <a:r>
              <a:rPr lang="en-US" dirty="0">
                <a:latin typeface="Arial" panose="020B0604020202020204" pitchFamily="34" charset="0"/>
                <a:cs typeface="Arial" panose="020B0604020202020204" pitchFamily="34" charset="0"/>
              </a:rPr>
              <a:t>of responsibility.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panose="020B0604020202020204" pitchFamily="34" charset="0"/>
                <a:cs typeface="Arial" panose="020B0604020202020204" pitchFamily="34" charset="0"/>
              </a:rPr>
              <a:t>As Sergeant at Arms, you are </a:t>
            </a:r>
            <a:r>
              <a:rPr lang="en-US" sz="1200" b="1" kern="1200" dirty="0">
                <a:solidFill>
                  <a:schemeClr val="tx1"/>
                </a:solidFill>
                <a:effectLst/>
                <a:latin typeface="Arial" panose="020B0604020202020204" pitchFamily="34" charset="0"/>
                <a:cs typeface="Arial" panose="020B0604020202020204" pitchFamily="34" charset="0"/>
              </a:rPr>
              <a:t>in charge of the meeting place itself</a:t>
            </a:r>
            <a:r>
              <a:rPr lang="en-US" sz="1200" kern="1200" dirty="0">
                <a:solidFill>
                  <a:schemeClr val="tx1"/>
                </a:solidFill>
                <a:effectLst/>
                <a:latin typeface="Arial" panose="020B0604020202020204" pitchFamily="34" charset="0"/>
                <a:cs typeface="Arial" panose="020B0604020202020204" pitchFamily="34" charset="0"/>
              </a:rPr>
              <a:t>, obtaining a new space when necessary, and </a:t>
            </a:r>
            <a:r>
              <a:rPr lang="en-US" sz="1200" b="1" kern="1200" dirty="0">
                <a:solidFill>
                  <a:schemeClr val="tx1"/>
                </a:solidFill>
                <a:effectLst/>
                <a:latin typeface="Arial" panose="020B0604020202020204" pitchFamily="34" charset="0"/>
                <a:cs typeface="Arial" panose="020B0604020202020204" pitchFamily="34" charset="0"/>
              </a:rPr>
              <a:t>maintaining contact with the people who allow you to use it </a:t>
            </a:r>
            <a:r>
              <a:rPr lang="en-US" sz="1200" kern="1200" dirty="0">
                <a:solidFill>
                  <a:schemeClr val="tx1"/>
                </a:solidFill>
                <a:effectLst/>
                <a:latin typeface="Arial" panose="020B0604020202020204" pitchFamily="34" charset="0"/>
                <a:cs typeface="Arial" panose="020B0604020202020204" pitchFamily="34" charset="0"/>
              </a:rPr>
              <a:t>for your club’s meetings.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cs typeface="Arial" panose="020B0604020202020204" pitchFamily="34" charset="0"/>
            </a:endParaRPr>
          </a:p>
          <a:p>
            <a:pPr marL="0" indent="0">
              <a:buNone/>
            </a:pPr>
            <a:r>
              <a:rPr lang="en-US" sz="1200" b="1" i="0" kern="1200" dirty="0">
                <a:solidFill>
                  <a:schemeClr val="tx1"/>
                </a:solidFill>
                <a:effectLst/>
                <a:latin typeface="Arial" panose="020B0604020202020204" pitchFamily="34" charset="0"/>
                <a:cs typeface="Arial" panose="020B0604020202020204" pitchFamily="34" charset="0"/>
              </a:rPr>
              <a:t>You are the club’s liaison to the meeting venue:</a:t>
            </a:r>
            <a:endParaRPr lang="en-US"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Liaise w/Management of your club meeting place ensure that messages from the management are communicated to the necessary parties </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Be sure to provide appropriate accommodations for people with disabilities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Arial" panose="020B0604020202020204" pitchFamily="34" charset="0"/>
                <a:cs typeface="Arial" panose="020B0604020202020204" pitchFamily="34" charset="0"/>
              </a:rPr>
              <a:t>Confirm meeting room reservations a few days before the meeting and act as a liaison between the club and the meeting room management. </a:t>
            </a:r>
          </a:p>
          <a:p>
            <a:pPr marL="628650" lvl="1" indent="-171450">
              <a:buFont typeface="Arial" panose="020B0604020202020204" pitchFamily="34" charset="0"/>
              <a:buChar char="•"/>
            </a:pPr>
            <a:r>
              <a:rPr lang="en-US" dirty="0">
                <a:latin typeface="Arial" panose="020B0604020202020204" pitchFamily="34" charset="0"/>
                <a:cs typeface="Arial" panose="020B0604020202020204" pitchFamily="34" charset="0"/>
              </a:rPr>
              <a:t>You are responsible for making sure that the meeting space is available when your club needs it and for making the necessary arrangements if it isn’t.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indent="0">
              <a:buNone/>
            </a:pPr>
            <a:endParaRPr lang="en-US" i="0" dirty="0"/>
          </a:p>
        </p:txBody>
      </p:sp>
      <p:sp>
        <p:nvSpPr>
          <p:cNvPr id="4" name="Slide Number Placeholder 3">
            <a:extLst>
              <a:ext uri="{FF2B5EF4-FFF2-40B4-BE49-F238E27FC236}">
                <a16:creationId xmlns:a16="http://schemas.microsoft.com/office/drawing/2014/main" id="{90E4E968-3306-274D-8DA3-DA2952EF334C}"/>
              </a:ext>
            </a:extLst>
          </p:cNvPr>
          <p:cNvSpPr>
            <a:spLocks noGrp="1"/>
          </p:cNvSpPr>
          <p:nvPr>
            <p:ph type="sldNum" sz="quarter" idx="5"/>
          </p:nvPr>
        </p:nvSpPr>
        <p:spPr/>
        <p:txBody>
          <a:bodyPr/>
          <a:lstStyle/>
          <a:p>
            <a:fld id="{B6847FC4-CAF1-6741-875A-C83F3721E6B6}" type="slidenum">
              <a:rPr lang="en-US" smtClean="0"/>
              <a:t>11</a:t>
            </a:fld>
            <a:endParaRPr lang="en-US" dirty="0"/>
          </a:p>
        </p:txBody>
      </p:sp>
    </p:spTree>
    <p:extLst>
      <p:ext uri="{BB962C8B-B14F-4D97-AF65-F5344CB8AC3E}">
        <p14:creationId xmlns:p14="http://schemas.microsoft.com/office/powerpoint/2010/main" val="3372625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07FD53-C892-AC2C-09F8-7DA390F521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4CBF66-2E27-1668-D35F-25B8BD02734C}"/>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6D9472C2-FBDA-FFA9-FA2E-B86A68C04DEA}"/>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22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US" dirty="0">
                <a:latin typeface="Arial" panose="020B0604020202020204" pitchFamily="34" charset="0"/>
                <a:cs typeface="Arial" panose="020B0604020202020204" pitchFamily="34" charset="0"/>
              </a:rPr>
              <a:t>The Sergeant at Arms maintains all club materials and equipment between meetings and arranges the room and equipment for the meeting. </a:t>
            </a:r>
            <a:r>
              <a:rPr lang="en-US" sz="1200" kern="1200" dirty="0">
                <a:solidFill>
                  <a:schemeClr val="tx1"/>
                </a:solidFill>
                <a:effectLst/>
                <a:latin typeface="Arial" panose="020B0604020202020204" pitchFamily="34" charset="0"/>
                <a:cs typeface="Arial" panose="020B0604020202020204" pitchFamily="34" charset="0"/>
              </a:rPr>
              <a:t>You also keep track of the club’s physical property, such as the banner, lectern, timing device, and other meeting materials.  </a:t>
            </a:r>
            <a:r>
              <a:rPr lang="en-US" dirty="0">
                <a:latin typeface="Arial" panose="020B0604020202020204" pitchFamily="34" charset="0"/>
                <a:cs typeface="Arial" panose="020B0604020202020204" pitchFamily="34" charset="0"/>
              </a:rPr>
              <a:t>Check to see that plenty of supplies are on hand, such as Ballots and Brief Evaluations, name badges, Guest Packets, Member Welcome Kits, pens and paper, etc. </a:t>
            </a:r>
          </a:p>
          <a:p>
            <a:r>
              <a:rPr lang="en-US" dirty="0">
                <a:latin typeface="Arial" panose="020B0604020202020204" pitchFamily="34" charset="0"/>
                <a:cs typeface="Arial" panose="020B0604020202020204" pitchFamily="34" charset="0"/>
              </a:rPr>
              <a:t>Order new supplies when they are needed, like award ribbons, ballots, and evaluation forms. </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0" indent="0">
              <a:buNone/>
            </a:pPr>
            <a:endParaRPr lang="en-US" i="0" dirty="0"/>
          </a:p>
        </p:txBody>
      </p:sp>
      <p:sp>
        <p:nvSpPr>
          <p:cNvPr id="4" name="Slide Number Placeholder 3">
            <a:extLst>
              <a:ext uri="{FF2B5EF4-FFF2-40B4-BE49-F238E27FC236}">
                <a16:creationId xmlns:a16="http://schemas.microsoft.com/office/drawing/2014/main" id="{7AE196E0-1A7A-C738-8254-D10E870AE4E8}"/>
              </a:ext>
            </a:extLst>
          </p:cNvPr>
          <p:cNvSpPr>
            <a:spLocks noGrp="1"/>
          </p:cNvSpPr>
          <p:nvPr>
            <p:ph type="sldNum" sz="quarter" idx="5"/>
          </p:nvPr>
        </p:nvSpPr>
        <p:spPr/>
        <p:txBody>
          <a:bodyPr/>
          <a:lstStyle/>
          <a:p>
            <a:fld id="{B6847FC4-CAF1-6741-875A-C83F3721E6B6}" type="slidenum">
              <a:rPr lang="en-US" smtClean="0"/>
              <a:t>12</a:t>
            </a:fld>
            <a:endParaRPr lang="en-US" dirty="0"/>
          </a:p>
        </p:txBody>
      </p:sp>
    </p:spTree>
    <p:extLst>
      <p:ext uri="{BB962C8B-B14F-4D97-AF65-F5344CB8AC3E}">
        <p14:creationId xmlns:p14="http://schemas.microsoft.com/office/powerpoint/2010/main" val="20317239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F6ADCD-6891-936C-A16A-423D103150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425320-B64C-13BA-D712-6EF8E09687EC}"/>
              </a:ext>
            </a:extLst>
          </p:cNvPr>
          <p:cNvSpPr>
            <a:spLocks noGrp="1" noRot="1" noChangeAspect="1"/>
          </p:cNvSpPr>
          <p:nvPr>
            <p:ph type="sldImg"/>
          </p:nvPr>
        </p:nvSpPr>
        <p:spPr>
          <a:xfrm>
            <a:off x="1133475" y="630238"/>
            <a:ext cx="4489450" cy="2525712"/>
          </a:xfrm>
        </p:spPr>
      </p:sp>
      <p:sp>
        <p:nvSpPr>
          <p:cNvPr id="3" name="Notes Placeholder 2">
            <a:extLst>
              <a:ext uri="{FF2B5EF4-FFF2-40B4-BE49-F238E27FC236}">
                <a16:creationId xmlns:a16="http://schemas.microsoft.com/office/drawing/2014/main" id="{56F715FB-C969-B5A9-2042-3410EF74D4C2}"/>
              </a:ext>
            </a:extLst>
          </p:cNvPr>
          <p:cNvSpPr>
            <a:spLocks noGrp="1"/>
          </p:cNvSpPr>
          <p:nvPr>
            <p:ph type="body" idx="1"/>
          </p:nvPr>
        </p:nvSpPr>
        <p:spPr>
          <a:xfrm>
            <a:off x="447040" y="3155951"/>
            <a:ext cx="5943600" cy="5988050"/>
          </a:xfrm>
        </p:spPr>
        <p:txBody>
          <a:bodyPr/>
          <a:lstStyle/>
          <a:p>
            <a:r>
              <a:rPr lang="en-GB" sz="1100" b="1" dirty="0">
                <a:latin typeface="Arial" panose="020B0604020202020204" pitchFamily="34" charset="0"/>
                <a:cs typeface="Arial" panose="020B0604020202020204" pitchFamily="34" charset="0"/>
              </a:rPr>
              <a:t>Time on slide: 5 minutes</a:t>
            </a:r>
          </a:p>
          <a:p>
            <a:r>
              <a:rPr lang="en-GB" sz="1100" b="1" dirty="0">
                <a:latin typeface="Arial" panose="020B0604020202020204" pitchFamily="34" charset="0"/>
                <a:cs typeface="Arial" panose="020B0604020202020204" pitchFamily="34" charset="0"/>
              </a:rPr>
              <a:t>Elapsed time: 27 minutes</a:t>
            </a:r>
          </a:p>
          <a:p>
            <a:endParaRPr lang="en-GB" sz="1100" b="1" kern="100" dirty="0">
              <a:effectLst/>
              <a:latin typeface="Arial" panose="020B0604020202020204" pitchFamily="34" charset="0"/>
              <a:ea typeface="Aptos" panose="020B0004020202020204" pitchFamily="34" charset="0"/>
              <a:cs typeface="Arial" panose="020B0604020202020204" pitchFamily="34" charset="0"/>
            </a:endParaRPr>
          </a:p>
          <a:p>
            <a:r>
              <a:rPr lang="en-GB" sz="11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GB" sz="1050" dirty="0">
                <a:latin typeface="Arial" panose="020B0604020202020204" pitchFamily="34" charset="0"/>
                <a:cs typeface="Arial" panose="020B0604020202020204" pitchFamily="34" charset="0"/>
              </a:rPr>
              <a:t>(</a:t>
            </a:r>
            <a:r>
              <a:rPr lang="en-GB" sz="1050" b="1" dirty="0">
                <a:latin typeface="Arial" panose="020B0604020202020204" pitchFamily="34" charset="0"/>
                <a:cs typeface="Arial" panose="020B0604020202020204" pitchFamily="34" charset="0"/>
              </a:rPr>
              <a:t>Ask) </a:t>
            </a:r>
            <a:r>
              <a:rPr lang="en-GB" sz="1050" dirty="0">
                <a:latin typeface="Arial" panose="020B0604020202020204" pitchFamily="34" charset="0"/>
                <a:cs typeface="Arial" panose="020B0604020202020204" pitchFamily="34" charset="0"/>
              </a:rPr>
              <a:t>How many of you are the SAA for a physically in-person club?</a:t>
            </a:r>
          </a:p>
          <a:p>
            <a:r>
              <a:rPr lang="en-GB" sz="1050" dirty="0">
                <a:latin typeface="Arial" panose="020B0604020202020204" pitchFamily="34" charset="0"/>
                <a:cs typeface="Arial" panose="020B0604020202020204" pitchFamily="34" charset="0"/>
              </a:rPr>
              <a:t>How many of you are the SAA for an online club?</a:t>
            </a:r>
          </a:p>
          <a:p>
            <a:r>
              <a:rPr lang="en-GB" sz="1050" dirty="0">
                <a:latin typeface="Arial" panose="020B0604020202020204" pitchFamily="34" charset="0"/>
                <a:cs typeface="Arial" panose="020B0604020202020204" pitchFamily="34" charset="0"/>
              </a:rPr>
              <a:t>How many of you are the SAA for a hybrid club?</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600" b="0" i="0" kern="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50" b="1" i="0" kern="0" dirty="0">
                <a:latin typeface="Arial" panose="020B0604020202020204" pitchFamily="34" charset="0"/>
                <a:cs typeface="Arial" panose="020B0604020202020204" pitchFamily="34" charset="0"/>
              </a:rPr>
              <a:t>(Ask </a:t>
            </a:r>
            <a:r>
              <a:rPr lang="en-US" sz="1050" b="0" i="0" kern="0" dirty="0">
                <a:latin typeface="Arial" panose="020B0604020202020204" pitchFamily="34" charset="0"/>
                <a:cs typeface="Arial" panose="020B0604020202020204" pitchFamily="34" charset="0"/>
              </a:rPr>
              <a:t>the SAAs with physically in-person clubs the following question. Then make sure that all the points below are covered.) What are the responsibilities of a Sergeant at Arms for club meetings that are held in-person at a physical location?</a:t>
            </a:r>
            <a:endParaRPr lang="en-US" sz="1050" i="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600" kern="1200" dirty="0">
              <a:solidFill>
                <a:schemeClr val="tx1"/>
              </a:solidFill>
              <a:effectLst/>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50" b="1" u="none" dirty="0">
                <a:latin typeface="Arial" panose="020B0604020202020204" pitchFamily="34" charset="0"/>
                <a:cs typeface="Arial" panose="020B0604020202020204" pitchFamily="34" charset="0"/>
              </a:rPr>
              <a:t>Upon Arrival at the Meeting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 Arrange the meeting room and equipment at least 30 minutes before the meeting begins, arranging tables and chairs appropriately, so the meeting can start on time.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 Set out the lectern, gavel, club banner, national flag (optional), timing lights and/or cards, ballots, trophies, ribbons, buttons, and club charter certificate.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 Place a table near the door to display promotional brochures, name tags, guest book, and educational materials such as manuals, club newsletters, etc., for members to see.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 Check room temperature and adjust the thermostat if the room is too hot or too cold.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 Greet all guests and members as they arrive and help them feel welcome.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 Arrange for new members and guests to sit with experienced members who can answer any questions they may have during the meeting.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 Ask all guests to sign the Guest Book (Item 84) and give each a name tag to wear.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600" u="sng" dirty="0">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50" b="1" u="none" dirty="0">
                <a:latin typeface="Arial" panose="020B0604020202020204" pitchFamily="34" charset="0"/>
                <a:cs typeface="Arial" panose="020B0604020202020204" pitchFamily="34" charset="0"/>
              </a:rPr>
              <a:t>During the Meeting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Sit near the door to welcome late arrivals and help them be seated, prevent interruptions, and perform any necessary errands.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Arrange for food service, if any. (1) Collect payment for food service if applicable from members during a break or before the meeting. (2) If coffee, tea, or water is available during the meeting, serve it to those in attendance to avoid having members moving around while someone is speaking.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Collect ballots and tally votes for Best Speaker, Best Evaluator, etc. if you do not have a Vote Counter meeting role, if the club has such awards. Give the results to the Toastmaster or personally announce them when called upon for the results.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600" u="sng" dirty="0">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50" b="1" u="none" dirty="0">
                <a:latin typeface="Arial" panose="020B0604020202020204" pitchFamily="34" charset="0"/>
                <a:cs typeface="Arial" panose="020B0604020202020204" pitchFamily="34" charset="0"/>
              </a:rPr>
              <a:t>After the Meeting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latin typeface="Arial" panose="020B0604020202020204" pitchFamily="34" charset="0"/>
                <a:cs typeface="Arial" panose="020B0604020202020204" pitchFamily="34" charset="0"/>
              </a:rPr>
              <a:t> </a:t>
            </a:r>
            <a:r>
              <a:rPr lang="en-US" sz="1000" dirty="0">
                <a:latin typeface="Arial" panose="020B0604020202020204" pitchFamily="34" charset="0"/>
                <a:cs typeface="Arial" panose="020B0604020202020204" pitchFamily="34" charset="0"/>
              </a:rPr>
              <a:t>Return the room to its original configuration.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 Take inventory of club supplies to prepare for the next meeting.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 Pack up all club materials and store them in a safe place.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 Dispose of any stray items or trash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kern="1200" dirty="0">
              <a:solidFill>
                <a:schemeClr val="tx1"/>
              </a:solidFill>
              <a:effectLst/>
              <a:latin typeface="Arial" panose="020B0604020202020204" pitchFamily="34" charset="0"/>
              <a:cs typeface="Arial" panose="020B0604020202020204" pitchFamily="34" charset="0"/>
            </a:endParaRPr>
          </a:p>
          <a:p>
            <a:pPr marL="0" indent="0">
              <a:buNone/>
            </a:pPr>
            <a:endParaRPr lang="en-US" i="0" dirty="0"/>
          </a:p>
        </p:txBody>
      </p:sp>
      <p:sp>
        <p:nvSpPr>
          <p:cNvPr id="4" name="Slide Number Placeholder 3">
            <a:extLst>
              <a:ext uri="{FF2B5EF4-FFF2-40B4-BE49-F238E27FC236}">
                <a16:creationId xmlns:a16="http://schemas.microsoft.com/office/drawing/2014/main" id="{9A212225-4A10-6411-E030-B5DB578A0953}"/>
              </a:ext>
            </a:extLst>
          </p:cNvPr>
          <p:cNvSpPr>
            <a:spLocks noGrp="1"/>
          </p:cNvSpPr>
          <p:nvPr>
            <p:ph type="sldNum" sz="quarter" idx="5"/>
          </p:nvPr>
        </p:nvSpPr>
        <p:spPr/>
        <p:txBody>
          <a:bodyPr/>
          <a:lstStyle/>
          <a:p>
            <a:fld id="{B6847FC4-CAF1-6741-875A-C83F3721E6B6}" type="slidenum">
              <a:rPr lang="en-US" smtClean="0"/>
              <a:t>13</a:t>
            </a:fld>
            <a:endParaRPr lang="en-US" dirty="0"/>
          </a:p>
        </p:txBody>
      </p:sp>
    </p:spTree>
    <p:extLst>
      <p:ext uri="{BB962C8B-B14F-4D97-AF65-F5344CB8AC3E}">
        <p14:creationId xmlns:p14="http://schemas.microsoft.com/office/powerpoint/2010/main" val="1708020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28BB31-8765-8184-0ECE-DC90A026C1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49E0CD-3FAA-414F-3FAE-C4143DA71619}"/>
              </a:ext>
            </a:extLst>
          </p:cNvPr>
          <p:cNvSpPr>
            <a:spLocks noGrp="1" noRot="1" noChangeAspect="1"/>
          </p:cNvSpPr>
          <p:nvPr>
            <p:ph type="sldImg"/>
          </p:nvPr>
        </p:nvSpPr>
        <p:spPr>
          <a:xfrm>
            <a:off x="1511300" y="554038"/>
            <a:ext cx="3911600" cy="2200275"/>
          </a:xfrm>
        </p:spPr>
      </p:sp>
      <p:sp>
        <p:nvSpPr>
          <p:cNvPr id="3" name="Notes Placeholder 2">
            <a:extLst>
              <a:ext uri="{FF2B5EF4-FFF2-40B4-BE49-F238E27FC236}">
                <a16:creationId xmlns:a16="http://schemas.microsoft.com/office/drawing/2014/main" id="{75EAB427-F193-3AF5-7924-3457F1578A1C}"/>
              </a:ext>
            </a:extLst>
          </p:cNvPr>
          <p:cNvSpPr>
            <a:spLocks noGrp="1"/>
          </p:cNvSpPr>
          <p:nvPr>
            <p:ph type="body" idx="1"/>
          </p:nvPr>
        </p:nvSpPr>
        <p:spPr>
          <a:xfrm>
            <a:off x="571500" y="2754313"/>
            <a:ext cx="5740400" cy="6389687"/>
          </a:xfrm>
        </p:spPr>
        <p:txBody>
          <a:bodyPr/>
          <a:lstStyle/>
          <a:p>
            <a:r>
              <a:rPr lang="en-GB" sz="1200" b="1" dirty="0">
                <a:cs typeface="Arial" panose="020B0604020202020204" pitchFamily="34" charset="0"/>
              </a:rPr>
              <a:t>Time on slide: 5 minutes</a:t>
            </a:r>
          </a:p>
          <a:p>
            <a:r>
              <a:rPr lang="en-GB" sz="1200" b="1" dirty="0">
                <a:cs typeface="Arial" panose="020B0604020202020204" pitchFamily="34" charset="0"/>
              </a:rPr>
              <a:t>Elapsed time: 32 minutes</a:t>
            </a:r>
          </a:p>
          <a:p>
            <a:endParaRPr lang="en-GB" sz="1200" b="1" kern="100" dirty="0">
              <a:effectLst/>
              <a:ea typeface="Aptos" panose="020B0004020202020204" pitchFamily="34" charset="0"/>
              <a:cs typeface="Arial" panose="020B0604020202020204" pitchFamily="34" charset="0"/>
            </a:endParaRPr>
          </a:p>
          <a:p>
            <a:r>
              <a:rPr lang="en-GB" sz="1200" b="1" kern="100" dirty="0">
                <a:effectLst/>
                <a:ea typeface="Aptos" panose="020B0004020202020204" pitchFamily="34" charset="0"/>
                <a:cs typeface="Arial" panose="020B0604020202020204" pitchFamily="34" charset="0"/>
              </a:rPr>
              <a:t>Facilitator Notes:</a:t>
            </a:r>
          </a:p>
          <a:p>
            <a:pPr marL="0" marR="0" lvl="0" indent="0" algn="l" defTabSz="914400" rtl="0" eaLnBrk="1" fontAlgn="auto" latinLnBrk="0" hangingPunct="1">
              <a:buClrTx/>
              <a:buSzTx/>
              <a:buFontTx/>
              <a:buNone/>
              <a:tabLst/>
              <a:defRPr/>
            </a:pPr>
            <a:r>
              <a:rPr lang="en-US" sz="1100" b="1" i="0" kern="0" dirty="0"/>
              <a:t>(Ask </a:t>
            </a:r>
            <a:r>
              <a:rPr lang="en-US" sz="1100" b="0" i="0" kern="0" dirty="0"/>
              <a:t>the SAAs with online and hybrid clubs the following question. Then make sure that all the points below are covered.) What are the responsibilities of a Sergeant at Arms for club meetings that are held online or in a hybrid environment?</a:t>
            </a:r>
            <a:endParaRPr lang="en-US" sz="1100" i="0" dirty="0"/>
          </a:p>
          <a:p>
            <a:endParaRPr lang="en-GB" sz="600" dirty="0"/>
          </a:p>
          <a:p>
            <a:pPr marL="0" marR="0" lvl="0" indent="0" algn="l" defTabSz="914400" rtl="0" eaLnBrk="1" fontAlgn="auto" latinLnBrk="0" hangingPunct="1">
              <a:buClrTx/>
              <a:buSzTx/>
              <a:buFontTx/>
              <a:buNone/>
              <a:tabLst/>
              <a:defRPr/>
            </a:pPr>
            <a:r>
              <a:rPr lang="en-US" sz="1100" dirty="0"/>
              <a:t>In the </a:t>
            </a:r>
            <a:r>
              <a:rPr lang="en-US" sz="1100" b="1" dirty="0"/>
              <a:t>online and/or hybrid environment</a:t>
            </a:r>
            <a:r>
              <a:rPr lang="en-US" sz="1100" dirty="0"/>
              <a:t>, the Sergeant at Arms can act as the moderator for the meetings. This will allow them to set the expectations at the beginning of the meetings to ensure they are conducted with the professional atmosphere of a Toastmasters club meeting. The Toastmasters International website offers lots of resources, tips, and supplies available for purchase for online and hybrid meetings.</a:t>
            </a:r>
          </a:p>
          <a:p>
            <a:pPr marL="0" marR="0" lvl="0" indent="0" algn="l" defTabSz="914400" rtl="0" eaLnBrk="1" fontAlgn="auto" latinLnBrk="0" hangingPunct="1">
              <a:buClrTx/>
              <a:buSzTx/>
              <a:buFontTx/>
              <a:buNone/>
              <a:tabLst/>
              <a:defRPr/>
            </a:pPr>
            <a:endParaRPr lang="en-US" sz="600" dirty="0"/>
          </a:p>
          <a:p>
            <a:pPr marL="0" marR="0" lvl="0" indent="0" algn="l" defTabSz="914400" rtl="0" eaLnBrk="1" fontAlgn="auto" latinLnBrk="0" hangingPunct="1">
              <a:buClrTx/>
              <a:buSzTx/>
              <a:buFontTx/>
              <a:buNone/>
              <a:tabLst/>
              <a:defRPr/>
            </a:pPr>
            <a:r>
              <a:rPr lang="en-US" sz="1100" b="1" u="none" dirty="0"/>
              <a:t>Before the meeting</a:t>
            </a:r>
          </a:p>
          <a:p>
            <a:pPr marL="171450" marR="0" lvl="0" indent="-171450" algn="l" defTabSz="914400" rtl="0" eaLnBrk="1" fontAlgn="auto" latinLnBrk="0" hangingPunct="1">
              <a:buClrTx/>
              <a:buSzTx/>
              <a:buFont typeface="Arial" panose="020B0604020202020204" pitchFamily="34" charset="0"/>
              <a:buChar char="•"/>
              <a:tabLst/>
              <a:defRPr/>
            </a:pPr>
            <a:r>
              <a:rPr lang="en-US" sz="1100" b="1" i="0" kern="1200" dirty="0">
                <a:solidFill>
                  <a:schemeClr val="tx1"/>
                </a:solidFill>
                <a:effectLst/>
                <a:ea typeface="+mn-ea"/>
                <a:cs typeface="+mn-cs"/>
              </a:rPr>
              <a:t>Arrive early </a:t>
            </a:r>
            <a:r>
              <a:rPr lang="en-US" sz="1100" b="0" i="0" kern="1200" dirty="0">
                <a:solidFill>
                  <a:schemeClr val="tx1"/>
                </a:solidFill>
                <a:effectLst/>
                <a:ea typeface="+mn-ea"/>
                <a:cs typeface="+mn-cs"/>
              </a:rPr>
              <a:t>to get things hooked up and tested.</a:t>
            </a:r>
          </a:p>
          <a:p>
            <a:pPr marL="171450" marR="0" lvl="0" indent="-171450" algn="l" defTabSz="914400" rtl="0" eaLnBrk="1" fontAlgn="auto" latinLnBrk="0" hangingPunct="1">
              <a:buClrTx/>
              <a:buSzTx/>
              <a:buFont typeface="Arial" panose="020B0604020202020204" pitchFamily="34" charset="0"/>
              <a:buChar char="•"/>
              <a:tabLst/>
              <a:defRPr/>
            </a:pPr>
            <a:r>
              <a:rPr lang="en-US" sz="1100" i="0" dirty="0"/>
              <a:t>Make sure the projector, microphone, and speakers are working. </a:t>
            </a:r>
          </a:p>
          <a:p>
            <a:pPr marL="628650" marR="0" lvl="1" indent="-171450" algn="l" defTabSz="914400" rtl="0" eaLnBrk="1" fontAlgn="auto" latinLnBrk="0" hangingPunct="1">
              <a:buClrTx/>
              <a:buSzTx/>
              <a:buFont typeface="Arial" panose="020B0604020202020204" pitchFamily="34" charset="0"/>
              <a:buChar char="•"/>
              <a:tabLst/>
              <a:defRPr/>
            </a:pPr>
            <a:r>
              <a:rPr lang="en-US" sz="1100" i="0" dirty="0"/>
              <a:t>Have all the right connections and cables with you. Never assume the venue where you are speaking will have what you need. </a:t>
            </a:r>
          </a:p>
          <a:p>
            <a:pPr marL="628650" marR="0" lvl="1" indent="-171450" algn="l" defTabSz="914400" rtl="0" eaLnBrk="1" fontAlgn="auto" latinLnBrk="0" hangingPunct="1">
              <a:buClrTx/>
              <a:buSzTx/>
              <a:buFont typeface="Arial" panose="020B0604020202020204" pitchFamily="34" charset="0"/>
              <a:buChar char="•"/>
              <a:tabLst/>
              <a:defRPr/>
            </a:pPr>
            <a:r>
              <a:rPr lang="en-US" sz="1100" i="0" dirty="0"/>
              <a:t>Bring extras; have adapters and extensions.</a:t>
            </a:r>
          </a:p>
          <a:p>
            <a:pPr marL="171450" marR="0" lvl="0" indent="-171450" algn="l" defTabSz="914400" rtl="0" eaLnBrk="1" fontAlgn="auto" latinLnBrk="0" hangingPunct="1">
              <a:buClrTx/>
              <a:buSzTx/>
              <a:buFont typeface="Arial" panose="020B0604020202020204" pitchFamily="34" charset="0"/>
              <a:buChar char="•"/>
              <a:tabLst/>
              <a:defRPr/>
            </a:pPr>
            <a:r>
              <a:rPr lang="en-US" sz="1100" i="0" dirty="0"/>
              <a:t>If using a laptop, make sure you have power. It’s always best to have access to a power source with battery as your backup</a:t>
            </a:r>
            <a:r>
              <a:rPr lang="en-US" sz="1100" dirty="0"/>
              <a:t>.</a:t>
            </a:r>
            <a:endParaRPr lang="en-US" sz="1100" i="0" dirty="0"/>
          </a:p>
          <a:p>
            <a:pPr marL="171450" marR="0" lvl="0" indent="-171450" algn="l" defTabSz="914400" rtl="0" eaLnBrk="1" fontAlgn="auto" latinLnBrk="0" hangingPunct="1">
              <a:buClrTx/>
              <a:buSzTx/>
              <a:buFont typeface="Arial" panose="020B0604020202020204" pitchFamily="34" charset="0"/>
              <a:buChar char="•"/>
              <a:tabLst/>
              <a:defRPr/>
            </a:pPr>
            <a:r>
              <a:rPr lang="en-US" sz="1100" dirty="0"/>
              <a:t>Provide virtual backgrounds such as the Timer backgrounds</a:t>
            </a:r>
            <a:endParaRPr lang="en-US" sz="1100" i="0" dirty="0"/>
          </a:p>
          <a:p>
            <a:pPr marL="0" indent="0">
              <a:buNone/>
            </a:pPr>
            <a:endParaRPr lang="en-US" sz="600" i="0" u="sng" dirty="0"/>
          </a:p>
          <a:p>
            <a:pPr marL="0" indent="0">
              <a:buNone/>
            </a:pPr>
            <a:r>
              <a:rPr lang="en-US" sz="1100" b="1" dirty="0"/>
              <a:t>Practice and Preparation </a:t>
            </a:r>
          </a:p>
          <a:p>
            <a:pPr marL="0" indent="0">
              <a:buNone/>
            </a:pPr>
            <a:r>
              <a:rPr lang="en-US" sz="1100" dirty="0"/>
              <a:t>Before you start your meetings, it’s a good idea to prepare for the meeting. You might find </a:t>
            </a:r>
            <a:r>
              <a:rPr lang="en-US" sz="1100" b="1" dirty="0"/>
              <a:t>holding practice meetings beneficial </a:t>
            </a:r>
            <a:r>
              <a:rPr lang="en-US" sz="1100" dirty="0"/>
              <a:t>as well. </a:t>
            </a:r>
          </a:p>
          <a:p>
            <a:pPr marL="0" indent="0">
              <a:buNone/>
            </a:pPr>
            <a:r>
              <a:rPr lang="en-US" sz="1100" dirty="0"/>
              <a:t>Before a meeting starts, club officers should: </a:t>
            </a:r>
          </a:p>
          <a:p>
            <a:pPr marL="0" indent="0">
              <a:buNone/>
            </a:pPr>
            <a:r>
              <a:rPr lang="en-US" sz="1100" dirty="0"/>
              <a:t>• Test technology and ensure it is working as intended </a:t>
            </a:r>
          </a:p>
          <a:p>
            <a:pPr marL="0" indent="0">
              <a:buNone/>
            </a:pPr>
            <a:r>
              <a:rPr lang="en-US" sz="1100" dirty="0"/>
              <a:t>• Allow virtual attendees to join early to test their equipment</a:t>
            </a:r>
          </a:p>
          <a:p>
            <a:pPr marL="0" indent="0">
              <a:buNone/>
            </a:pPr>
            <a:r>
              <a:rPr lang="en-US" sz="1100" dirty="0"/>
              <a:t>• Have any documents, including agendas, open and ready to share</a:t>
            </a:r>
          </a:p>
          <a:p>
            <a:pPr marL="0" indent="0">
              <a:buNone/>
            </a:pPr>
            <a:r>
              <a:rPr lang="en-US" sz="1100" dirty="0"/>
              <a:t>• Be ready to help members troubleshoot technology issues </a:t>
            </a:r>
          </a:p>
          <a:p>
            <a:pPr marL="0" indent="0">
              <a:buNone/>
            </a:pPr>
            <a:r>
              <a:rPr lang="en-US" sz="1100" dirty="0"/>
              <a:t>• Find a solution to collect guests’ contact information</a:t>
            </a:r>
            <a:endParaRPr lang="en-US" sz="1100" i="0" u="sng" dirty="0"/>
          </a:p>
          <a:p>
            <a:pPr marL="0" indent="0">
              <a:buNone/>
            </a:pPr>
            <a:endParaRPr lang="en-US" sz="600" b="1" dirty="0"/>
          </a:p>
          <a:p>
            <a:pPr marL="0" indent="0">
              <a:buNone/>
            </a:pPr>
            <a:r>
              <a:rPr lang="en-US" sz="1100" b="1" dirty="0"/>
              <a:t>Meeting Location </a:t>
            </a:r>
          </a:p>
          <a:p>
            <a:pPr marL="0" indent="0">
              <a:buNone/>
            </a:pPr>
            <a:r>
              <a:rPr lang="en-US" sz="1100" dirty="0"/>
              <a:t>Your meeting location should: </a:t>
            </a:r>
          </a:p>
          <a:p>
            <a:pPr marL="0" indent="0">
              <a:buNone/>
            </a:pPr>
            <a:r>
              <a:rPr lang="en-US" sz="1100" dirty="0"/>
              <a:t>• Be an appropriate size to accommodate all in-person members and guests</a:t>
            </a:r>
          </a:p>
          <a:p>
            <a:pPr marL="0" indent="0">
              <a:buNone/>
            </a:pPr>
            <a:r>
              <a:rPr lang="en-US" sz="1100" dirty="0"/>
              <a:t>• Allow for access to a strong internet connection </a:t>
            </a:r>
          </a:p>
          <a:p>
            <a:pPr marL="0" indent="0">
              <a:buNone/>
            </a:pPr>
            <a:r>
              <a:rPr lang="en-US" sz="1100" dirty="0"/>
              <a:t>• Fit any technology needed to integrate online participation </a:t>
            </a:r>
          </a:p>
          <a:p>
            <a:pPr marL="0" indent="0">
              <a:buNone/>
            </a:pPr>
            <a:endParaRPr lang="en-US" sz="600" b="1" dirty="0"/>
          </a:p>
          <a:p>
            <a:pPr marL="0" indent="0">
              <a:buNone/>
            </a:pPr>
            <a:r>
              <a:rPr lang="en-US" sz="1100" b="1" dirty="0"/>
              <a:t>Technology Requirements </a:t>
            </a:r>
          </a:p>
          <a:p>
            <a:pPr marL="0" indent="0">
              <a:buNone/>
            </a:pPr>
            <a:r>
              <a:rPr lang="en-US" sz="1100" dirty="0"/>
              <a:t>To run effective meetings, your club will need: </a:t>
            </a:r>
          </a:p>
          <a:p>
            <a:pPr marL="0" indent="0">
              <a:buNone/>
            </a:pPr>
            <a:r>
              <a:rPr lang="en-US" sz="1100" dirty="0"/>
              <a:t>• An online meeting platform that allows for online participation (i.e., Zoom, Microsoft Teams, and Google Hangout) </a:t>
            </a:r>
          </a:p>
          <a:p>
            <a:pPr marL="0" indent="0">
              <a:buNone/>
            </a:pPr>
            <a:r>
              <a:rPr lang="en-US" sz="1100" dirty="0"/>
              <a:t>• Webcam(s) – ensure online participants can view the speaker’s area. If possible, multiple webcams can be used to also share the rest of the meeting space with virtual attendants </a:t>
            </a:r>
          </a:p>
          <a:p>
            <a:pPr marL="0" indent="0">
              <a:buNone/>
            </a:pPr>
            <a:r>
              <a:rPr lang="en-US" sz="1100" dirty="0"/>
              <a:t>• Microphone – determine what type of microphone will be used and whether that microphone will remain in the speaker’s area or be passed along by members and guests </a:t>
            </a:r>
          </a:p>
          <a:p>
            <a:pPr marL="0" indent="0">
              <a:buNone/>
            </a:pPr>
            <a:r>
              <a:rPr lang="en-US" sz="1100" dirty="0"/>
              <a:t>• Speakers – have speakers and computers positioned to avoid microphone feedback </a:t>
            </a:r>
          </a:p>
          <a:p>
            <a:pPr marL="0" indent="0">
              <a:buNone/>
            </a:pPr>
            <a:r>
              <a:rPr lang="en-US" sz="1100" dirty="0"/>
              <a:t>• Projector/screen/television – find a strategic way to show online participants in the meeting space </a:t>
            </a:r>
          </a:p>
          <a:p>
            <a:pPr marL="0" indent="0">
              <a:buNone/>
            </a:pPr>
            <a:r>
              <a:rPr lang="en-US" sz="1100" dirty="0"/>
              <a:t>• Phone/tablet/laptop – a device will be needed for a club officer or member to monitor chat and provide support to remote members </a:t>
            </a:r>
          </a:p>
          <a:p>
            <a:pPr marL="0" indent="0">
              <a:buNone/>
            </a:pPr>
            <a:endParaRPr lang="en-US" b="1" dirty="0"/>
          </a:p>
          <a:p>
            <a:pPr marL="0" indent="0">
              <a:buNone/>
            </a:pPr>
            <a:endParaRPr lang="en-US" i="0" dirty="0"/>
          </a:p>
        </p:txBody>
      </p:sp>
      <p:sp>
        <p:nvSpPr>
          <p:cNvPr id="4" name="Slide Number Placeholder 3">
            <a:extLst>
              <a:ext uri="{FF2B5EF4-FFF2-40B4-BE49-F238E27FC236}">
                <a16:creationId xmlns:a16="http://schemas.microsoft.com/office/drawing/2014/main" id="{D869BAE0-54AA-8F4F-7BAF-9CCD184816C7}"/>
              </a:ext>
            </a:extLst>
          </p:cNvPr>
          <p:cNvSpPr>
            <a:spLocks noGrp="1"/>
          </p:cNvSpPr>
          <p:nvPr>
            <p:ph type="sldNum" sz="quarter" idx="5"/>
          </p:nvPr>
        </p:nvSpPr>
        <p:spPr/>
        <p:txBody>
          <a:bodyPr/>
          <a:lstStyle/>
          <a:p>
            <a:fld id="{B6847FC4-CAF1-6741-875A-C83F3721E6B6}" type="slidenum">
              <a:rPr lang="en-US" smtClean="0"/>
              <a:t>14</a:t>
            </a:fld>
            <a:endParaRPr lang="en-US" dirty="0"/>
          </a:p>
        </p:txBody>
      </p:sp>
    </p:spTree>
    <p:extLst>
      <p:ext uri="{BB962C8B-B14F-4D97-AF65-F5344CB8AC3E}">
        <p14:creationId xmlns:p14="http://schemas.microsoft.com/office/powerpoint/2010/main" val="335514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38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GB" dirty="0"/>
              <a:t>(</a:t>
            </a:r>
            <a:r>
              <a:rPr lang="en-GB" b="1" dirty="0"/>
              <a:t>Ask</a:t>
            </a:r>
            <a:r>
              <a:rPr lang="en-GB" dirty="0"/>
              <a:t> the club officers what the responsibility of “Guest Hospitality” includes. Then show the next slide with the answers.)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B6847FC4-CAF1-6741-875A-C83F3721E6B6}" type="slidenum">
              <a:rPr lang="en-US" smtClean="0"/>
              <a:t>15</a:t>
            </a:fld>
            <a:endParaRPr lang="en-US" dirty="0"/>
          </a:p>
        </p:txBody>
      </p:sp>
    </p:spTree>
    <p:extLst>
      <p:ext uri="{BB962C8B-B14F-4D97-AF65-F5344CB8AC3E}">
        <p14:creationId xmlns:p14="http://schemas.microsoft.com/office/powerpoint/2010/main" val="24695135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40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 we’ve mentioned, the Sergeant at Arms welcomes all guests and members to the meeting. </a:t>
            </a:r>
            <a:r>
              <a:rPr lang="en-US" sz="1200" b="0" i="0" kern="1200" dirty="0">
                <a:solidFill>
                  <a:schemeClr val="tx1"/>
                </a:solidFill>
                <a:effectLst/>
                <a:latin typeface="+mn-lt"/>
                <a:ea typeface="+mn-ea"/>
                <a:cs typeface="+mn-cs"/>
              </a:rPr>
              <a:t>Welcoming guests and creating a positive environment enhances their club visit experience. Guests (and members) are likely to respond most favorably to club experiences that offer personal value, enjoyment and absorbing connections. Reach out to them prior to the meeting to determine any special needs.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Many clubs, have a welcome table with a guestbook to be signed. </a:t>
            </a:r>
            <a:r>
              <a:rPr lang="en-US" sz="1200" b="1" i="0" kern="1200" dirty="0">
                <a:solidFill>
                  <a:schemeClr val="tx1"/>
                </a:solidFill>
                <a:effectLst/>
                <a:latin typeface="+mn-lt"/>
                <a:ea typeface="+mn-ea"/>
                <a:cs typeface="+mn-cs"/>
              </a:rPr>
              <a:t>Guest packet </a:t>
            </a:r>
            <a:r>
              <a:rPr lang="en-US" sz="1200" b="0" i="0" kern="1200" dirty="0">
                <a:solidFill>
                  <a:schemeClr val="tx1"/>
                </a:solidFill>
                <a:effectLst/>
                <a:latin typeface="+mn-lt"/>
                <a:ea typeface="+mn-ea"/>
                <a:cs typeface="+mn-cs"/>
              </a:rPr>
              <a:t>contents vary, but many include </a:t>
            </a:r>
            <a:r>
              <a:rPr lang="en-US" sz="1200" b="0" i="0" u="none" kern="1200" dirty="0">
                <a:solidFill>
                  <a:schemeClr val="tx1"/>
                </a:solidFill>
                <a:effectLst/>
                <a:latin typeface="+mn-lt"/>
                <a:ea typeface="+mn-ea"/>
                <a:cs typeface="+mn-cs"/>
              </a:rPr>
              <a:t>a membership application form (which has been translated into many different languages), the </a:t>
            </a:r>
            <a:r>
              <a:rPr lang="en-US" sz="1200" b="0" i="1" u="none" kern="1200" dirty="0">
                <a:solidFill>
                  <a:schemeClr val="tx1"/>
                </a:solidFill>
                <a:effectLst/>
                <a:latin typeface="+mn-lt"/>
                <a:ea typeface="+mn-ea"/>
                <a:cs typeface="+mn-cs"/>
              </a:rPr>
              <a:t>Toastmaster</a:t>
            </a:r>
            <a:r>
              <a:rPr lang="en-US" sz="1200" b="0" i="0" u="none" kern="1200" dirty="0">
                <a:solidFill>
                  <a:schemeClr val="tx1"/>
                </a:solidFill>
                <a:effectLst/>
                <a:latin typeface="+mn-lt"/>
                <a:ea typeface="+mn-ea"/>
                <a:cs typeface="+mn-cs"/>
              </a:rPr>
              <a:t> magazine, information explaining the organization and, sometimes, details on the </a:t>
            </a:r>
            <a:r>
              <a:rPr lang="en-US" sz="1200" b="0" i="0" u="none" strike="noStrike" kern="1200" dirty="0">
                <a:solidFill>
                  <a:schemeClr val="tx1"/>
                </a:solidFill>
                <a:effectLst/>
                <a:latin typeface="+mn-lt"/>
                <a:ea typeface="+mn-ea"/>
                <a:cs typeface="+mn-cs"/>
              </a:rPr>
              <a:t>Pathways Structured Education program</a:t>
            </a:r>
            <a:r>
              <a:rPr lang="en-US" sz="1200" b="0" i="0" u="none" kern="1200" dirty="0">
                <a:solidFill>
                  <a:schemeClr val="tx1"/>
                </a:solidFill>
                <a:effectLst/>
                <a:latin typeface="+mn-lt"/>
                <a:ea typeface="+mn-ea"/>
                <a:cs typeface="+mn-cs"/>
              </a:rPr>
              <a:t>. Consider giving guests a choice between a hard copy and an email version of the packet.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Many clubs also give the guest a choice of whether to participate in Table Topics. Let the guests decide whether to participate in Table Topics or talk about themselves.</a:t>
            </a:r>
          </a:p>
          <a:p>
            <a:endParaRPr lang="en-US" dirty="0"/>
          </a:p>
        </p:txBody>
      </p:sp>
      <p:sp>
        <p:nvSpPr>
          <p:cNvPr id="4" name="Slide Number Placeholder 3"/>
          <p:cNvSpPr>
            <a:spLocks noGrp="1"/>
          </p:cNvSpPr>
          <p:nvPr>
            <p:ph type="sldNum" sz="quarter" idx="5"/>
          </p:nvPr>
        </p:nvSpPr>
        <p:spPr/>
        <p:txBody>
          <a:bodyPr/>
          <a:lstStyle/>
          <a:p>
            <a:fld id="{B6847FC4-CAF1-6741-875A-C83F3721E6B6}" type="slidenum">
              <a:rPr lang="en-US" smtClean="0"/>
              <a:t>16</a:t>
            </a:fld>
            <a:endParaRPr lang="en-US" dirty="0"/>
          </a:p>
        </p:txBody>
      </p:sp>
    </p:spTree>
    <p:extLst>
      <p:ext uri="{BB962C8B-B14F-4D97-AF65-F5344CB8AC3E}">
        <p14:creationId xmlns:p14="http://schemas.microsoft.com/office/powerpoint/2010/main" val="23457079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575470-8A1B-98D8-E34B-CABCA23F60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0C46E5-3C32-622D-BCBF-190890ECF1AD}"/>
              </a:ext>
            </a:extLst>
          </p:cNvPr>
          <p:cNvSpPr>
            <a:spLocks noGrp="1" noRot="1" noChangeAspect="1"/>
          </p:cNvSpPr>
          <p:nvPr>
            <p:ph type="sldImg"/>
          </p:nvPr>
        </p:nvSpPr>
        <p:spPr>
          <a:xfrm>
            <a:off x="1584325" y="550863"/>
            <a:ext cx="3703638" cy="2082800"/>
          </a:xfrm>
        </p:spPr>
      </p:sp>
      <p:sp>
        <p:nvSpPr>
          <p:cNvPr id="3" name="Notes Placeholder 2">
            <a:extLst>
              <a:ext uri="{FF2B5EF4-FFF2-40B4-BE49-F238E27FC236}">
                <a16:creationId xmlns:a16="http://schemas.microsoft.com/office/drawing/2014/main" id="{AB55FA2C-99BA-D687-8AB2-8EC9D4EA7957}"/>
              </a:ext>
            </a:extLst>
          </p:cNvPr>
          <p:cNvSpPr>
            <a:spLocks noGrp="1"/>
          </p:cNvSpPr>
          <p:nvPr>
            <p:ph type="body" idx="1"/>
          </p:nvPr>
        </p:nvSpPr>
        <p:spPr>
          <a:xfrm>
            <a:off x="548640" y="2621598"/>
            <a:ext cx="5715000" cy="6430962"/>
          </a:xfrm>
        </p:spPr>
        <p:txBody>
          <a:bodyPr/>
          <a:lstStyle/>
          <a:p>
            <a:r>
              <a:rPr lang="en-GB" sz="1200" b="1" dirty="0">
                <a:latin typeface="Arial" panose="020B0604020202020204" pitchFamily="34" charset="0"/>
                <a:cs typeface="Arial" panose="020B0604020202020204" pitchFamily="34" charset="0"/>
              </a:rPr>
              <a:t>Time on slide: 4 minutes</a:t>
            </a:r>
          </a:p>
          <a:p>
            <a:r>
              <a:rPr lang="en-GB" sz="1200" b="1" dirty="0">
                <a:latin typeface="Arial" panose="020B0604020202020204" pitchFamily="34" charset="0"/>
                <a:cs typeface="Arial" panose="020B0604020202020204" pitchFamily="34" charset="0"/>
              </a:rPr>
              <a:t>Elapsed time: 44 minutes</a:t>
            </a:r>
          </a:p>
          <a:p>
            <a:endParaRPr lang="en-GB" sz="800" kern="100" dirty="0">
              <a:effectLst/>
              <a:latin typeface="Arial" panose="020B0604020202020204" pitchFamily="34" charset="0"/>
              <a:ea typeface="Aptos" panose="020B0004020202020204" pitchFamily="34" charset="0"/>
              <a:cs typeface="Arial" panose="020B0604020202020204" pitchFamily="34" charset="0"/>
            </a:endParaRPr>
          </a:p>
          <a:p>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US" sz="1100" b="1" i="0" kern="1200" dirty="0">
                <a:solidFill>
                  <a:schemeClr val="tx1"/>
                </a:solidFill>
                <a:effectLst/>
                <a:latin typeface="+mn-lt"/>
                <a:ea typeface="+mn-ea"/>
                <a:cs typeface="+mn-cs"/>
              </a:rPr>
              <a:t>(ASK</a:t>
            </a:r>
            <a:r>
              <a:rPr lang="en-US" sz="1100" b="1" i="0" kern="1200" dirty="0">
                <a:solidFill>
                  <a:schemeClr val="tx1"/>
                </a:solidFill>
                <a:effectLst/>
                <a:latin typeface="+mn-lt"/>
                <a:ea typeface="+mn-ea"/>
                <a:cs typeface="+mn-cs"/>
                <a:sym typeface="Wingdings" panose="05000000000000000000" pitchFamily="2" charset="2"/>
              </a:rPr>
              <a:t>)</a:t>
            </a:r>
            <a:r>
              <a:rPr lang="en-US" sz="1100" b="1" i="0" kern="1200" dirty="0">
                <a:solidFill>
                  <a:schemeClr val="tx1"/>
                </a:solidFill>
                <a:effectLst/>
                <a:latin typeface="+mn-lt"/>
                <a:ea typeface="+mn-ea"/>
                <a:cs typeface="+mn-cs"/>
              </a:rPr>
              <a:t> </a:t>
            </a:r>
            <a:r>
              <a:rPr lang="en-US" sz="1100" b="0" i="0" kern="1200" dirty="0">
                <a:solidFill>
                  <a:schemeClr val="tx1"/>
                </a:solidFill>
                <a:effectLst/>
                <a:latin typeface="+mn-lt"/>
                <a:ea typeface="+mn-ea"/>
                <a:cs typeface="+mn-cs"/>
              </a:rPr>
              <a:t>Why is guest Information collected? </a:t>
            </a:r>
            <a:r>
              <a:rPr lang="en-US" sz="1100" dirty="0"/>
              <a:t>(Allow a few responses, then share answers.)</a:t>
            </a:r>
            <a:endParaRPr lang="en-US" sz="1100" b="0" i="0" kern="1200" dirty="0">
              <a:solidFill>
                <a:schemeClr val="tx1"/>
              </a:solidFill>
              <a:effectLst/>
              <a:latin typeface="+mn-lt"/>
              <a:ea typeface="+mn-ea"/>
              <a:cs typeface="+mn-cs"/>
            </a:endParaRPr>
          </a:p>
          <a:p>
            <a:endParaRPr lang="en-US" sz="1100" b="1" i="0" kern="1200" dirty="0">
              <a:solidFill>
                <a:schemeClr val="tx1"/>
              </a:solidFill>
              <a:effectLst/>
              <a:latin typeface="+mn-lt"/>
              <a:ea typeface="+mn-ea"/>
              <a:cs typeface="+mn-cs"/>
            </a:endParaRPr>
          </a:p>
          <a:p>
            <a:r>
              <a:rPr lang="en-US" sz="1100" b="1" i="0" kern="1200" dirty="0">
                <a:solidFill>
                  <a:schemeClr val="tx1"/>
                </a:solidFill>
                <a:effectLst/>
                <a:latin typeface="+mn-lt"/>
                <a:ea typeface="+mn-ea"/>
                <a:cs typeface="+mn-cs"/>
              </a:rPr>
              <a:t>Follow-Up Communication</a:t>
            </a:r>
            <a:r>
              <a:rPr lang="en-US" sz="1100" b="0" i="0" kern="1200" dirty="0">
                <a:solidFill>
                  <a:schemeClr val="tx1"/>
                </a:solidFill>
                <a:effectLst/>
                <a:latin typeface="+mn-lt"/>
                <a:ea typeface="+mn-ea"/>
                <a:cs typeface="+mn-cs"/>
              </a:rPr>
              <a:t> - To share meeting details, thank guests for attending, and invite them back—helping convert guests into members.</a:t>
            </a:r>
          </a:p>
          <a:p>
            <a:r>
              <a:rPr lang="en-US" sz="1100" b="1" i="0" kern="1200" dirty="0">
                <a:solidFill>
                  <a:schemeClr val="tx1"/>
                </a:solidFill>
                <a:effectLst/>
                <a:latin typeface="+mn-lt"/>
                <a:ea typeface="+mn-ea"/>
                <a:cs typeface="+mn-cs"/>
              </a:rPr>
              <a:t>Support Membership Growth</a:t>
            </a:r>
            <a:r>
              <a:rPr lang="en-US" sz="1100" b="0" i="0" kern="1200" dirty="0">
                <a:solidFill>
                  <a:schemeClr val="tx1"/>
                </a:solidFill>
                <a:effectLst/>
                <a:latin typeface="+mn-lt"/>
                <a:ea typeface="+mn-ea"/>
                <a:cs typeface="+mn-cs"/>
              </a:rPr>
              <a:t> - The information is passed to the </a:t>
            </a:r>
            <a:r>
              <a:rPr lang="en-US" sz="1100" b="1" i="0" kern="1200" dirty="0">
                <a:solidFill>
                  <a:schemeClr val="tx1"/>
                </a:solidFill>
                <a:effectLst/>
                <a:latin typeface="+mn-lt"/>
                <a:ea typeface="+mn-ea"/>
                <a:cs typeface="+mn-cs"/>
              </a:rPr>
              <a:t>Vice President Membership (VPM)</a:t>
            </a:r>
            <a:r>
              <a:rPr lang="en-US" sz="1100" b="0" i="0" kern="1200" dirty="0">
                <a:solidFill>
                  <a:schemeClr val="tx1"/>
                </a:solidFill>
                <a:effectLst/>
                <a:latin typeface="+mn-lt"/>
                <a:ea typeface="+mn-ea"/>
                <a:cs typeface="+mn-cs"/>
              </a:rPr>
              <a:t>, who uses it to track interest and manage the onboarding process.</a:t>
            </a:r>
          </a:p>
          <a:p>
            <a:r>
              <a:rPr lang="en-US" sz="1100" b="1" i="0" kern="1200" dirty="0">
                <a:solidFill>
                  <a:schemeClr val="tx1"/>
                </a:solidFill>
                <a:effectLst/>
                <a:latin typeface="+mn-lt"/>
                <a:ea typeface="+mn-ea"/>
                <a:cs typeface="+mn-cs"/>
              </a:rPr>
              <a:t>Event Planning &amp; Hospitality</a:t>
            </a:r>
            <a:r>
              <a:rPr lang="en-US" sz="1100" b="0" i="0" kern="1200" dirty="0">
                <a:solidFill>
                  <a:schemeClr val="tx1"/>
                </a:solidFill>
                <a:effectLst/>
                <a:latin typeface="+mn-lt"/>
                <a:ea typeface="+mn-ea"/>
                <a:cs typeface="+mn-cs"/>
              </a:rPr>
              <a:t> - Knowing how many guests attended helps the club plan for future meetings—seating, materials, and refreshments.</a:t>
            </a:r>
          </a:p>
          <a:p>
            <a:r>
              <a:rPr lang="en-US" sz="1100" b="1" i="0" kern="1200" dirty="0">
                <a:solidFill>
                  <a:schemeClr val="tx1"/>
                </a:solidFill>
                <a:effectLst/>
                <a:latin typeface="+mn-lt"/>
                <a:ea typeface="+mn-ea"/>
                <a:cs typeface="+mn-cs"/>
              </a:rPr>
              <a:t>Club Reporting &amp; Recognition</a:t>
            </a:r>
            <a:r>
              <a:rPr lang="en-US" sz="1100" b="0" i="0" kern="1200" dirty="0">
                <a:solidFill>
                  <a:schemeClr val="tx1"/>
                </a:solidFill>
                <a:effectLst/>
                <a:latin typeface="+mn-lt"/>
                <a:ea typeface="+mn-ea"/>
                <a:cs typeface="+mn-cs"/>
              </a:rPr>
              <a:t> - Guest attendance can be used in reports and evaluations, helping the club track engagement and growth trends.</a:t>
            </a:r>
          </a:p>
          <a:p>
            <a:r>
              <a:rPr lang="en-US" sz="1100" b="1" i="0" kern="1200" dirty="0">
                <a:solidFill>
                  <a:schemeClr val="tx1"/>
                </a:solidFill>
                <a:effectLst/>
                <a:latin typeface="+mn-lt"/>
                <a:ea typeface="+mn-ea"/>
                <a:cs typeface="+mn-cs"/>
              </a:rPr>
              <a:t>Creating a Welcoming Experience</a:t>
            </a:r>
            <a:r>
              <a:rPr lang="en-US" sz="1100" b="0" i="0" kern="1200" dirty="0">
                <a:solidFill>
                  <a:schemeClr val="tx1"/>
                </a:solidFill>
                <a:effectLst/>
                <a:latin typeface="+mn-lt"/>
                <a:ea typeface="+mn-ea"/>
                <a:cs typeface="+mn-cs"/>
              </a:rPr>
              <a:t> - Personalized greetings and follow-ups show professionalism and care, making guests feel valued and more likely to return.</a:t>
            </a:r>
          </a:p>
          <a:p>
            <a:endParaRPr lang="en-US" dirty="0"/>
          </a:p>
          <a:p>
            <a:endParaRPr lang="en-US" dirty="0"/>
          </a:p>
        </p:txBody>
      </p:sp>
      <p:sp>
        <p:nvSpPr>
          <p:cNvPr id="4" name="Slide Number Placeholder 3">
            <a:extLst>
              <a:ext uri="{FF2B5EF4-FFF2-40B4-BE49-F238E27FC236}">
                <a16:creationId xmlns:a16="http://schemas.microsoft.com/office/drawing/2014/main" id="{89A81E7A-264B-6327-D4D3-59A82B5390A3}"/>
              </a:ext>
            </a:extLst>
          </p:cNvPr>
          <p:cNvSpPr>
            <a:spLocks noGrp="1"/>
          </p:cNvSpPr>
          <p:nvPr>
            <p:ph type="sldNum" sz="quarter" idx="5"/>
          </p:nvPr>
        </p:nvSpPr>
        <p:spPr/>
        <p:txBody>
          <a:bodyPr/>
          <a:lstStyle/>
          <a:p>
            <a:fld id="{B6847FC4-CAF1-6741-875A-C83F3721E6B6}" type="slidenum">
              <a:rPr lang="en-US" smtClean="0"/>
              <a:t>17</a:t>
            </a:fld>
            <a:endParaRPr lang="en-US" dirty="0"/>
          </a:p>
        </p:txBody>
      </p:sp>
    </p:spTree>
    <p:extLst>
      <p:ext uri="{BB962C8B-B14F-4D97-AF65-F5344CB8AC3E}">
        <p14:creationId xmlns:p14="http://schemas.microsoft.com/office/powerpoint/2010/main" val="30248540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8AEB3A-267B-4EEF-7526-7404D20A49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F381D3-2E7B-E456-24E6-069532F7EA4C}"/>
              </a:ext>
            </a:extLst>
          </p:cNvPr>
          <p:cNvSpPr>
            <a:spLocks noGrp="1" noRot="1" noChangeAspect="1"/>
          </p:cNvSpPr>
          <p:nvPr>
            <p:ph type="sldImg"/>
          </p:nvPr>
        </p:nvSpPr>
        <p:spPr>
          <a:xfrm>
            <a:off x="1311275" y="630238"/>
            <a:ext cx="4251325" cy="2392362"/>
          </a:xfrm>
        </p:spPr>
      </p:sp>
      <p:sp>
        <p:nvSpPr>
          <p:cNvPr id="3" name="Notes Placeholder 2">
            <a:extLst>
              <a:ext uri="{FF2B5EF4-FFF2-40B4-BE49-F238E27FC236}">
                <a16:creationId xmlns:a16="http://schemas.microsoft.com/office/drawing/2014/main" id="{19A7667D-6DE4-2731-A124-1680D217DDC7}"/>
              </a:ext>
            </a:extLst>
          </p:cNvPr>
          <p:cNvSpPr>
            <a:spLocks noGrp="1"/>
          </p:cNvSpPr>
          <p:nvPr>
            <p:ph type="body" idx="1"/>
          </p:nvPr>
        </p:nvSpPr>
        <p:spPr>
          <a:xfrm>
            <a:off x="685800" y="3022600"/>
            <a:ext cx="5486400" cy="5847079"/>
          </a:xfrm>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46 minutes</a:t>
            </a:r>
          </a:p>
          <a:p>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US" sz="1200" b="0" i="0" kern="1200" dirty="0">
                <a:solidFill>
                  <a:schemeClr val="tx1"/>
                </a:solidFill>
                <a:effectLst/>
                <a:latin typeface="+mn-lt"/>
                <a:ea typeface="+mn-ea"/>
                <a:cs typeface="+mn-cs"/>
              </a:rPr>
              <a:t>Toastmasters International adheres to </a:t>
            </a:r>
            <a:r>
              <a:rPr lang="en-US" sz="1200" b="1" i="0" kern="1200" dirty="0">
                <a:solidFill>
                  <a:schemeClr val="tx1"/>
                </a:solidFill>
                <a:effectLst/>
                <a:latin typeface="+mn-lt"/>
                <a:ea typeface="+mn-ea"/>
                <a:cs typeface="+mn-cs"/>
              </a:rPr>
              <a:t>GDPR (General Data Protection Regulation)</a:t>
            </a:r>
            <a:r>
              <a:rPr lang="en-US" sz="1200" b="0" i="0" kern="1200" dirty="0">
                <a:solidFill>
                  <a:schemeClr val="tx1"/>
                </a:solidFill>
                <a:effectLst/>
                <a:latin typeface="+mn-lt"/>
                <a:ea typeface="+mn-ea"/>
                <a:cs typeface="+mn-cs"/>
              </a:rPr>
              <a:t> by implementing several key practices to protect the personal data of members and guests, especially those residing in the European Economic Area (EEA). </a:t>
            </a:r>
          </a:p>
          <a:p>
            <a:endParaRPr lang="en-US" sz="1200" b="0" i="0" kern="1200" dirty="0">
              <a:solidFill>
                <a:schemeClr val="tx1"/>
              </a:solidFill>
              <a:effectLst/>
              <a:latin typeface="+mn-lt"/>
              <a:ea typeface="+mn-ea"/>
              <a:cs typeface="+mn-cs"/>
            </a:endParaRPr>
          </a:p>
          <a:p>
            <a:r>
              <a:rPr lang="en-US" b="1" u="none" dirty="0"/>
              <a:t>Consent and Transparency</a:t>
            </a:r>
          </a:p>
          <a:p>
            <a:pPr marL="171450" indent="-171450">
              <a:buFont typeface="Arial" panose="020B0604020202020204" pitchFamily="34" charset="0"/>
              <a:buChar char="•"/>
            </a:pPr>
            <a:r>
              <a:rPr lang="en-US" dirty="0"/>
              <a:t>Members and guests are informed about how their data is used and must give explicit consent for communications and data processing.</a:t>
            </a:r>
          </a:p>
          <a:p>
            <a:pPr marL="171450" indent="-171450">
              <a:buFont typeface="Arial" panose="020B0604020202020204" pitchFamily="34" charset="0"/>
              <a:buChar char="•"/>
            </a:pPr>
            <a:r>
              <a:rPr lang="en-US" dirty="0"/>
              <a:t>Privacy and consent settings can be managed through individual profiles on the Toastmasters website.</a:t>
            </a:r>
          </a:p>
          <a:p>
            <a:r>
              <a:rPr lang="en-US" b="1" u="none" dirty="0"/>
              <a:t>Data Access and Control</a:t>
            </a:r>
          </a:p>
          <a:p>
            <a:pPr marL="171450" indent="-171450">
              <a:buFont typeface="Arial" panose="020B0604020202020204" pitchFamily="34" charset="0"/>
              <a:buChar char="•"/>
            </a:pPr>
            <a:r>
              <a:rPr lang="en-US" dirty="0"/>
              <a:t>Individuals can opt out of marketing communications and request to delete their accounts permanently.</a:t>
            </a:r>
          </a:p>
          <a:p>
            <a:pPr marL="171450" indent="-171450">
              <a:buFont typeface="Arial" panose="020B0604020202020204" pitchFamily="34" charset="0"/>
              <a:buChar char="•"/>
            </a:pPr>
            <a:r>
              <a:rPr lang="en-US" dirty="0"/>
              <a:t>Clubs are encouraged to provide privacy notices to all members and guests, explaining how their data is handled.</a:t>
            </a:r>
          </a:p>
          <a:p>
            <a:r>
              <a:rPr lang="en-US" b="1" u="none" dirty="0"/>
              <a:t>Data Minimization and Purpose Limitation</a:t>
            </a:r>
          </a:p>
          <a:p>
            <a:pPr marL="171450" indent="-171450">
              <a:buFont typeface="Arial" panose="020B0604020202020204" pitchFamily="34" charset="0"/>
              <a:buChar char="•"/>
            </a:pPr>
            <a:r>
              <a:rPr lang="en-US" dirty="0"/>
              <a:t>Only necessary personal data is collected (e.g., name, email, attendance), and it is used strictly for club operations and communication.</a:t>
            </a:r>
          </a:p>
          <a:p>
            <a:r>
              <a:rPr lang="en-US" b="1" u="none" dirty="0"/>
              <a:t>Club-Level Responsibility</a:t>
            </a:r>
          </a:p>
          <a:p>
            <a:pPr marL="171450" indent="-171450">
              <a:buFont typeface="Arial" panose="020B0604020202020204" pitchFamily="34" charset="0"/>
              <a:buChar char="•"/>
            </a:pPr>
            <a:r>
              <a:rPr lang="en-US" dirty="0"/>
              <a:t>Clubs are encouraged to appoint a GDPR contact person (often the VP Membership or Secretary) to manage compliance and distribute privacy notices </a:t>
            </a:r>
          </a:p>
          <a:p>
            <a:r>
              <a:rPr lang="en-US" b="1" u="none" dirty="0"/>
              <a:t>Secure Data Handling</a:t>
            </a:r>
          </a:p>
          <a:p>
            <a:pPr marL="171450" indent="-171450">
              <a:buFont typeface="Arial" panose="020B0604020202020204" pitchFamily="34" charset="0"/>
              <a:buChar char="•"/>
            </a:pPr>
            <a:r>
              <a:rPr lang="en-US" dirty="0"/>
              <a:t>Data is stored securely, and </a:t>
            </a:r>
            <a:r>
              <a:rPr lang="en-US" b="1" dirty="0"/>
              <a:t>meeting management </a:t>
            </a:r>
            <a:r>
              <a:rPr lang="en-US" dirty="0"/>
              <a:t>platforms like Pathways and Easy Speak are designed to be GDPR-compliant</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***More information can be found on the Toastmasters International website under FAQs &gt; Technical section (</a:t>
            </a:r>
            <a:r>
              <a:rPr lang="en-US" u="sng" dirty="0">
                <a:hlinkClick r:id="rId3"/>
              </a:rPr>
              <a:t>https://www.toastmasters.org/footer/faq/GDPR</a:t>
            </a:r>
            <a:r>
              <a:rPr lang="en-US" dirty="0"/>
              <a:t>)</a:t>
            </a:r>
          </a:p>
          <a:p>
            <a:endParaRPr lang="en-US" dirty="0"/>
          </a:p>
        </p:txBody>
      </p:sp>
      <p:sp>
        <p:nvSpPr>
          <p:cNvPr id="4" name="Slide Number Placeholder 3">
            <a:extLst>
              <a:ext uri="{FF2B5EF4-FFF2-40B4-BE49-F238E27FC236}">
                <a16:creationId xmlns:a16="http://schemas.microsoft.com/office/drawing/2014/main" id="{136CE8EC-D9B3-E275-FA16-379F99456CE5}"/>
              </a:ext>
            </a:extLst>
          </p:cNvPr>
          <p:cNvSpPr>
            <a:spLocks noGrp="1"/>
          </p:cNvSpPr>
          <p:nvPr>
            <p:ph type="sldNum" sz="quarter" idx="5"/>
          </p:nvPr>
        </p:nvSpPr>
        <p:spPr/>
        <p:txBody>
          <a:bodyPr/>
          <a:lstStyle/>
          <a:p>
            <a:fld id="{B6847FC4-CAF1-6741-875A-C83F3721E6B6}" type="slidenum">
              <a:rPr lang="en-US" smtClean="0"/>
              <a:t>18</a:t>
            </a:fld>
            <a:endParaRPr lang="en-US" dirty="0"/>
          </a:p>
        </p:txBody>
      </p:sp>
    </p:spTree>
    <p:extLst>
      <p:ext uri="{BB962C8B-B14F-4D97-AF65-F5344CB8AC3E}">
        <p14:creationId xmlns:p14="http://schemas.microsoft.com/office/powerpoint/2010/main" val="10391671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C944F8-1888-7B56-6AEE-4D17590A02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6958A0-4520-843C-B1B4-0EAFBEE4B234}"/>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39D90A53-A290-DDAF-E604-4E5C90B11E33}"/>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34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Member relations </a:t>
            </a:r>
            <a:r>
              <a:rPr lang="en-US" sz="1200" b="0" kern="1200" dirty="0">
                <a:solidFill>
                  <a:schemeClr val="tx1"/>
                </a:solidFill>
                <a:effectLst/>
                <a:latin typeface="+mn-lt"/>
                <a:ea typeface="+mn-ea"/>
                <a:cs typeface="+mn-cs"/>
              </a:rPr>
              <a:t>is</a:t>
            </a:r>
            <a:r>
              <a:rPr lang="en-US" sz="1200" kern="1200" dirty="0">
                <a:solidFill>
                  <a:schemeClr val="tx1"/>
                </a:solidFill>
                <a:effectLst/>
                <a:latin typeface="+mn-lt"/>
                <a:ea typeface="+mn-ea"/>
                <a:cs typeface="+mn-cs"/>
              </a:rPr>
              <a:t> the third bucket of responsibility. Your duties extend beyond the tasks of a Sergeant at Arms</a:t>
            </a:r>
            <a:r>
              <a:rPr lang="en-US" dirty="0">
                <a:effectLst/>
              </a:rPr>
              <a:t> </a:t>
            </a: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dirty="0"/>
              <a:t>Assist your fellow officers with the success of the club by:</a:t>
            </a:r>
          </a:p>
          <a:p>
            <a:pPr marL="171450" indent="-171450">
              <a:buFont typeface="Arial" panose="020B0604020202020204" pitchFamily="34" charset="0"/>
              <a:buChar char="•"/>
            </a:pPr>
            <a:r>
              <a:rPr lang="en-US" dirty="0"/>
              <a:t>Building relationships with members </a:t>
            </a:r>
          </a:p>
          <a:p>
            <a:pPr marL="171450" indent="-171450">
              <a:buFont typeface="Arial" panose="020B0604020202020204" pitchFamily="34" charset="0"/>
              <a:buChar char="•"/>
            </a:pPr>
            <a:r>
              <a:rPr lang="en-US" dirty="0"/>
              <a:t>Take time to find out club members motivations for joining and their goals both personal and professional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Help foster a positive, respectful club culture through meeting readiness and hospitality.</a:t>
            </a:r>
          </a:p>
          <a:p>
            <a:pPr marL="171450" indent="-171450">
              <a:buFont typeface="Arial" panose="020B0604020202020204" pitchFamily="34" charset="0"/>
              <a:buChar char="•"/>
            </a:pPr>
            <a:endParaRPr lang="en-US" dirty="0"/>
          </a:p>
          <a:p>
            <a:pPr marL="0" indent="0">
              <a:buFont typeface="+mj-lt"/>
              <a:buNone/>
            </a:pPr>
            <a:endParaRPr lang="en-US" i="0" dirty="0"/>
          </a:p>
        </p:txBody>
      </p:sp>
      <p:sp>
        <p:nvSpPr>
          <p:cNvPr id="4" name="Slide Number Placeholder 3">
            <a:extLst>
              <a:ext uri="{FF2B5EF4-FFF2-40B4-BE49-F238E27FC236}">
                <a16:creationId xmlns:a16="http://schemas.microsoft.com/office/drawing/2014/main" id="{79BEB08B-4538-2BFC-AA6F-D43E4CEDA9B7}"/>
              </a:ext>
            </a:extLst>
          </p:cNvPr>
          <p:cNvSpPr>
            <a:spLocks noGrp="1"/>
          </p:cNvSpPr>
          <p:nvPr>
            <p:ph type="sldNum" sz="quarter" idx="5"/>
          </p:nvPr>
        </p:nvSpPr>
        <p:spPr/>
        <p:txBody>
          <a:bodyPr/>
          <a:lstStyle/>
          <a:p>
            <a:fld id="{B6847FC4-CAF1-6741-875A-C83F3721E6B6}" type="slidenum">
              <a:rPr lang="en-US" smtClean="0"/>
              <a:t>19</a:t>
            </a:fld>
            <a:endParaRPr lang="en-US" dirty="0"/>
          </a:p>
        </p:txBody>
      </p:sp>
    </p:spTree>
    <p:extLst>
      <p:ext uri="{BB962C8B-B14F-4D97-AF65-F5344CB8AC3E}">
        <p14:creationId xmlns:p14="http://schemas.microsoft.com/office/powerpoint/2010/main" val="23717067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2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GB" dirty="0">
                <a:latin typeface="Arial" panose="020B0604020202020204" pitchFamily="34" charset="0"/>
                <a:cs typeface="Arial" panose="020B0604020202020204" pitchFamily="34" charset="0"/>
              </a:rPr>
              <a:t>Welcome to the Sergeant at Arms training! </a:t>
            </a:r>
            <a:r>
              <a:rPr lang="en-US" dirty="0">
                <a:latin typeface="Arial" panose="020B0604020202020204" pitchFamily="34" charset="0"/>
                <a:cs typeface="Arial" panose="020B0604020202020204" pitchFamily="34" charset="0"/>
              </a:rPr>
              <a:t>Today, we will highlight the often-unsung hero of every Toastmasters meeting—YOU, the Sergeant at Arms. </a:t>
            </a:r>
          </a:p>
          <a:p>
            <a:endParaRPr lang="en-US"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(To begin the session, </a:t>
            </a:r>
            <a:r>
              <a:rPr lang="en-GB" b="1" dirty="0">
                <a:latin typeface="Arial" panose="020B0604020202020204" pitchFamily="34" charset="0"/>
                <a:cs typeface="Arial" panose="020B0604020202020204" pitchFamily="34" charset="0"/>
              </a:rPr>
              <a:t>ask</a:t>
            </a:r>
            <a:r>
              <a:rPr lang="en-GB" dirty="0">
                <a:latin typeface="Arial" panose="020B0604020202020204" pitchFamily="34" charset="0"/>
                <a:cs typeface="Arial" panose="020B0604020202020204" pitchFamily="34" charset="0"/>
              </a:rPr>
              <a:t> attendees </a:t>
            </a:r>
            <a:r>
              <a:rPr lang="en-GB" i="1" dirty="0">
                <a:latin typeface="Arial" panose="020B0604020202020204" pitchFamily="34" charset="0"/>
                <a:cs typeface="Arial" panose="020B0604020202020204" pitchFamily="34" charset="0"/>
              </a:rPr>
              <a:t>why they are serving as their club’s Sergeant at Arms</a:t>
            </a:r>
            <a:r>
              <a:rPr lang="en-GB" dirty="0">
                <a:latin typeface="Arial" panose="020B0604020202020204" pitchFamily="34" charset="0"/>
                <a:cs typeface="Arial" panose="020B0604020202020204" pitchFamily="34" charset="0"/>
              </a:rPr>
              <a:t>. For online training, </a:t>
            </a:r>
            <a:r>
              <a:rPr lang="en-GB" b="1" dirty="0">
                <a:latin typeface="Arial" panose="020B0604020202020204" pitchFamily="34" charset="0"/>
                <a:cs typeface="Arial" panose="020B0604020202020204" pitchFamily="34" charset="0"/>
              </a:rPr>
              <a:t>ask</a:t>
            </a:r>
            <a:r>
              <a:rPr lang="en-GB" dirty="0">
                <a:latin typeface="Arial" panose="020B0604020202020204" pitchFamily="34" charset="0"/>
                <a:cs typeface="Arial" panose="020B0604020202020204" pitchFamily="34" charset="0"/>
              </a:rPr>
              <a:t> the SAAs to enter their answers into the Zoom chat and read a few of their responses. For in-person training, </a:t>
            </a:r>
            <a:r>
              <a:rPr lang="en-GB" b="1" dirty="0">
                <a:latin typeface="Arial" panose="020B0604020202020204" pitchFamily="34" charset="0"/>
                <a:cs typeface="Arial" panose="020B0604020202020204" pitchFamily="34" charset="0"/>
              </a:rPr>
              <a:t>ask</a:t>
            </a:r>
            <a:r>
              <a:rPr lang="en-GB" dirty="0">
                <a:latin typeface="Arial" panose="020B0604020202020204" pitchFamily="34" charset="0"/>
                <a:cs typeface="Arial" panose="020B0604020202020204" pitchFamily="34" charset="0"/>
              </a:rPr>
              <a:t> a few SAAs to answer in ONE SENTENCE.)</a:t>
            </a:r>
          </a:p>
          <a:p>
            <a:endParaRPr lang="en-GB" b="1"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Club officers dedicate valuable time and provide a tremendous service to Toastmasters. Let’s discuss the importance of your role as the club’s Sergeant at Arms. </a:t>
            </a:r>
          </a:p>
          <a:p>
            <a:endParaRPr lang="en-GB" dirty="0"/>
          </a:p>
          <a:p>
            <a:endParaRPr lang="en-GB" b="1" dirty="0"/>
          </a:p>
          <a:p>
            <a:endParaRPr lang="en-GB" dirty="0"/>
          </a:p>
        </p:txBody>
      </p:sp>
      <p:sp>
        <p:nvSpPr>
          <p:cNvPr id="4" name="Slide Number Placeholder 3"/>
          <p:cNvSpPr>
            <a:spLocks noGrp="1"/>
          </p:cNvSpPr>
          <p:nvPr>
            <p:ph type="sldNum" sz="quarter" idx="5"/>
          </p:nvPr>
        </p:nvSpPr>
        <p:spPr/>
        <p:txBody>
          <a:bodyPr/>
          <a:lstStyle/>
          <a:p>
            <a:fld id="{B6847FC4-CAF1-6741-875A-C83F3721E6B6}" type="slidenum">
              <a:rPr lang="en-US" smtClean="0"/>
              <a:t>2</a:t>
            </a:fld>
            <a:endParaRPr lang="en-US" dirty="0"/>
          </a:p>
        </p:txBody>
      </p:sp>
    </p:spTree>
    <p:extLst>
      <p:ext uri="{BB962C8B-B14F-4D97-AF65-F5344CB8AC3E}">
        <p14:creationId xmlns:p14="http://schemas.microsoft.com/office/powerpoint/2010/main" val="41544821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6BC6A9-3E40-1063-74E7-65B8FC4573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77ABB7-C0FF-4731-C71E-E27F8B0AD6D3}"/>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08CBA21C-6E0C-8DB6-4D36-FD106BAE5632}"/>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36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US" b="1" dirty="0"/>
              <a:t>Celebrate successes</a:t>
            </a:r>
            <a:r>
              <a:rPr lang="en-US" dirty="0"/>
              <a:t>! Share how proud you are of their dedication and perseverance </a:t>
            </a:r>
          </a:p>
          <a:p>
            <a:pPr marL="171450" indent="-171450">
              <a:buFont typeface="Arial" panose="020B0604020202020204" pitchFamily="34" charset="0"/>
              <a:buChar char="•"/>
            </a:pPr>
            <a:r>
              <a:rPr lang="en-US" dirty="0"/>
              <a:t>Think about how good it feels when you accomplish a goal </a:t>
            </a:r>
          </a:p>
          <a:p>
            <a:pPr marL="171450" indent="-171450">
              <a:buFont typeface="Arial" panose="020B0604020202020204" pitchFamily="34" charset="0"/>
              <a:buChar char="•"/>
            </a:pPr>
            <a:r>
              <a:rPr lang="en-US" dirty="0"/>
              <a:t>Now think about how good it feels when someone recognizes your achievement and congratulates you – share that feeling with fellow members </a:t>
            </a:r>
          </a:p>
          <a:p>
            <a:pPr marL="0" indent="0">
              <a:buFont typeface="Arial" panose="020B0604020202020204" pitchFamily="34" charset="0"/>
              <a:buNone/>
            </a:pPr>
            <a:endParaRPr lang="en-US" dirty="0"/>
          </a:p>
          <a:p>
            <a:r>
              <a:rPr lang="en-US" sz="1200" b="1" i="0" kern="1200" dirty="0">
                <a:solidFill>
                  <a:schemeClr val="tx1"/>
                </a:solidFill>
                <a:effectLst/>
                <a:latin typeface="+mn-lt"/>
                <a:ea typeface="+mn-ea"/>
                <a:cs typeface="+mn-cs"/>
              </a:rPr>
              <a:t>Set up awards and recognition </a:t>
            </a:r>
            <a:r>
              <a:rPr lang="en-US" sz="1200" b="0" i="0" kern="1200" dirty="0">
                <a:solidFill>
                  <a:schemeClr val="tx1"/>
                </a:solidFill>
                <a:effectLst/>
                <a:latin typeface="+mn-lt"/>
                <a:ea typeface="+mn-ea"/>
                <a:cs typeface="+mn-cs"/>
              </a:rPr>
              <a:t>materials for ceremonies. Don’t forget that you set the tone for the club meetings! Helps create a </a:t>
            </a:r>
            <a:r>
              <a:rPr lang="en-US" sz="1200" b="1" i="0" kern="1200" dirty="0">
                <a:solidFill>
                  <a:schemeClr val="tx1"/>
                </a:solidFill>
                <a:effectLst/>
                <a:latin typeface="+mn-lt"/>
                <a:ea typeface="+mn-ea"/>
                <a:cs typeface="+mn-cs"/>
              </a:rPr>
              <a:t>celebratory atmosphere </a:t>
            </a:r>
            <a:r>
              <a:rPr lang="en-US" sz="1200" b="0" i="0" kern="1200" dirty="0">
                <a:solidFill>
                  <a:schemeClr val="tx1"/>
                </a:solidFill>
                <a:effectLst/>
                <a:latin typeface="+mn-lt"/>
                <a:ea typeface="+mn-ea"/>
                <a:cs typeface="+mn-cs"/>
              </a:rPr>
              <a:t>that motivates continued member engagement.</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Remember, strong, healthy relationships result in a strong, healthy club</a:t>
            </a:r>
          </a:p>
          <a:p>
            <a:pPr marL="0" indent="0">
              <a:buFont typeface="+mj-lt"/>
              <a:buNone/>
            </a:pPr>
            <a:endParaRPr lang="en-US" i="0" dirty="0"/>
          </a:p>
        </p:txBody>
      </p:sp>
      <p:sp>
        <p:nvSpPr>
          <p:cNvPr id="4" name="Slide Number Placeholder 3">
            <a:extLst>
              <a:ext uri="{FF2B5EF4-FFF2-40B4-BE49-F238E27FC236}">
                <a16:creationId xmlns:a16="http://schemas.microsoft.com/office/drawing/2014/main" id="{728A300C-04A8-648E-8271-B9B9996DA51D}"/>
              </a:ext>
            </a:extLst>
          </p:cNvPr>
          <p:cNvSpPr>
            <a:spLocks noGrp="1"/>
          </p:cNvSpPr>
          <p:nvPr>
            <p:ph type="sldNum" sz="quarter" idx="5"/>
          </p:nvPr>
        </p:nvSpPr>
        <p:spPr/>
        <p:txBody>
          <a:bodyPr/>
          <a:lstStyle/>
          <a:p>
            <a:fld id="{B6847FC4-CAF1-6741-875A-C83F3721E6B6}" type="slidenum">
              <a:rPr lang="en-US" smtClean="0"/>
              <a:t>20</a:t>
            </a:fld>
            <a:endParaRPr lang="en-US" dirty="0"/>
          </a:p>
        </p:txBody>
      </p:sp>
    </p:spTree>
    <p:extLst>
      <p:ext uri="{BB962C8B-B14F-4D97-AF65-F5344CB8AC3E}">
        <p14:creationId xmlns:p14="http://schemas.microsoft.com/office/powerpoint/2010/main" val="8743448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48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Never underestimate the role of SAA. Setting the tone for the club meeting, preparing the room, greeting members and recruiting volunteers demonstrates competent leadership skills. Be sure to work closely with the Executive Committee to achieve Distinguished Club status. You are a key member of the team!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(Ask) </a:t>
            </a:r>
            <a:r>
              <a:rPr lang="en-US" sz="1200" kern="1200" dirty="0">
                <a:solidFill>
                  <a:schemeClr val="tx1"/>
                </a:solidFill>
                <a:effectLst/>
                <a:latin typeface="+mn-lt"/>
                <a:ea typeface="+mn-ea"/>
                <a:cs typeface="+mn-cs"/>
              </a:rPr>
              <a:t>What are some of the best practices of your club’s previous Sergeant at Arms? </a:t>
            </a:r>
          </a:p>
          <a:p>
            <a:endParaRPr lang="en-US" dirty="0"/>
          </a:p>
        </p:txBody>
      </p:sp>
      <p:sp>
        <p:nvSpPr>
          <p:cNvPr id="4" name="Slide Number Placeholder 3"/>
          <p:cNvSpPr>
            <a:spLocks noGrp="1"/>
          </p:cNvSpPr>
          <p:nvPr>
            <p:ph type="sldNum" sz="quarter" idx="5"/>
          </p:nvPr>
        </p:nvSpPr>
        <p:spPr/>
        <p:txBody>
          <a:bodyPr/>
          <a:lstStyle/>
          <a:p>
            <a:fld id="{B6847FC4-CAF1-6741-875A-C83F3721E6B6}" type="slidenum">
              <a:rPr lang="en-US" smtClean="0"/>
              <a:t>21</a:t>
            </a:fld>
            <a:endParaRPr lang="en-US" dirty="0"/>
          </a:p>
        </p:txBody>
      </p:sp>
    </p:spTree>
    <p:extLst>
      <p:ext uri="{BB962C8B-B14F-4D97-AF65-F5344CB8AC3E}">
        <p14:creationId xmlns:p14="http://schemas.microsoft.com/office/powerpoint/2010/main" val="15901299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A8C97B-5C7C-D78C-6649-9EC3E8F6D0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7FB854-5988-BAF3-E92D-75F654B6B386}"/>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8BE6734F-D82D-44B3-DF57-93602EBC5897}"/>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50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dirty="0"/>
          </a:p>
          <a:p>
            <a:pPr marL="171450" indent="-171450">
              <a:buFont typeface="Arial" panose="020B0604020202020204" pitchFamily="34" charset="0"/>
              <a:buChar char="•"/>
            </a:pPr>
            <a:r>
              <a:rPr lang="en-US" sz="1200" b="1" i="0" kern="1200" dirty="0">
                <a:solidFill>
                  <a:schemeClr val="tx1"/>
                </a:solidFill>
                <a:effectLst/>
                <a:latin typeface="+mn-lt"/>
                <a:ea typeface="+mn-ea"/>
                <a:cs typeface="+mn-cs"/>
              </a:rPr>
              <a:t>Arrive Early and Be Prepared:  </a:t>
            </a:r>
            <a:r>
              <a:rPr lang="en-US" sz="1200" b="0" i="0" kern="1200" dirty="0">
                <a:solidFill>
                  <a:schemeClr val="tx1"/>
                </a:solidFill>
                <a:effectLst/>
                <a:latin typeface="+mn-lt"/>
                <a:ea typeface="+mn-ea"/>
                <a:cs typeface="+mn-cs"/>
              </a:rPr>
              <a:t>Ensure the meeting space is set up with all necessary materials (agenda, lectern, timer, flags, etc.) before members arrive.</a:t>
            </a:r>
          </a:p>
          <a:p>
            <a:pPr marL="171450" indent="-171450">
              <a:buFont typeface="Arial" panose="020B0604020202020204" pitchFamily="34" charset="0"/>
              <a:buChar char="•"/>
            </a:pPr>
            <a:r>
              <a:rPr lang="en-US" sz="1200" b="1" i="0" kern="1200" dirty="0">
                <a:solidFill>
                  <a:schemeClr val="tx1"/>
                </a:solidFill>
                <a:effectLst/>
                <a:latin typeface="+mn-lt"/>
                <a:ea typeface="+mn-ea"/>
                <a:cs typeface="+mn-cs"/>
              </a:rPr>
              <a:t>Maintain a Professional and Welcoming Environment:  </a:t>
            </a:r>
            <a:r>
              <a:rPr lang="en-US" sz="1200" b="0" i="0" kern="1200" dirty="0">
                <a:solidFill>
                  <a:schemeClr val="tx1"/>
                </a:solidFill>
                <a:effectLst/>
                <a:latin typeface="+mn-lt"/>
                <a:ea typeface="+mn-ea"/>
                <a:cs typeface="+mn-cs"/>
              </a:rPr>
              <a:t>Greet guests warmly, assist with sign-ins, and help create a positive first impression of the club.</a:t>
            </a:r>
          </a:p>
          <a:p>
            <a:pPr marL="171450" indent="-171450">
              <a:buFont typeface="Arial" panose="020B0604020202020204" pitchFamily="34" charset="0"/>
              <a:buChar char="•"/>
            </a:pPr>
            <a:r>
              <a:rPr lang="en-US" sz="1200" b="1" i="0" kern="1200" dirty="0">
                <a:solidFill>
                  <a:schemeClr val="tx1"/>
                </a:solidFill>
                <a:effectLst/>
                <a:latin typeface="+mn-lt"/>
                <a:ea typeface="+mn-ea"/>
                <a:cs typeface="+mn-cs"/>
              </a:rPr>
              <a:t>Manage Equipment and Supplies:  </a:t>
            </a:r>
            <a:r>
              <a:rPr lang="en-US" sz="1200" b="0" i="0" kern="1200" dirty="0">
                <a:solidFill>
                  <a:schemeClr val="tx1"/>
                </a:solidFill>
                <a:effectLst/>
                <a:latin typeface="+mn-lt"/>
                <a:ea typeface="+mn-ea"/>
                <a:cs typeface="+mn-cs"/>
              </a:rPr>
              <a:t>Keep track of club inventory (e.g., gavel, banner, ballots) and ensure tech (microphones, projectors) is functional.</a:t>
            </a:r>
          </a:p>
          <a:p>
            <a:pPr marL="171450" indent="-171450">
              <a:buFont typeface="Arial" panose="020B0604020202020204" pitchFamily="34" charset="0"/>
              <a:buChar char="•"/>
            </a:pPr>
            <a:r>
              <a:rPr lang="en-US" sz="1200" b="1" i="0" kern="1200" dirty="0">
                <a:solidFill>
                  <a:schemeClr val="tx1"/>
                </a:solidFill>
                <a:effectLst/>
                <a:latin typeface="+mn-lt"/>
                <a:ea typeface="+mn-ea"/>
                <a:cs typeface="+mn-cs"/>
              </a:rPr>
              <a:t>Adaptable and Calm Under Pressure:  </a:t>
            </a:r>
            <a:r>
              <a:rPr lang="en-US" sz="1200" b="0" i="0" kern="1200" dirty="0">
                <a:solidFill>
                  <a:schemeClr val="tx1"/>
                </a:solidFill>
                <a:effectLst/>
                <a:latin typeface="+mn-lt"/>
                <a:ea typeface="+mn-ea"/>
                <a:cs typeface="+mn-cs"/>
              </a:rPr>
              <a:t>Handle unexpected issues (e.g., room changes, tech failures) quickly and calmly to keep meetings running smoothly.</a:t>
            </a:r>
          </a:p>
          <a:p>
            <a:endParaRPr lang="en-US" dirty="0"/>
          </a:p>
        </p:txBody>
      </p:sp>
      <p:sp>
        <p:nvSpPr>
          <p:cNvPr id="4" name="Slide Number Placeholder 3">
            <a:extLst>
              <a:ext uri="{FF2B5EF4-FFF2-40B4-BE49-F238E27FC236}">
                <a16:creationId xmlns:a16="http://schemas.microsoft.com/office/drawing/2014/main" id="{B66D5CE8-C065-3566-4621-DAE8EABD03C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68586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2063BF-4004-001E-4F48-3EF5AA9A9F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260695-0B88-9AEF-2B95-2F0140B290AF}"/>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55B99699-1849-6C5A-5236-52870C11678E}"/>
              </a:ext>
            </a:extLst>
          </p:cNvPr>
          <p:cNvSpPr>
            <a:spLocks noGrp="1"/>
          </p:cNvSpPr>
          <p:nvPr>
            <p:ph type="body" idx="1"/>
          </p:nvPr>
        </p:nvSpPr>
        <p:spPr>
          <a:xfrm>
            <a:off x="685800" y="3887785"/>
            <a:ext cx="5486400" cy="5058095"/>
          </a:xfrm>
        </p:spPr>
        <p:txBody>
          <a:bodyPr/>
          <a:lstStyle/>
          <a:p>
            <a:r>
              <a:rPr lang="en-GB" sz="1200" b="1" dirty="0">
                <a:latin typeface="Arial" panose="020B0604020202020204" pitchFamily="34" charset="0"/>
                <a:cs typeface="Arial" panose="020B0604020202020204" pitchFamily="34" charset="0"/>
              </a:rPr>
              <a:t>Time on slide: 3 minutes</a:t>
            </a:r>
          </a:p>
          <a:p>
            <a:r>
              <a:rPr lang="en-GB" sz="1200" b="1" dirty="0">
                <a:latin typeface="Arial" panose="020B0604020202020204" pitchFamily="34" charset="0"/>
                <a:cs typeface="Arial" panose="020B0604020202020204" pitchFamily="34" charset="0"/>
              </a:rPr>
              <a:t>Elapsed time: 53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GB" dirty="0"/>
              <a:t>(Review how the SAA collaborates with all the other officers.)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 </a:t>
            </a:r>
            <a:r>
              <a:rPr lang="en-US" sz="1200" b="1" i="0" kern="1200" dirty="0">
                <a:solidFill>
                  <a:schemeClr val="tx1"/>
                </a:solidFill>
                <a:effectLst/>
                <a:latin typeface="+mn-lt"/>
                <a:ea typeface="+mn-ea"/>
                <a:cs typeface="+mn-cs"/>
              </a:rPr>
              <a:t>Sergeant at Arms </a:t>
            </a:r>
            <a:r>
              <a:rPr lang="en-US" sz="1200" b="0" i="0" kern="1200" dirty="0">
                <a:solidFill>
                  <a:schemeClr val="tx1"/>
                </a:solidFill>
                <a:effectLst/>
                <a:latin typeface="+mn-lt"/>
                <a:ea typeface="+mn-ea"/>
                <a:cs typeface="+mn-cs"/>
              </a:rPr>
              <a:t>(SAA) plays a supportive but essential role, collaborating with several key officers to ensure a smooth and welcoming experience for both guests and members. </a:t>
            </a:r>
            <a:endParaRPr lang="en-GB" dirty="0"/>
          </a:p>
          <a:p>
            <a:pPr marL="228600" indent="-228600">
              <a:buFont typeface="+mj-lt"/>
              <a:buAutoNum type="arabicPeriod"/>
            </a:pPr>
            <a:r>
              <a:rPr lang="en-US" sz="1200" b="1" i="0" kern="1200" dirty="0">
                <a:solidFill>
                  <a:schemeClr val="tx1"/>
                </a:solidFill>
                <a:effectLst/>
                <a:latin typeface="+mn-lt"/>
                <a:ea typeface="+mn-ea"/>
                <a:cs typeface="+mn-cs"/>
              </a:rPr>
              <a:t>Vice President Public Relations (VPPR): </a:t>
            </a:r>
            <a:r>
              <a:rPr lang="en-US" sz="1200" b="0" i="0" kern="1200" dirty="0">
                <a:solidFill>
                  <a:schemeClr val="tx1"/>
                </a:solidFill>
                <a:effectLst/>
                <a:latin typeface="+mn-lt"/>
                <a:ea typeface="+mn-ea"/>
                <a:cs typeface="+mn-cs"/>
              </a:rPr>
              <a:t>You support promotional events by </a:t>
            </a:r>
            <a:r>
              <a:rPr lang="en-US" sz="1200" b="1" i="0" kern="1200" dirty="0">
                <a:solidFill>
                  <a:schemeClr val="tx1"/>
                </a:solidFill>
                <a:effectLst/>
                <a:latin typeface="+mn-lt"/>
                <a:ea typeface="+mn-ea"/>
                <a:cs typeface="+mn-cs"/>
              </a:rPr>
              <a:t>setting up venues</a:t>
            </a:r>
            <a:r>
              <a:rPr lang="en-US" sz="1200" b="0" i="0" kern="1200" dirty="0">
                <a:solidFill>
                  <a:schemeClr val="tx1"/>
                </a:solidFill>
                <a:effectLst/>
                <a:latin typeface="+mn-lt"/>
                <a:ea typeface="+mn-ea"/>
                <a:cs typeface="+mn-cs"/>
              </a:rPr>
              <a:t>, </a:t>
            </a:r>
            <a:r>
              <a:rPr lang="en-US" sz="1200" b="1" i="0" kern="1200" dirty="0">
                <a:solidFill>
                  <a:schemeClr val="tx1"/>
                </a:solidFill>
                <a:effectLst/>
                <a:latin typeface="+mn-lt"/>
                <a:ea typeface="+mn-ea"/>
                <a:cs typeface="+mn-cs"/>
              </a:rPr>
              <a:t>managing signage</a:t>
            </a:r>
            <a:r>
              <a:rPr lang="en-US" sz="1200" b="0" i="0" kern="1200" dirty="0">
                <a:solidFill>
                  <a:schemeClr val="tx1"/>
                </a:solidFill>
                <a:effectLst/>
                <a:latin typeface="+mn-lt"/>
                <a:ea typeface="+mn-ea"/>
                <a:cs typeface="+mn-cs"/>
              </a:rPr>
              <a:t>, and ensuring the club looks organized and inviting to visitors.</a:t>
            </a:r>
          </a:p>
          <a:p>
            <a:pPr marL="228600" indent="-228600">
              <a:buFont typeface="+mj-lt"/>
              <a:buAutoNum type="arabicPeriod"/>
            </a:pPr>
            <a:r>
              <a:rPr lang="en-US" sz="1200" b="1" i="0" kern="1200" dirty="0">
                <a:solidFill>
                  <a:schemeClr val="tx1"/>
                </a:solidFill>
                <a:effectLst/>
                <a:latin typeface="+mn-lt"/>
                <a:ea typeface="+mn-ea"/>
                <a:cs typeface="+mn-cs"/>
              </a:rPr>
              <a:t>Vice President Membership (VPM): </a:t>
            </a:r>
            <a:r>
              <a:rPr lang="en-US" sz="1200" b="0" i="0" kern="1200" dirty="0">
                <a:solidFill>
                  <a:schemeClr val="tx1"/>
                </a:solidFill>
                <a:effectLst/>
                <a:latin typeface="+mn-lt"/>
                <a:ea typeface="+mn-ea"/>
                <a:cs typeface="+mn-cs"/>
              </a:rPr>
              <a:t> You are the </a:t>
            </a:r>
            <a:r>
              <a:rPr lang="en-US" sz="1200" b="1" i="0" kern="1200" dirty="0">
                <a:solidFill>
                  <a:schemeClr val="tx1"/>
                </a:solidFill>
                <a:effectLst/>
                <a:latin typeface="+mn-lt"/>
                <a:ea typeface="+mn-ea"/>
                <a:cs typeface="+mn-cs"/>
              </a:rPr>
              <a:t>primary collaborator</a:t>
            </a:r>
            <a:r>
              <a:rPr lang="en-US" sz="1200" b="0" i="0" kern="1200" dirty="0">
                <a:solidFill>
                  <a:schemeClr val="tx1"/>
                </a:solidFill>
                <a:effectLst/>
                <a:latin typeface="+mn-lt"/>
                <a:ea typeface="+mn-ea"/>
                <a:cs typeface="+mn-cs"/>
              </a:rPr>
              <a:t> during guest visits and onboarding. The SAA helps </a:t>
            </a:r>
            <a:r>
              <a:rPr lang="en-US" sz="1200" b="1" i="0" kern="1200" dirty="0">
                <a:solidFill>
                  <a:schemeClr val="tx1"/>
                </a:solidFill>
                <a:effectLst/>
                <a:latin typeface="+mn-lt"/>
                <a:ea typeface="+mn-ea"/>
                <a:cs typeface="+mn-cs"/>
              </a:rPr>
              <a:t>set up the room</a:t>
            </a:r>
            <a:r>
              <a:rPr lang="en-US" sz="1200" b="0" i="0" kern="1200" dirty="0">
                <a:solidFill>
                  <a:schemeClr val="tx1"/>
                </a:solidFill>
                <a:effectLst/>
                <a:latin typeface="+mn-lt"/>
                <a:ea typeface="+mn-ea"/>
                <a:cs typeface="+mn-cs"/>
              </a:rPr>
              <a:t>, </a:t>
            </a:r>
            <a:r>
              <a:rPr lang="en-US" sz="1200" b="1" i="0" kern="1200" dirty="0">
                <a:solidFill>
                  <a:schemeClr val="tx1"/>
                </a:solidFill>
                <a:effectLst/>
                <a:latin typeface="+mn-lt"/>
                <a:ea typeface="+mn-ea"/>
                <a:cs typeface="+mn-cs"/>
              </a:rPr>
              <a:t>greet guests</a:t>
            </a:r>
            <a:r>
              <a:rPr lang="en-US" sz="1200" b="0" i="0" kern="1200" dirty="0">
                <a:solidFill>
                  <a:schemeClr val="tx1"/>
                </a:solidFill>
                <a:effectLst/>
                <a:latin typeface="+mn-lt"/>
                <a:ea typeface="+mn-ea"/>
                <a:cs typeface="+mn-cs"/>
              </a:rPr>
              <a:t>, and ensure they feel welcome—creating a positive first impression that supports the VPM’s recruitment efforts.</a:t>
            </a:r>
          </a:p>
          <a:p>
            <a:pPr marL="228600" indent="-228600">
              <a:buFont typeface="+mj-lt"/>
              <a:buAutoNum type="arabicPeriod"/>
            </a:pPr>
            <a:r>
              <a:rPr lang="en-US" sz="1200" b="1" i="0" kern="1200" dirty="0">
                <a:solidFill>
                  <a:schemeClr val="tx1"/>
                </a:solidFill>
                <a:effectLst/>
                <a:latin typeface="+mn-lt"/>
                <a:ea typeface="+mn-ea"/>
                <a:cs typeface="+mn-cs"/>
              </a:rPr>
              <a:t>Vice President Education (VPE): </a:t>
            </a:r>
            <a:r>
              <a:rPr lang="en-US" sz="1200" b="0" i="0" kern="1200" dirty="0">
                <a:solidFill>
                  <a:schemeClr val="tx1"/>
                </a:solidFill>
                <a:effectLst/>
                <a:latin typeface="+mn-lt"/>
                <a:ea typeface="+mn-ea"/>
                <a:cs typeface="+mn-cs"/>
              </a:rPr>
              <a:t>You coordinate with the VPE to ensure the </a:t>
            </a:r>
            <a:r>
              <a:rPr lang="en-US" sz="1200" b="1" i="0" kern="1200" dirty="0">
                <a:solidFill>
                  <a:schemeClr val="tx1"/>
                </a:solidFill>
                <a:effectLst/>
                <a:latin typeface="+mn-lt"/>
                <a:ea typeface="+mn-ea"/>
                <a:cs typeface="+mn-cs"/>
              </a:rPr>
              <a:t>meeting environment supports the agenda</a:t>
            </a:r>
            <a:r>
              <a:rPr lang="en-US" sz="1200" b="0" i="0" kern="1200" dirty="0">
                <a:solidFill>
                  <a:schemeClr val="tx1"/>
                </a:solidFill>
                <a:effectLst/>
                <a:latin typeface="+mn-lt"/>
                <a:ea typeface="+mn-ea"/>
                <a:cs typeface="+mn-cs"/>
              </a:rPr>
              <a:t> (e.g., room layout, materials, tech setup). And you help ensure </a:t>
            </a:r>
            <a:r>
              <a:rPr lang="en-US" sz="1200" b="1" i="0" kern="1200" dirty="0">
                <a:solidFill>
                  <a:schemeClr val="tx1"/>
                </a:solidFill>
                <a:effectLst/>
                <a:latin typeface="+mn-lt"/>
                <a:ea typeface="+mn-ea"/>
                <a:cs typeface="+mn-cs"/>
              </a:rPr>
              <a:t>speakers and evaluators</a:t>
            </a:r>
            <a:r>
              <a:rPr lang="en-US" sz="1200" b="0" i="0" kern="1200" dirty="0">
                <a:solidFill>
                  <a:schemeClr val="tx1"/>
                </a:solidFill>
                <a:effectLst/>
                <a:latin typeface="+mn-lt"/>
                <a:ea typeface="+mn-ea"/>
                <a:cs typeface="+mn-cs"/>
              </a:rPr>
              <a:t> have what they need to succeed.</a:t>
            </a:r>
          </a:p>
          <a:p>
            <a:pPr marL="228600" indent="-228600">
              <a:buFont typeface="+mj-lt"/>
              <a:buAutoNum type="arabicPeriod"/>
            </a:pPr>
            <a:r>
              <a:rPr lang="en-US" sz="1200" b="1" i="0" kern="1200" dirty="0">
                <a:solidFill>
                  <a:schemeClr val="tx1"/>
                </a:solidFill>
                <a:effectLst/>
                <a:latin typeface="+mn-lt"/>
                <a:ea typeface="+mn-ea"/>
                <a:cs typeface="+mn-cs"/>
              </a:rPr>
              <a:t>President: </a:t>
            </a:r>
            <a:r>
              <a:rPr lang="en-US" sz="1200" b="0" i="0" kern="1200" dirty="0">
                <a:solidFill>
                  <a:schemeClr val="tx1"/>
                </a:solidFill>
                <a:effectLst/>
                <a:latin typeface="+mn-lt"/>
                <a:ea typeface="+mn-ea"/>
                <a:cs typeface="+mn-cs"/>
              </a:rPr>
              <a:t>You work with the President to maintain a </a:t>
            </a:r>
            <a:r>
              <a:rPr lang="en-US" sz="1200" b="1" i="0" kern="1200" dirty="0">
                <a:solidFill>
                  <a:schemeClr val="tx1"/>
                </a:solidFill>
                <a:effectLst/>
                <a:latin typeface="+mn-lt"/>
                <a:ea typeface="+mn-ea"/>
                <a:cs typeface="+mn-cs"/>
              </a:rPr>
              <a:t>professional and orderly atmosphere</a:t>
            </a:r>
            <a:r>
              <a:rPr lang="en-US" sz="1200" b="0" i="0" kern="1200" dirty="0">
                <a:solidFill>
                  <a:schemeClr val="tx1"/>
                </a:solidFill>
                <a:effectLst/>
                <a:latin typeface="+mn-lt"/>
                <a:ea typeface="+mn-ea"/>
                <a:cs typeface="+mn-cs"/>
              </a:rPr>
              <a:t>, reinforcing club standards and values. You may assist in </a:t>
            </a:r>
            <a:r>
              <a:rPr lang="en-US" sz="1200" b="1" i="0" kern="1200" dirty="0">
                <a:solidFill>
                  <a:schemeClr val="tx1"/>
                </a:solidFill>
                <a:effectLst/>
                <a:latin typeface="+mn-lt"/>
                <a:ea typeface="+mn-ea"/>
                <a:cs typeface="+mn-cs"/>
              </a:rPr>
              <a:t>special ceremonies</a:t>
            </a:r>
            <a:r>
              <a:rPr lang="en-US" sz="1200" b="0" i="0" kern="1200" dirty="0">
                <a:solidFill>
                  <a:schemeClr val="tx1"/>
                </a:solidFill>
                <a:effectLst/>
                <a:latin typeface="+mn-lt"/>
                <a:ea typeface="+mn-ea"/>
                <a:cs typeface="+mn-cs"/>
              </a:rPr>
              <a:t> like inductions or awards.</a:t>
            </a:r>
          </a:p>
          <a:p>
            <a:pPr marL="228600" indent="-228600">
              <a:buFont typeface="+mj-lt"/>
              <a:buAutoNum type="arabicPeriod"/>
            </a:pPr>
            <a:r>
              <a:rPr lang="en-US" sz="1200" b="1" i="0" kern="1200" dirty="0">
                <a:solidFill>
                  <a:schemeClr val="tx1"/>
                </a:solidFill>
                <a:effectLst/>
                <a:latin typeface="+mn-lt"/>
                <a:ea typeface="+mn-ea"/>
                <a:cs typeface="+mn-cs"/>
              </a:rPr>
              <a:t>Treasurer &amp; Secretary: </a:t>
            </a:r>
            <a:r>
              <a:rPr lang="en-US" sz="1200" b="0" i="0" kern="1200" dirty="0">
                <a:solidFill>
                  <a:schemeClr val="tx1"/>
                </a:solidFill>
                <a:effectLst/>
                <a:latin typeface="+mn-lt"/>
                <a:ea typeface="+mn-ea"/>
                <a:cs typeface="+mn-cs"/>
              </a:rPr>
              <a:t>Occasionally, you may assist with </a:t>
            </a:r>
            <a:r>
              <a:rPr lang="en-US" sz="1200" b="1" i="0" kern="1200" dirty="0">
                <a:solidFill>
                  <a:schemeClr val="tx1"/>
                </a:solidFill>
                <a:effectLst/>
                <a:latin typeface="+mn-lt"/>
                <a:ea typeface="+mn-ea"/>
                <a:cs typeface="+mn-cs"/>
              </a:rPr>
              <a:t>materials distribution</a:t>
            </a:r>
            <a:r>
              <a:rPr lang="en-US" sz="1200" b="0" i="0" kern="1200" dirty="0">
                <a:solidFill>
                  <a:schemeClr val="tx1"/>
                </a:solidFill>
                <a:effectLst/>
                <a:latin typeface="+mn-lt"/>
                <a:ea typeface="+mn-ea"/>
                <a:cs typeface="+mn-cs"/>
              </a:rPr>
              <a:t> (e.g., membership forms, agendas) and </a:t>
            </a:r>
            <a:r>
              <a:rPr lang="en-US" sz="1200" b="1" i="0" kern="1200" dirty="0">
                <a:solidFill>
                  <a:schemeClr val="tx1"/>
                </a:solidFill>
                <a:effectLst/>
                <a:latin typeface="+mn-lt"/>
                <a:ea typeface="+mn-ea"/>
                <a:cs typeface="+mn-cs"/>
              </a:rPr>
              <a:t>record-keeping logistics</a:t>
            </a:r>
            <a:r>
              <a:rPr lang="en-US" sz="1200" b="0" i="0" kern="1200" dirty="0">
                <a:solidFill>
                  <a:schemeClr val="tx1"/>
                </a:solidFill>
                <a:effectLst/>
                <a:latin typeface="+mn-lt"/>
                <a:ea typeface="+mn-ea"/>
                <a:cs typeface="+mn-cs"/>
              </a:rPr>
              <a:t> during meetings.</a:t>
            </a:r>
            <a:endParaRPr lang="en-US" dirty="0"/>
          </a:p>
          <a:p>
            <a:pPr marL="0" indent="0">
              <a:buFont typeface="+mj-lt"/>
              <a:buNone/>
            </a:pPr>
            <a:endParaRPr lang="en-US" i="0" dirty="0"/>
          </a:p>
        </p:txBody>
      </p:sp>
      <p:sp>
        <p:nvSpPr>
          <p:cNvPr id="4" name="Slide Number Placeholder 3">
            <a:extLst>
              <a:ext uri="{FF2B5EF4-FFF2-40B4-BE49-F238E27FC236}">
                <a16:creationId xmlns:a16="http://schemas.microsoft.com/office/drawing/2014/main" id="{0D52B313-5589-608A-09EE-3BBA964EE6D7}"/>
              </a:ext>
            </a:extLst>
          </p:cNvPr>
          <p:cNvSpPr>
            <a:spLocks noGrp="1"/>
          </p:cNvSpPr>
          <p:nvPr>
            <p:ph type="sldNum" sz="quarter" idx="5"/>
          </p:nvPr>
        </p:nvSpPr>
        <p:spPr/>
        <p:txBody>
          <a:bodyPr/>
          <a:lstStyle/>
          <a:p>
            <a:fld id="{B6847FC4-CAF1-6741-875A-C83F3721E6B6}" type="slidenum">
              <a:rPr lang="en-US" smtClean="0"/>
              <a:t>23</a:t>
            </a:fld>
            <a:endParaRPr lang="en-US" dirty="0"/>
          </a:p>
        </p:txBody>
      </p:sp>
    </p:spTree>
    <p:extLst>
      <p:ext uri="{BB962C8B-B14F-4D97-AF65-F5344CB8AC3E}">
        <p14:creationId xmlns:p14="http://schemas.microsoft.com/office/powerpoint/2010/main" val="28055962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3 minutes</a:t>
            </a:r>
          </a:p>
          <a:p>
            <a:r>
              <a:rPr lang="en-GB" sz="1200" b="1" dirty="0">
                <a:latin typeface="Arial" panose="020B0604020202020204" pitchFamily="34" charset="0"/>
                <a:cs typeface="Arial" panose="020B0604020202020204" pitchFamily="34" charset="0"/>
              </a:rPr>
              <a:t>Elapsed time: 56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dirty="0"/>
          </a:p>
          <a:p>
            <a:r>
              <a:rPr lang="en-GB" dirty="0"/>
              <a:t>(</a:t>
            </a:r>
            <a:r>
              <a:rPr lang="en-GB" b="1" dirty="0"/>
              <a:t>Ask</a:t>
            </a:r>
            <a:r>
              <a:rPr lang="en-GB" dirty="0"/>
              <a:t> the SAAs if they have any questions about their role and responsibilities.)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charset="0"/>
            </a:endParaRPr>
          </a:p>
        </p:txBody>
      </p:sp>
    </p:spTree>
    <p:extLst>
      <p:ext uri="{BB962C8B-B14F-4D97-AF65-F5344CB8AC3E}">
        <p14:creationId xmlns:p14="http://schemas.microsoft.com/office/powerpoint/2010/main" val="19508393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3 minutes</a:t>
            </a:r>
          </a:p>
          <a:p>
            <a:r>
              <a:rPr lang="en-GB" sz="1200" b="1" dirty="0">
                <a:latin typeface="Arial" panose="020B0604020202020204" pitchFamily="34" charset="0"/>
                <a:cs typeface="Arial" panose="020B0604020202020204" pitchFamily="34" charset="0"/>
              </a:rPr>
              <a:t>Elapsed time: 59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Never underestimate the role of SAA. Setting the tone for the club meeting, preparing the room, greeting members and recruiting volunteers demonstrates competent leadership skills. Be sure to work closely with the Executive Committee to achieve Distinguished Club status. You are a key member of the team!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After this training, what action steps will you take? (Let participants share their ideas and then show the list of next steps.)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Attend District-sponsored club officer training program. You can check this one off your list because </a:t>
            </a:r>
            <a:r>
              <a:rPr lang="en-US" sz="1200" b="1" kern="1200" dirty="0">
                <a:solidFill>
                  <a:schemeClr val="tx1"/>
                </a:solidFill>
                <a:effectLst/>
                <a:latin typeface="+mn-lt"/>
                <a:ea typeface="+mn-ea"/>
                <a:cs typeface="+mn-cs"/>
              </a:rPr>
              <a:t>you are doing this right now</a:t>
            </a:r>
            <a:r>
              <a:rPr lang="en-US" sz="1200" kern="1200" dirty="0">
                <a:solidFill>
                  <a:schemeClr val="tx1"/>
                </a:solidFill>
                <a:effectLst/>
                <a:latin typeface="+mn-lt"/>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Meet with the outgoing Sergeant at Arms to transfer any necessary files or information.</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Meet with the outgoing Executive Committee to transfer any necessary information.</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Meet with the current Executive Committee and develop the Club Success Plan and budget.</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Schedule your club meetings.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Ask for volunteers to assist you, especially if time is limited.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Contact the people responsible for the meeting place and introduce yourself.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0000"/>
                </a:solidFill>
              </a:rPr>
              <a:t>Request online administrator rights, if meetings are online.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Read the Club Leadership Handbook (Item 1310) and Distinguished Club Program and Club Success Plan (Item 1111).</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Contribute to the CSP (Club Success Plan).</a:t>
            </a:r>
          </a:p>
          <a:p>
            <a:endParaRPr lang="en-US" dirty="0"/>
          </a:p>
        </p:txBody>
      </p:sp>
      <p:sp>
        <p:nvSpPr>
          <p:cNvPr id="4" name="Slide Number Placeholder 3"/>
          <p:cNvSpPr>
            <a:spLocks noGrp="1"/>
          </p:cNvSpPr>
          <p:nvPr>
            <p:ph type="sldNum" sz="quarter" idx="5"/>
          </p:nvPr>
        </p:nvSpPr>
        <p:spPr/>
        <p:txBody>
          <a:bodyPr/>
          <a:lstStyle/>
          <a:p>
            <a:fld id="{B6847FC4-CAF1-6741-875A-C83F3721E6B6}" type="slidenum">
              <a:rPr lang="en-US" smtClean="0"/>
              <a:t>25</a:t>
            </a:fld>
            <a:endParaRPr lang="en-US" dirty="0"/>
          </a:p>
        </p:txBody>
      </p:sp>
    </p:spTree>
    <p:extLst>
      <p:ext uri="{BB962C8B-B14F-4D97-AF65-F5344CB8AC3E}">
        <p14:creationId xmlns:p14="http://schemas.microsoft.com/office/powerpoint/2010/main" val="41991117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1 minute</a:t>
            </a:r>
          </a:p>
          <a:p>
            <a:r>
              <a:rPr lang="en-GB" sz="1200" b="1" dirty="0">
                <a:latin typeface="Arial" panose="020B0604020202020204" pitchFamily="34" charset="0"/>
                <a:cs typeface="Arial" panose="020B0604020202020204" pitchFamily="34" charset="0"/>
              </a:rPr>
              <a:t>Elapsed time: 60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US" dirty="0"/>
              <a:t>(Encourage the Sergeant at Arms club officers to take action today to schedule the full year of club meetings.)</a:t>
            </a:r>
            <a:endParaRPr lang="en-GB" dirty="0"/>
          </a:p>
        </p:txBody>
      </p:sp>
      <p:sp>
        <p:nvSpPr>
          <p:cNvPr id="4" name="Slide Number Placeholder 3"/>
          <p:cNvSpPr>
            <a:spLocks noGrp="1"/>
          </p:cNvSpPr>
          <p:nvPr>
            <p:ph type="sldNum" sz="quarter" idx="5"/>
          </p:nvPr>
        </p:nvSpPr>
        <p:spPr/>
        <p:txBody>
          <a:bodyPr/>
          <a:lstStyle/>
          <a:p>
            <a:fld id="{B6847FC4-CAF1-6741-875A-C83F3721E6B6}" type="slidenum">
              <a:rPr lang="en-US" smtClean="0"/>
              <a:t>26</a:t>
            </a:fld>
            <a:endParaRPr lang="en-US" dirty="0"/>
          </a:p>
        </p:txBody>
      </p:sp>
    </p:spTree>
    <p:extLst>
      <p:ext uri="{BB962C8B-B14F-4D97-AF65-F5344CB8AC3E}">
        <p14:creationId xmlns:p14="http://schemas.microsoft.com/office/powerpoint/2010/main" val="39081884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txBody>
          <a:bodyPr/>
          <a:lstStyle/>
          <a:p>
            <a:endParaRPr lang="en-US" dirty="0"/>
          </a:p>
        </p:txBody>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4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(Outline the high-level agenda and items to be covered in the session.)</a:t>
            </a:r>
          </a:p>
          <a:p>
            <a:pPr marL="0" lvl="0" indent="0" algn="l" rtl="0">
              <a:spcBef>
                <a:spcPts val="0"/>
              </a:spcBef>
              <a:spcAft>
                <a:spcPts val="0"/>
              </a:spcAft>
              <a:buNone/>
            </a:pPr>
            <a:endParaRPr lang="en-GB" dirty="0"/>
          </a:p>
          <a:p>
            <a:pPr marL="285750" marR="0" lvl="0" indent="-285750" algn="l" defTabSz="914400" rtl="0" eaLnBrk="1" fontAlgn="auto" latinLnBrk="0" hangingPunct="1">
              <a:lnSpc>
                <a:spcPct val="100000"/>
              </a:lnSpc>
              <a:spcBef>
                <a:spcPts val="0"/>
              </a:spcBef>
              <a:spcAft>
                <a:spcPts val="0"/>
              </a:spcAft>
              <a:buClr>
                <a:schemeClr val="lt1"/>
              </a:buClr>
              <a:buSzPts val="2800"/>
              <a:buFont typeface="Arial" panose="020B0604020202020204" pitchFamily="34" charset="0"/>
              <a:buChar char="•"/>
              <a:tabLst/>
              <a:defRPr/>
            </a:pPr>
            <a:r>
              <a:rPr lang="en-US" sz="1200" i="0" u="none" strike="noStrike" cap="none" dirty="0">
                <a:solidFill>
                  <a:schemeClr val="lt1"/>
                </a:solidFill>
                <a:latin typeface="Arial"/>
                <a:ea typeface="Arial"/>
                <a:cs typeface="Arial"/>
                <a:sym typeface="Arial"/>
              </a:rPr>
              <a:t>Why is the SAA role important?</a:t>
            </a:r>
          </a:p>
          <a:p>
            <a:pPr marL="285750" marR="0" lvl="0" indent="-285750" algn="l" defTabSz="914400" rtl="0" eaLnBrk="1" fontAlgn="auto" latinLnBrk="0" hangingPunct="1">
              <a:lnSpc>
                <a:spcPct val="100000"/>
              </a:lnSpc>
              <a:spcBef>
                <a:spcPts val="0"/>
              </a:spcBef>
              <a:spcAft>
                <a:spcPts val="0"/>
              </a:spcAft>
              <a:buClr>
                <a:schemeClr val="lt1"/>
              </a:buClr>
              <a:buSzPts val="2800"/>
              <a:buFont typeface="Arial" panose="020B0604020202020204" pitchFamily="34" charset="0"/>
              <a:buChar char="•"/>
              <a:tabLst/>
              <a:defRPr/>
            </a:pPr>
            <a:r>
              <a:rPr lang="en-US" sz="1200" i="0" u="none" strike="noStrike" cap="none" dirty="0">
                <a:solidFill>
                  <a:schemeClr val="lt1"/>
                </a:solidFill>
                <a:latin typeface="Arial"/>
                <a:ea typeface="Arial"/>
                <a:cs typeface="Arial"/>
                <a:sym typeface="Arial"/>
              </a:rPr>
              <a:t>Club Success Cycle </a:t>
            </a:r>
          </a:p>
          <a:p>
            <a:pPr marL="285750" marR="0" lvl="0" indent="-285750" algn="l" defTabSz="914400" rtl="0" eaLnBrk="1" fontAlgn="auto" latinLnBrk="0" hangingPunct="1">
              <a:lnSpc>
                <a:spcPct val="100000"/>
              </a:lnSpc>
              <a:spcBef>
                <a:spcPts val="0"/>
              </a:spcBef>
              <a:spcAft>
                <a:spcPts val="0"/>
              </a:spcAft>
              <a:buClr>
                <a:schemeClr val="lt1"/>
              </a:buClr>
              <a:buSzPts val="2800"/>
              <a:buFont typeface="Arial" panose="020B0604020202020204" pitchFamily="34" charset="0"/>
              <a:buChar char="•"/>
              <a:tabLst/>
              <a:defRPr/>
            </a:pPr>
            <a:r>
              <a:rPr lang="en-US" sz="1200" i="0" u="none" strike="noStrike" cap="none" dirty="0">
                <a:solidFill>
                  <a:schemeClr val="lt1"/>
                </a:solidFill>
                <a:latin typeface="Arial"/>
                <a:ea typeface="Arial"/>
                <a:cs typeface="Arial"/>
                <a:sym typeface="Arial"/>
              </a:rPr>
              <a:t>Transferable Skills</a:t>
            </a:r>
          </a:p>
          <a:p>
            <a:pPr marL="285750" marR="0" lvl="0" indent="-285750" algn="l" rtl="0">
              <a:spcBef>
                <a:spcPts val="0"/>
              </a:spcBef>
              <a:spcAft>
                <a:spcPts val="0"/>
              </a:spcAft>
              <a:buClr>
                <a:schemeClr val="lt1"/>
              </a:buClr>
              <a:buSzPts val="2800"/>
              <a:buFont typeface="Arial" panose="020B0604020202020204" pitchFamily="34" charset="0"/>
              <a:buChar char="•"/>
            </a:pPr>
            <a:r>
              <a:rPr lang="en-US" sz="1200" i="0" u="none" strike="noStrike" cap="none" dirty="0">
                <a:solidFill>
                  <a:schemeClr val="lt1"/>
                </a:solidFill>
                <a:latin typeface="Arial"/>
                <a:ea typeface="Arial"/>
                <a:cs typeface="Arial"/>
                <a:sym typeface="Arial"/>
              </a:rPr>
              <a:t>Sergeant at Arms Responsibilities</a:t>
            </a:r>
            <a:endParaRPr lang="en-US" sz="1200" dirty="0"/>
          </a:p>
          <a:p>
            <a:pPr marL="285750" marR="0" lvl="0" indent="-285750" algn="l" rtl="0">
              <a:spcBef>
                <a:spcPts val="0"/>
              </a:spcBef>
              <a:spcAft>
                <a:spcPts val="0"/>
              </a:spcAft>
              <a:buClr>
                <a:schemeClr val="lt1"/>
              </a:buClr>
              <a:buSzPts val="2800"/>
              <a:buFont typeface="Arial" panose="020B0604020202020204" pitchFamily="34" charset="0"/>
              <a:buChar char="•"/>
            </a:pPr>
            <a:r>
              <a:rPr lang="en-US" sz="1200" i="0" u="none" strike="noStrike" cap="none" dirty="0">
                <a:solidFill>
                  <a:schemeClr val="lt1"/>
                </a:solidFill>
                <a:latin typeface="Arial"/>
                <a:ea typeface="Arial"/>
                <a:cs typeface="Arial"/>
                <a:sym typeface="Arial"/>
              </a:rPr>
              <a:t>Best Practices </a:t>
            </a:r>
            <a:endParaRPr lang="en-US" sz="1200" dirty="0"/>
          </a:p>
          <a:p>
            <a:pPr marL="285750" marR="0" lvl="0" indent="-285750" algn="l" defTabSz="914400" rtl="0" eaLnBrk="1" fontAlgn="auto" latinLnBrk="0" hangingPunct="1">
              <a:lnSpc>
                <a:spcPct val="100000"/>
              </a:lnSpc>
              <a:spcBef>
                <a:spcPts val="0"/>
              </a:spcBef>
              <a:spcAft>
                <a:spcPts val="0"/>
              </a:spcAft>
              <a:buClr>
                <a:schemeClr val="lt1"/>
              </a:buClr>
              <a:buSzPts val="2800"/>
              <a:buFont typeface="Arial" panose="020B0604020202020204" pitchFamily="34" charset="0"/>
              <a:buChar char="•"/>
              <a:tabLst/>
              <a:defRPr/>
            </a:pPr>
            <a:r>
              <a:rPr lang="en-US" sz="1200" i="0" u="none" strike="noStrike" cap="none" dirty="0">
                <a:solidFill>
                  <a:schemeClr val="lt1"/>
                </a:solidFill>
                <a:latin typeface="Arial"/>
                <a:ea typeface="Arial"/>
                <a:cs typeface="Arial"/>
                <a:sym typeface="Arial"/>
              </a:rPr>
              <a:t>Q&amp;A</a:t>
            </a:r>
          </a:p>
          <a:p>
            <a:pPr marL="285750" marR="0" lvl="0" indent="-285750" algn="l" rtl="0">
              <a:spcBef>
                <a:spcPts val="0"/>
              </a:spcBef>
              <a:spcAft>
                <a:spcPts val="0"/>
              </a:spcAft>
              <a:buClr>
                <a:schemeClr val="lt1"/>
              </a:buClr>
              <a:buSzPts val="2800"/>
              <a:buFont typeface="Arial" panose="020B0604020202020204" pitchFamily="34" charset="0"/>
              <a:buChar char="•"/>
            </a:pPr>
            <a:r>
              <a:rPr lang="en-US" sz="1200" i="0" u="none" strike="noStrike" cap="none" dirty="0">
                <a:solidFill>
                  <a:schemeClr val="lt1"/>
                </a:solidFill>
                <a:latin typeface="Arial"/>
                <a:ea typeface="Arial"/>
                <a:cs typeface="Arial"/>
                <a:sym typeface="Arial"/>
              </a:rPr>
              <a:t>Next Steps</a:t>
            </a:r>
            <a:endParaRPr lang="en-US" sz="1200" dirty="0"/>
          </a:p>
          <a:p>
            <a:endParaRPr lang="en-GB" sz="1200" dirty="0">
              <a:latin typeface="Arial" panose="020B0604020202020204" pitchFamily="34" charset="0"/>
              <a:cs typeface="Arial" panose="020B0604020202020204" pitchFamily="34" charset="0"/>
            </a:endParaRPr>
          </a:p>
          <a:p>
            <a:endParaRPr lang="en-GB" sz="1200" dirty="0">
              <a:latin typeface="Arial" panose="020B0604020202020204" pitchFamily="34" charset="0"/>
              <a:cs typeface="Arial" panose="020B0604020202020204" pitchFamily="34" charset="0"/>
            </a:endParaRPr>
          </a:p>
          <a:p>
            <a:endParaRPr lang="en-GB" dirty="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charset="0"/>
            </a:endParaRPr>
          </a:p>
        </p:txBody>
      </p:sp>
    </p:spTree>
    <p:extLst>
      <p:ext uri="{BB962C8B-B14F-4D97-AF65-F5344CB8AC3E}">
        <p14:creationId xmlns:p14="http://schemas.microsoft.com/office/powerpoint/2010/main" val="12167194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a:xfrm>
            <a:off x="586854" y="3887784"/>
            <a:ext cx="5691116" cy="4901373"/>
          </a:xfrm>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6 minutes</a:t>
            </a:r>
          </a:p>
          <a:p>
            <a:endParaRPr lang="en-GB" sz="800" kern="100" dirty="0">
              <a:effectLst/>
              <a:latin typeface="Arial" panose="020B0604020202020204" pitchFamily="34" charset="0"/>
              <a:ea typeface="Aptos" panose="020B0004020202020204" pitchFamily="34" charset="0"/>
              <a:cs typeface="Arial" panose="020B0604020202020204" pitchFamily="34" charset="0"/>
            </a:endParaRPr>
          </a:p>
          <a:p>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GB" b="1" dirty="0">
                <a:latin typeface="Arial" panose="020B0604020202020204" pitchFamily="34" charset="0"/>
                <a:cs typeface="Arial" panose="020B0604020202020204" pitchFamily="34" charset="0"/>
              </a:rPr>
              <a:t>(Ask)</a:t>
            </a:r>
            <a:r>
              <a:rPr lang="en-GB" dirty="0">
                <a:latin typeface="Arial" panose="020B0604020202020204" pitchFamily="34" charset="0"/>
                <a:cs typeface="Arial" panose="020B0604020202020204" pitchFamily="34" charset="0"/>
              </a:rPr>
              <a:t> Why is the Sergeant at Arms role important to every club? (Then show and discuss the answers.)</a:t>
            </a:r>
          </a:p>
          <a:p>
            <a:endParaRPr lang="en-GB" sz="800" dirty="0">
              <a:latin typeface="Arial" panose="020B0604020202020204" pitchFamily="34" charset="0"/>
              <a:cs typeface="Arial" panose="020B0604020202020204" pitchFamily="34" charset="0"/>
            </a:endParaRPr>
          </a:p>
          <a:p>
            <a:r>
              <a:rPr lang="en-US" sz="1200" b="0" i="0" kern="1200" dirty="0">
                <a:solidFill>
                  <a:schemeClr val="tx1"/>
                </a:solidFill>
                <a:effectLst/>
                <a:latin typeface="Arial" panose="020B0604020202020204" pitchFamily="34" charset="0"/>
                <a:cs typeface="Arial" panose="020B0604020202020204" pitchFamily="34" charset="0"/>
              </a:rPr>
              <a:t>While the role may seem behind-the-scenes, its impact is front and center. The Sergeant at Arms is responsible for </a:t>
            </a:r>
            <a:r>
              <a:rPr lang="en-US" sz="1200" b="1" i="0" kern="1200" dirty="0">
                <a:solidFill>
                  <a:schemeClr val="tx1"/>
                </a:solidFill>
                <a:effectLst/>
                <a:latin typeface="Arial" panose="020B0604020202020204" pitchFamily="34" charset="0"/>
                <a:cs typeface="Arial" panose="020B0604020202020204" pitchFamily="34" charset="0"/>
              </a:rPr>
              <a:t>setting the tone of the meeting</a:t>
            </a:r>
            <a:r>
              <a:rPr lang="en-US" sz="1200" b="0" i="0" kern="1200" dirty="0">
                <a:solidFill>
                  <a:schemeClr val="tx1"/>
                </a:solidFill>
                <a:effectLst/>
                <a:latin typeface="Arial" panose="020B0604020202020204" pitchFamily="34" charset="0"/>
                <a:cs typeface="Arial" panose="020B0604020202020204" pitchFamily="34" charset="0"/>
              </a:rPr>
              <a:t>—literally and figuratively. From arranging the room and setting up equipment to welcoming guests and ensuring the meeting starts on time, </a:t>
            </a:r>
            <a:r>
              <a:rPr lang="en-US" sz="1200" b="1" i="0" kern="1200" dirty="0">
                <a:solidFill>
                  <a:schemeClr val="tx1"/>
                </a:solidFill>
                <a:effectLst/>
                <a:latin typeface="Arial" panose="020B0604020202020204" pitchFamily="34" charset="0"/>
                <a:cs typeface="Arial" panose="020B0604020202020204" pitchFamily="34" charset="0"/>
              </a:rPr>
              <a:t>this role is the foundation of a smooth, professional club meeting experience.</a:t>
            </a:r>
          </a:p>
          <a:p>
            <a:endParaRPr lang="en-US" sz="800" b="1" i="0" kern="1200" dirty="0">
              <a:solidFill>
                <a:schemeClr val="tx1"/>
              </a:solidFill>
              <a:effectLst/>
              <a:latin typeface="Arial" panose="020B0604020202020204" pitchFamily="34" charset="0"/>
              <a:cs typeface="Arial" panose="020B0604020202020204" pitchFamily="34" charset="0"/>
            </a:endParaRPr>
          </a:p>
          <a:p>
            <a:r>
              <a:rPr lang="en-US" sz="1200" b="0" i="0" kern="1200" dirty="0">
                <a:solidFill>
                  <a:schemeClr val="tx1"/>
                </a:solidFill>
                <a:effectLst/>
                <a:latin typeface="Arial" panose="020B0604020202020204" pitchFamily="34" charset="0"/>
                <a:cs typeface="Arial" panose="020B0604020202020204" pitchFamily="34" charset="0"/>
              </a:rPr>
              <a:t>This role teaches </a:t>
            </a:r>
            <a:r>
              <a:rPr lang="en-US" sz="1200" b="1" i="0" kern="1200" dirty="0">
                <a:solidFill>
                  <a:schemeClr val="tx1"/>
                </a:solidFill>
                <a:effectLst/>
                <a:latin typeface="Arial" panose="020B0604020202020204" pitchFamily="34" charset="0"/>
                <a:cs typeface="Arial" panose="020B0604020202020204" pitchFamily="34" charset="0"/>
              </a:rPr>
              <a:t>discipline, organization, and leadership through service</a:t>
            </a:r>
            <a:r>
              <a:rPr lang="en-US" sz="1200" b="0" i="0" kern="1200" dirty="0">
                <a:solidFill>
                  <a:schemeClr val="tx1"/>
                </a:solidFill>
                <a:effectLst/>
                <a:latin typeface="Arial" panose="020B0604020202020204" pitchFamily="34" charset="0"/>
                <a:cs typeface="Arial" panose="020B0604020202020204" pitchFamily="34" charset="0"/>
              </a:rPr>
              <a:t>. It’s about </a:t>
            </a:r>
            <a:r>
              <a:rPr lang="en-US" sz="1200" b="1" i="0" kern="1200" dirty="0">
                <a:solidFill>
                  <a:schemeClr val="tx1"/>
                </a:solidFill>
                <a:effectLst/>
                <a:latin typeface="Arial" panose="020B0604020202020204" pitchFamily="34" charset="0"/>
                <a:cs typeface="Arial" panose="020B0604020202020204" pitchFamily="34" charset="0"/>
              </a:rPr>
              <a:t>creating a welcoming environment </a:t>
            </a:r>
            <a:r>
              <a:rPr lang="en-US" sz="1200" b="0" i="0" kern="1200" dirty="0">
                <a:solidFill>
                  <a:schemeClr val="tx1"/>
                </a:solidFill>
                <a:effectLst/>
                <a:latin typeface="Arial" panose="020B0604020202020204" pitchFamily="34" charset="0"/>
                <a:cs typeface="Arial" panose="020B0604020202020204" pitchFamily="34" charset="0"/>
              </a:rPr>
              <a:t>where members feel comfortable to speak and grow. A well-prepared room signals respect for everyone’s time and effort. And when things go wrong—like a missing mic or a late start—the Sergeant at Arms is the calm </a:t>
            </a:r>
            <a:r>
              <a:rPr lang="en-US" sz="1200" b="1" i="0" kern="1200" dirty="0">
                <a:solidFill>
                  <a:schemeClr val="tx1"/>
                </a:solidFill>
                <a:effectLst/>
                <a:latin typeface="Arial" panose="020B0604020202020204" pitchFamily="34" charset="0"/>
                <a:cs typeface="Arial" panose="020B0604020202020204" pitchFamily="34" charset="0"/>
              </a:rPr>
              <a:t>problem-solver who keeps things on track.</a:t>
            </a:r>
          </a:p>
          <a:p>
            <a:endParaRPr lang="en-US" sz="800" b="0" i="0" kern="1200" dirty="0">
              <a:solidFill>
                <a:schemeClr val="tx1"/>
              </a:solidFill>
              <a:effectLst/>
              <a:latin typeface="Arial" panose="020B0604020202020204" pitchFamily="34" charset="0"/>
              <a:cs typeface="Arial" panose="020B0604020202020204" pitchFamily="34" charset="0"/>
            </a:endParaRPr>
          </a:p>
          <a:p>
            <a:r>
              <a:rPr lang="en-US" sz="1200" b="0" i="0" kern="1200" dirty="0">
                <a:solidFill>
                  <a:schemeClr val="tx1"/>
                </a:solidFill>
                <a:effectLst/>
                <a:latin typeface="Arial" panose="020B0604020202020204" pitchFamily="34" charset="0"/>
                <a:cs typeface="Arial" panose="020B0604020202020204" pitchFamily="34" charset="0"/>
              </a:rPr>
              <a:t>Being a Sergeant at Arms is more than logistics—it’s about </a:t>
            </a:r>
            <a:r>
              <a:rPr lang="en-US" sz="1200" b="1" i="0" kern="1200" dirty="0">
                <a:solidFill>
                  <a:schemeClr val="tx1"/>
                </a:solidFill>
                <a:effectLst/>
                <a:latin typeface="Arial" panose="020B0604020202020204" pitchFamily="34" charset="0"/>
                <a:cs typeface="Arial" panose="020B0604020202020204" pitchFamily="34" charset="0"/>
              </a:rPr>
              <a:t>leadership through action</a:t>
            </a:r>
            <a:r>
              <a:rPr lang="en-US" sz="1200" b="0" i="0" kern="1200" dirty="0">
                <a:solidFill>
                  <a:schemeClr val="tx1"/>
                </a:solidFill>
                <a:effectLst/>
                <a:latin typeface="Arial" panose="020B0604020202020204" pitchFamily="34" charset="0"/>
                <a:cs typeface="Arial" panose="020B0604020202020204" pitchFamily="34" charset="0"/>
              </a:rPr>
              <a:t>. It’s the first step for many into club leadership, and </a:t>
            </a:r>
            <a:r>
              <a:rPr lang="en-US" sz="1200" b="1" i="0" kern="1200" dirty="0">
                <a:solidFill>
                  <a:schemeClr val="tx1"/>
                </a:solidFill>
                <a:effectLst/>
                <a:latin typeface="Arial" panose="020B0604020202020204" pitchFamily="34" charset="0"/>
                <a:cs typeface="Arial" panose="020B0604020202020204" pitchFamily="34" charset="0"/>
              </a:rPr>
              <a:t>it builds the confidence and reliability that Toastmasters is all about. </a:t>
            </a:r>
            <a:r>
              <a:rPr lang="en-US" sz="1200" b="0" i="0" kern="1200" dirty="0">
                <a:solidFill>
                  <a:schemeClr val="tx1"/>
                </a:solidFill>
                <a:effectLst/>
                <a:latin typeface="Arial" panose="020B0604020202020204" pitchFamily="34" charset="0"/>
                <a:cs typeface="Arial" panose="020B0604020202020204" pitchFamily="34" charset="0"/>
              </a:rPr>
              <a:t>So, let’s learn more about the ones who make our meetings possible—our Sergeants at Arms. You!</a:t>
            </a:r>
            <a:endParaRPr lang="en-GB" b="0" i="1" dirty="0">
              <a:latin typeface="Arial" panose="020B0604020202020204" pitchFamily="34" charset="0"/>
              <a:cs typeface="Arial" panose="020B0604020202020204" pitchFamily="34" charset="0"/>
            </a:endParaRPr>
          </a:p>
          <a:p>
            <a:endParaRPr lang="en-GB" sz="800" b="0" i="1" dirty="0">
              <a:latin typeface="Arial" panose="020B0604020202020204" pitchFamily="34" charset="0"/>
              <a:cs typeface="Arial" panose="020B0604020202020204" pitchFamily="34" charset="0"/>
            </a:endParaRPr>
          </a:p>
          <a:p>
            <a:r>
              <a:rPr lang="en-US" sz="1200" kern="1200" dirty="0">
                <a:solidFill>
                  <a:schemeClr val="tx1"/>
                </a:solidFill>
                <a:effectLst/>
                <a:latin typeface="Arial" panose="020B0604020202020204" pitchFamily="34" charset="0"/>
                <a:cs typeface="Arial" panose="020B0604020202020204" pitchFamily="34" charset="0"/>
              </a:rPr>
              <a:t>The Sergeant at Arms is responsible for club property management, meeting room preparation, and hospitality. Everything you do as Sergeant at Arms should support the club mission.</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00052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7A7E2-757A-FD7E-1C85-67D20529E1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7630FB-FA71-C3FD-348B-376E662BAF5E}"/>
              </a:ext>
            </a:extLst>
          </p:cNvPr>
          <p:cNvSpPr>
            <a:spLocks noGrp="1" noRot="1" noChangeAspect="1"/>
          </p:cNvSpPr>
          <p:nvPr>
            <p:ph type="sldImg"/>
          </p:nvPr>
        </p:nvSpPr>
        <p:spPr>
          <a:xfrm>
            <a:off x="925513" y="665163"/>
            <a:ext cx="4956175" cy="2787650"/>
          </a:xfrm>
        </p:spPr>
      </p:sp>
      <p:sp>
        <p:nvSpPr>
          <p:cNvPr id="3" name="Notes Placeholder 2">
            <a:extLst>
              <a:ext uri="{FF2B5EF4-FFF2-40B4-BE49-F238E27FC236}">
                <a16:creationId xmlns:a16="http://schemas.microsoft.com/office/drawing/2014/main" id="{5384B749-DB2F-9123-0242-31F48C1D88B3}"/>
              </a:ext>
            </a:extLst>
          </p:cNvPr>
          <p:cNvSpPr>
            <a:spLocks noGrp="1"/>
          </p:cNvSpPr>
          <p:nvPr>
            <p:ph type="body" idx="1"/>
          </p:nvPr>
        </p:nvSpPr>
        <p:spPr>
          <a:xfrm>
            <a:off x="723332" y="3575713"/>
            <a:ext cx="5418161" cy="5336274"/>
          </a:xfrm>
        </p:spPr>
        <p:txBody>
          <a:bodyPr/>
          <a:lstStyle/>
          <a:p>
            <a:r>
              <a:rPr lang="en-GB" sz="1200" b="1" dirty="0"/>
              <a:t>Time on slide</a:t>
            </a:r>
            <a:r>
              <a:rPr lang="en-US" b="1" dirty="0"/>
              <a:t>: 2 minutes</a:t>
            </a:r>
          </a:p>
          <a:p>
            <a:r>
              <a:rPr lang="en-US" b="1" dirty="0"/>
              <a:t>Elapsed time: 8 minutes</a:t>
            </a:r>
          </a:p>
          <a:p>
            <a:endParaRPr lang="en-GB" sz="1000" dirty="0"/>
          </a:p>
          <a:p>
            <a:r>
              <a:rPr lang="en-GB" b="1" dirty="0"/>
              <a:t>Facilitator Notes:</a:t>
            </a:r>
          </a:p>
          <a:p>
            <a:r>
              <a:rPr lang="en-GB" b="1" dirty="0"/>
              <a:t>(Ask) </a:t>
            </a:r>
            <a:r>
              <a:rPr lang="en-GB" dirty="0"/>
              <a:t>Where does the Sergeant at Arms fit into the Club Success Cycle that we viewed at the end of General Session Part 1? (Then see the answers on the next slide.)</a:t>
            </a:r>
          </a:p>
          <a:p>
            <a:endParaRPr lang="en-GB" dirty="0"/>
          </a:p>
        </p:txBody>
      </p:sp>
      <p:sp>
        <p:nvSpPr>
          <p:cNvPr id="4" name="Slide Number Placeholder 3">
            <a:extLst>
              <a:ext uri="{FF2B5EF4-FFF2-40B4-BE49-F238E27FC236}">
                <a16:creationId xmlns:a16="http://schemas.microsoft.com/office/drawing/2014/main" id="{0A4E7A10-90C8-17A2-18EE-762F543B8785}"/>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26923491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190A30-6776-E705-A4D3-AC968BF01E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B31B08-B94F-2BCA-E77F-4525BDA94B96}"/>
              </a:ext>
            </a:extLst>
          </p:cNvPr>
          <p:cNvSpPr>
            <a:spLocks noGrp="1" noRot="1" noChangeAspect="1"/>
          </p:cNvSpPr>
          <p:nvPr>
            <p:ph type="sldImg"/>
          </p:nvPr>
        </p:nvSpPr>
        <p:spPr>
          <a:xfrm>
            <a:off x="925513" y="665163"/>
            <a:ext cx="4956175" cy="2787650"/>
          </a:xfrm>
        </p:spPr>
      </p:sp>
      <p:sp>
        <p:nvSpPr>
          <p:cNvPr id="3" name="Notes Placeholder 2">
            <a:extLst>
              <a:ext uri="{FF2B5EF4-FFF2-40B4-BE49-F238E27FC236}">
                <a16:creationId xmlns:a16="http://schemas.microsoft.com/office/drawing/2014/main" id="{5F7E4EE7-E376-9871-85D2-A2CB72872667}"/>
              </a:ext>
            </a:extLst>
          </p:cNvPr>
          <p:cNvSpPr>
            <a:spLocks noGrp="1"/>
          </p:cNvSpPr>
          <p:nvPr>
            <p:ph type="body" idx="1"/>
          </p:nvPr>
        </p:nvSpPr>
        <p:spPr>
          <a:xfrm>
            <a:off x="614149" y="3589361"/>
            <a:ext cx="5773004" cy="5363570"/>
          </a:xfrm>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10 minutes</a:t>
            </a:r>
          </a:p>
          <a:p>
            <a:endParaRPr lang="en-GB" sz="800" kern="100" dirty="0">
              <a:effectLst/>
              <a:latin typeface="Arial" panose="020B0604020202020204" pitchFamily="34" charset="0"/>
              <a:ea typeface="Aptos" panose="020B00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Facilitator Notes:</a:t>
            </a:r>
          </a:p>
          <a:p>
            <a:pPr marL="0" marR="0" lvl="0" indent="0" algn="l" defTabSz="914400" rtl="0" eaLnBrk="1" fontAlgn="auto" latinLnBrk="0" hangingPunct="1">
              <a:buClrTx/>
              <a:buSzTx/>
              <a:buFontTx/>
              <a:buNone/>
              <a:tabLst/>
              <a:defRPr/>
            </a:pPr>
            <a:r>
              <a:rPr lang="en-GB" dirty="0">
                <a:latin typeface="Arial" panose="020B0604020202020204" pitchFamily="34" charset="0"/>
                <a:cs typeface="Arial" panose="020B0604020202020204" pitchFamily="34" charset="0"/>
              </a:rPr>
              <a:t>Several steps in the Club Success Cycle are touched by the SAA. </a:t>
            </a:r>
          </a:p>
          <a:p>
            <a:r>
              <a:rPr lang="en-US" sz="1200" b="0" i="0" kern="1200" dirty="0">
                <a:solidFill>
                  <a:schemeClr val="tx1"/>
                </a:solidFill>
                <a:effectLst/>
                <a:latin typeface="Arial" panose="020B0604020202020204" pitchFamily="34" charset="0"/>
                <a:cs typeface="Arial" panose="020B0604020202020204" pitchFamily="34" charset="0"/>
              </a:rPr>
              <a:t>During the </a:t>
            </a:r>
            <a:r>
              <a:rPr lang="en-US" sz="1200" b="1" i="0" kern="1200" dirty="0">
                <a:solidFill>
                  <a:schemeClr val="tx1"/>
                </a:solidFill>
                <a:effectLst/>
                <a:latin typeface="Arial" panose="020B0604020202020204" pitchFamily="34" charset="0"/>
                <a:cs typeface="Arial" panose="020B0604020202020204" pitchFamily="34" charset="0"/>
              </a:rPr>
              <a:t>Guest Interest </a:t>
            </a:r>
            <a:r>
              <a:rPr lang="en-US" sz="1200" b="0" i="0" kern="1200" dirty="0">
                <a:solidFill>
                  <a:schemeClr val="tx1"/>
                </a:solidFill>
                <a:effectLst/>
                <a:latin typeface="Arial" panose="020B0604020202020204" pitchFamily="34" charset="0"/>
                <a:cs typeface="Arial" panose="020B0604020202020204" pitchFamily="34" charset="0"/>
              </a:rPr>
              <a:t>(Attracting Guests) phase of the Club Success Cycle, the SAA:</a:t>
            </a:r>
          </a:p>
          <a:p>
            <a:pPr marL="171450" lvl="0" indent="-171450">
              <a:buFont typeface="Arial" panose="020B0604020202020204" pitchFamily="34" charset="0"/>
              <a:buChar char="•"/>
            </a:pPr>
            <a:r>
              <a:rPr lang="en-US" sz="1200" b="1" i="0" kern="1200" dirty="0">
                <a:solidFill>
                  <a:schemeClr val="tx1"/>
                </a:solidFill>
                <a:effectLst/>
                <a:latin typeface="Arial" panose="020B0604020202020204" pitchFamily="34" charset="0"/>
                <a:cs typeface="Arial" panose="020B0604020202020204" pitchFamily="34" charset="0"/>
              </a:rPr>
              <a:t>Supports</a:t>
            </a:r>
            <a:r>
              <a:rPr lang="en-US" sz="1200" b="0" i="0" kern="1200" dirty="0">
                <a:solidFill>
                  <a:schemeClr val="tx1"/>
                </a:solidFill>
                <a:effectLst/>
                <a:latin typeface="Arial" panose="020B0604020202020204" pitchFamily="34" charset="0"/>
                <a:cs typeface="Arial" panose="020B0604020202020204" pitchFamily="34" charset="0"/>
              </a:rPr>
              <a:t> by setting up a welcoming, professional meeting environment in-person or online.</a:t>
            </a: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cs typeface="Arial" panose="020B0604020202020204" pitchFamily="34" charset="0"/>
              </a:rPr>
              <a:t>Ensures signage, seating, and materials are ready—helping make a strong first impression.</a:t>
            </a:r>
          </a:p>
          <a:p>
            <a:r>
              <a:rPr lang="en-US" sz="1200" b="0" i="0" kern="1200" dirty="0">
                <a:solidFill>
                  <a:schemeClr val="tx1"/>
                </a:solidFill>
                <a:effectLst/>
                <a:latin typeface="Arial" panose="020B0604020202020204" pitchFamily="34" charset="0"/>
                <a:cs typeface="Arial" panose="020B0604020202020204" pitchFamily="34" charset="0"/>
              </a:rPr>
              <a:t>During the </a:t>
            </a:r>
            <a:r>
              <a:rPr lang="en-US" sz="1200" b="1" i="0" kern="1200" dirty="0">
                <a:solidFill>
                  <a:schemeClr val="tx1"/>
                </a:solidFill>
                <a:effectLst/>
                <a:latin typeface="Arial" panose="020B0604020202020204" pitchFamily="34" charset="0"/>
                <a:cs typeface="Arial" panose="020B0604020202020204" pitchFamily="34" charset="0"/>
              </a:rPr>
              <a:t>Meeting </a:t>
            </a:r>
            <a:r>
              <a:rPr lang="en-US" sz="1200" b="0" i="0" kern="1200" dirty="0">
                <a:solidFill>
                  <a:schemeClr val="tx1"/>
                </a:solidFill>
                <a:effectLst/>
                <a:latin typeface="Arial" panose="020B0604020202020204" pitchFamily="34" charset="0"/>
                <a:cs typeface="Arial" panose="020B0604020202020204" pitchFamily="34" charset="0"/>
              </a:rPr>
              <a:t>phase, the SAA:</a:t>
            </a:r>
          </a:p>
          <a:p>
            <a:pPr marL="171450" lvl="0" indent="-171450">
              <a:buFont typeface="Arial" panose="020B0604020202020204" pitchFamily="34" charset="0"/>
              <a:buChar char="•"/>
            </a:pPr>
            <a:r>
              <a:rPr lang="en-US" sz="1200" b="1" i="0" kern="1200" dirty="0">
                <a:solidFill>
                  <a:schemeClr val="tx1"/>
                </a:solidFill>
                <a:effectLst/>
                <a:latin typeface="Arial" panose="020B0604020202020204" pitchFamily="34" charset="0"/>
                <a:cs typeface="Arial" panose="020B0604020202020204" pitchFamily="34" charset="0"/>
              </a:rPr>
              <a:t>Welcomes and greets guests</a:t>
            </a:r>
            <a:r>
              <a:rPr lang="en-US" sz="1200" b="0" i="0" kern="1200" dirty="0">
                <a:solidFill>
                  <a:schemeClr val="tx1"/>
                </a:solidFill>
                <a:effectLst/>
                <a:latin typeface="Arial" panose="020B0604020202020204" pitchFamily="34" charset="0"/>
                <a:cs typeface="Arial" panose="020B0604020202020204" pitchFamily="34" charset="0"/>
              </a:rPr>
              <a:t> at the door or online, introduces them to members, and helps them feel comfortable.</a:t>
            </a: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cs typeface="Arial" panose="020B0604020202020204" pitchFamily="34" charset="0"/>
              </a:rPr>
              <a:t>Provides name tags, agendas, and answers basic questions.</a:t>
            </a:r>
          </a:p>
          <a:p>
            <a:r>
              <a:rPr lang="en-US" sz="1200" b="0" i="0" kern="1200" dirty="0">
                <a:solidFill>
                  <a:schemeClr val="tx1"/>
                </a:solidFill>
                <a:effectLst/>
                <a:latin typeface="Arial" panose="020B0604020202020204" pitchFamily="34" charset="0"/>
                <a:cs typeface="Arial" panose="020B0604020202020204" pitchFamily="34" charset="0"/>
              </a:rPr>
              <a:t>During the </a:t>
            </a:r>
            <a:r>
              <a:rPr lang="en-US" sz="1200" b="1" i="0" kern="1200" dirty="0">
                <a:solidFill>
                  <a:schemeClr val="tx1"/>
                </a:solidFill>
                <a:effectLst/>
                <a:latin typeface="Arial" panose="020B0604020202020204" pitchFamily="34" charset="0"/>
                <a:cs typeface="Arial" panose="020B0604020202020204" pitchFamily="34" charset="0"/>
              </a:rPr>
              <a:t>Membership </a:t>
            </a:r>
            <a:r>
              <a:rPr lang="en-US" sz="1200" b="0" i="0" kern="1200" dirty="0">
                <a:solidFill>
                  <a:schemeClr val="tx1"/>
                </a:solidFill>
                <a:effectLst/>
                <a:latin typeface="Arial" panose="020B0604020202020204" pitchFamily="34" charset="0"/>
                <a:cs typeface="Arial" panose="020B0604020202020204" pitchFamily="34" charset="0"/>
              </a:rPr>
              <a:t>(Converting Guests to Members) phase, the SAA:</a:t>
            </a:r>
          </a:p>
          <a:p>
            <a:pPr marL="171450" lvl="0" indent="-171450">
              <a:buFont typeface="Arial" panose="020B0604020202020204" pitchFamily="34" charset="0"/>
              <a:buChar char="•"/>
            </a:pPr>
            <a:r>
              <a:rPr lang="en-US" sz="1200" b="1" i="0" kern="1200" dirty="0">
                <a:solidFill>
                  <a:schemeClr val="tx1"/>
                </a:solidFill>
                <a:effectLst/>
                <a:latin typeface="Arial" panose="020B0604020202020204" pitchFamily="34" charset="0"/>
                <a:cs typeface="Arial" panose="020B0604020202020204" pitchFamily="34" charset="0"/>
              </a:rPr>
              <a:t>Assists the VPM</a:t>
            </a:r>
            <a:r>
              <a:rPr lang="en-US" sz="1200" b="0" i="0" kern="1200" dirty="0">
                <a:solidFill>
                  <a:schemeClr val="tx1"/>
                </a:solidFill>
                <a:effectLst/>
                <a:latin typeface="Arial" panose="020B0604020202020204" pitchFamily="34" charset="0"/>
                <a:cs typeface="Arial" panose="020B0604020202020204" pitchFamily="34" charset="0"/>
              </a:rPr>
              <a:t> by ensuring guests have access to membership forms and materials.</a:t>
            </a: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cs typeface="Arial" panose="020B0604020202020204" pitchFamily="34" charset="0"/>
              </a:rPr>
              <a:t>Helps create a smooth, organized experience that encourages guests to return.</a:t>
            </a:r>
          </a:p>
          <a:p>
            <a:r>
              <a:rPr lang="en-US" sz="1200" b="0" i="0" kern="1200" dirty="0">
                <a:solidFill>
                  <a:schemeClr val="tx1"/>
                </a:solidFill>
                <a:effectLst/>
                <a:latin typeface="Arial" panose="020B0604020202020204" pitchFamily="34" charset="0"/>
                <a:cs typeface="Arial" panose="020B0604020202020204" pitchFamily="34" charset="0"/>
              </a:rPr>
              <a:t>During the </a:t>
            </a:r>
            <a:r>
              <a:rPr lang="en-US" sz="1200" b="1" i="0" kern="1200" dirty="0">
                <a:solidFill>
                  <a:schemeClr val="tx1"/>
                </a:solidFill>
                <a:effectLst/>
                <a:latin typeface="Arial" panose="020B0604020202020204" pitchFamily="34" charset="0"/>
                <a:cs typeface="Arial" panose="020B0604020202020204" pitchFamily="34" charset="0"/>
              </a:rPr>
              <a:t>Orientation </a:t>
            </a:r>
            <a:r>
              <a:rPr lang="en-US" sz="1200" b="0" i="0" kern="1200" dirty="0">
                <a:solidFill>
                  <a:schemeClr val="tx1"/>
                </a:solidFill>
                <a:effectLst/>
                <a:latin typeface="Arial" panose="020B0604020202020204" pitchFamily="34" charset="0"/>
                <a:cs typeface="Arial" panose="020B0604020202020204" pitchFamily="34" charset="0"/>
              </a:rPr>
              <a:t>(Onboarding New Members) phase, the SAA:</a:t>
            </a:r>
          </a:p>
          <a:p>
            <a:pPr marL="171450" lvl="0" indent="-171450">
              <a:buFont typeface="Arial" panose="020B0604020202020204" pitchFamily="34" charset="0"/>
              <a:buChar char="•"/>
            </a:pPr>
            <a:r>
              <a:rPr lang="en-US" sz="1200" b="1" i="0" kern="1200" dirty="0">
                <a:solidFill>
                  <a:schemeClr val="tx1"/>
                </a:solidFill>
                <a:effectLst/>
                <a:latin typeface="Arial" panose="020B0604020202020204" pitchFamily="34" charset="0"/>
                <a:cs typeface="Arial" panose="020B0604020202020204" pitchFamily="34" charset="0"/>
              </a:rPr>
              <a:t>Prepares materials</a:t>
            </a:r>
            <a:r>
              <a:rPr lang="en-US" sz="1200" b="0" i="0" kern="1200" dirty="0">
                <a:solidFill>
                  <a:schemeClr val="tx1"/>
                </a:solidFill>
                <a:effectLst/>
                <a:latin typeface="Arial" panose="020B0604020202020204" pitchFamily="34" charset="0"/>
                <a:cs typeface="Arial" panose="020B0604020202020204" pitchFamily="34" charset="0"/>
              </a:rPr>
              <a:t> for induction ceremonies.</a:t>
            </a: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cs typeface="Arial" panose="020B0604020202020204" pitchFamily="34" charset="0"/>
              </a:rPr>
              <a:t>Ensures the meeting space is ready for the new member’s first official meeting.</a:t>
            </a:r>
          </a:p>
          <a:p>
            <a:r>
              <a:rPr lang="en-US" sz="1200" b="0" i="0" kern="1200" dirty="0">
                <a:solidFill>
                  <a:schemeClr val="tx1"/>
                </a:solidFill>
                <a:effectLst/>
                <a:latin typeface="Arial" panose="020B0604020202020204" pitchFamily="34" charset="0"/>
                <a:cs typeface="Arial" panose="020B0604020202020204" pitchFamily="34" charset="0"/>
              </a:rPr>
              <a:t>During the </a:t>
            </a:r>
            <a:r>
              <a:rPr lang="en-US" sz="1200" b="1" i="0" kern="1200" dirty="0">
                <a:solidFill>
                  <a:schemeClr val="tx1"/>
                </a:solidFill>
                <a:effectLst/>
                <a:latin typeface="Arial" panose="020B0604020202020204" pitchFamily="34" charset="0"/>
                <a:cs typeface="Arial" panose="020B0604020202020204" pitchFamily="34" charset="0"/>
              </a:rPr>
              <a:t>Engagement </a:t>
            </a:r>
            <a:r>
              <a:rPr lang="en-US" sz="1200" b="0" i="0" kern="1200" dirty="0">
                <a:solidFill>
                  <a:schemeClr val="tx1"/>
                </a:solidFill>
                <a:effectLst/>
                <a:latin typeface="Arial" panose="020B0604020202020204" pitchFamily="34" charset="0"/>
                <a:cs typeface="Arial" panose="020B0604020202020204" pitchFamily="34" charset="0"/>
              </a:rPr>
              <a:t>(Engaging and Retaining Members &amp; Celebrating Achievements) phase, the SAA:</a:t>
            </a: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cs typeface="Arial" panose="020B0604020202020204" pitchFamily="34" charset="0"/>
              </a:rPr>
              <a:t>Maintains a consistent, professional meeting setup that supports member participation.</a:t>
            </a: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cs typeface="Arial" panose="020B0604020202020204" pitchFamily="34" charset="0"/>
              </a:rPr>
              <a:t>Helps foster a positive, respectful club culture through meeting readiness and hospitality.</a:t>
            </a:r>
          </a:p>
          <a:p>
            <a:pPr marL="171450" lvl="0" indent="-171450">
              <a:buFont typeface="Arial" panose="020B0604020202020204" pitchFamily="34" charset="0"/>
              <a:buChar char="•"/>
            </a:pPr>
            <a:r>
              <a:rPr lang="en-US" sz="1200" b="1" i="0" kern="1200" dirty="0">
                <a:solidFill>
                  <a:schemeClr val="tx1"/>
                </a:solidFill>
                <a:effectLst/>
                <a:latin typeface="Arial" panose="020B0604020202020204" pitchFamily="34" charset="0"/>
                <a:cs typeface="Arial" panose="020B0604020202020204" pitchFamily="34" charset="0"/>
              </a:rPr>
              <a:t>Sets up awards and recognition materials</a:t>
            </a:r>
            <a:r>
              <a:rPr lang="en-US" sz="1200" b="0" i="0" kern="1200" dirty="0">
                <a:solidFill>
                  <a:schemeClr val="tx1"/>
                </a:solidFill>
                <a:effectLst/>
                <a:latin typeface="Arial" panose="020B0604020202020204" pitchFamily="34" charset="0"/>
                <a:cs typeface="Arial" panose="020B0604020202020204" pitchFamily="34" charset="0"/>
              </a:rPr>
              <a:t> for ceremonies.</a:t>
            </a: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cs typeface="Arial" panose="020B0604020202020204" pitchFamily="34" charset="0"/>
              </a:rPr>
              <a:t>Helps create a celebratory atmosphere that motivates continued member engagement.</a:t>
            </a:r>
          </a:p>
          <a:p>
            <a:endParaRPr lang="en-GB" dirty="0"/>
          </a:p>
        </p:txBody>
      </p:sp>
      <p:sp>
        <p:nvSpPr>
          <p:cNvPr id="4" name="Slide Number Placeholder 3">
            <a:extLst>
              <a:ext uri="{FF2B5EF4-FFF2-40B4-BE49-F238E27FC236}">
                <a16:creationId xmlns:a16="http://schemas.microsoft.com/office/drawing/2014/main" id="{90FAD528-F1AE-FF4D-62E8-71CB1B2C4D24}"/>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Arial" charset="0"/>
              <a:cs typeface="Arial" charset="0"/>
            </a:endParaRPr>
          </a:p>
        </p:txBody>
      </p:sp>
    </p:spTree>
    <p:extLst>
      <p:ext uri="{BB962C8B-B14F-4D97-AF65-F5344CB8AC3E}">
        <p14:creationId xmlns:p14="http://schemas.microsoft.com/office/powerpoint/2010/main" val="35851484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a:xfrm>
            <a:off x="573205" y="3716338"/>
            <a:ext cx="5745707" cy="5291184"/>
          </a:xfrm>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12 minutes</a:t>
            </a:r>
          </a:p>
          <a:p>
            <a:endParaRPr lang="en-GB" sz="800" kern="100" dirty="0">
              <a:effectLst/>
              <a:latin typeface="Arial" panose="020B0604020202020204" pitchFamily="34" charset="0"/>
              <a:ea typeface="Aptos" panose="020B0004020202020204" pitchFamily="34" charset="0"/>
              <a:cs typeface="Arial" panose="020B0604020202020204" pitchFamily="34" charset="0"/>
            </a:endParaRPr>
          </a:p>
          <a:p>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pPr marL="0" marR="0" lvl="0" indent="0" algn="l" defTabSz="914400" rtl="0" eaLnBrk="1" fontAlgn="auto" latinLnBrk="0" hangingPunct="1">
              <a:buClrTx/>
              <a:buSzTx/>
              <a:buFontTx/>
              <a:buNone/>
              <a:tabLst/>
              <a:defRPr/>
            </a:pPr>
            <a:r>
              <a:rPr lang="en-GB" b="1" dirty="0">
                <a:latin typeface="Arial" panose="020B0604020202020204" pitchFamily="34" charset="0"/>
                <a:cs typeface="Arial" panose="020B0604020202020204" pitchFamily="34" charset="0"/>
              </a:rPr>
              <a:t>(Ask </a:t>
            </a:r>
            <a:r>
              <a:rPr lang="en-GB" b="0" dirty="0">
                <a:latin typeface="Arial" panose="020B0604020202020204" pitchFamily="34" charset="0"/>
                <a:cs typeface="Arial" panose="020B0604020202020204" pitchFamily="34" charset="0"/>
              </a:rPr>
              <a:t>the club officers what transferrable skills they will gain serving as Sergeant at Arms. Then </a:t>
            </a:r>
            <a:r>
              <a:rPr lang="en-GB" b="1" dirty="0">
                <a:latin typeface="Arial" panose="020B0604020202020204" pitchFamily="34" charset="0"/>
                <a:cs typeface="Arial" panose="020B0604020202020204" pitchFamily="34" charset="0"/>
              </a:rPr>
              <a:t>Click</a:t>
            </a:r>
            <a:r>
              <a:rPr lang="en-GB" b="0" dirty="0">
                <a:latin typeface="Arial" panose="020B0604020202020204" pitchFamily="34" charset="0"/>
                <a:cs typeface="Arial" panose="020B0604020202020204" pitchFamily="34" charset="0"/>
              </a:rPr>
              <a:t> show the bullet points)</a:t>
            </a:r>
          </a:p>
          <a:p>
            <a:endParaRPr lang="en-US" sz="800" dirty="0">
              <a:latin typeface="Arial" panose="020B0604020202020204" pitchFamily="34" charset="0"/>
              <a:cs typeface="Arial" panose="020B0604020202020204" pitchFamily="34" charset="0"/>
            </a:endParaRPr>
          </a:p>
          <a:p>
            <a:r>
              <a:rPr lang="en-US" sz="1200" b="0" i="0" kern="1200" dirty="0">
                <a:solidFill>
                  <a:schemeClr val="tx1"/>
                </a:solidFill>
                <a:effectLst/>
                <a:latin typeface="Arial" panose="020B0604020202020204" pitchFamily="34" charset="0"/>
                <a:cs typeface="Arial" panose="020B0604020202020204" pitchFamily="34" charset="0"/>
              </a:rPr>
              <a:t>Each skill developed as a Toastmasters Sergeant at Arms is transferable to professional and personal settings:</a:t>
            </a:r>
            <a:endParaRPr lang="en-US"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b="1" i="0" kern="1200" dirty="0">
                <a:solidFill>
                  <a:schemeClr val="tx1"/>
                </a:solidFill>
                <a:effectLst/>
                <a:latin typeface="Arial" panose="020B0604020202020204" pitchFamily="34" charset="0"/>
                <a:cs typeface="Arial" panose="020B0604020202020204" pitchFamily="34" charset="0"/>
              </a:rPr>
              <a:t>IT Skills</a:t>
            </a:r>
            <a:r>
              <a:rPr lang="en-US" sz="1200" b="0" i="0" kern="1200" dirty="0">
                <a:solidFill>
                  <a:schemeClr val="tx1"/>
                </a:solidFill>
                <a:effectLst/>
                <a:latin typeface="Arial" panose="020B0604020202020204" pitchFamily="34" charset="0"/>
                <a:cs typeface="Arial" panose="020B0604020202020204" pitchFamily="34" charset="0"/>
              </a:rPr>
              <a:t>: Setting up projectors, microphones, and virtual meeting tools builds technical proficiency—valuable in any modern workplace where tech-savviness is essential.</a:t>
            </a:r>
          </a:p>
          <a:p>
            <a:pPr marL="171450" indent="-171450">
              <a:buFont typeface="Arial" panose="020B0604020202020204" pitchFamily="34" charset="0"/>
              <a:buChar char="•"/>
            </a:pPr>
            <a:r>
              <a:rPr lang="en-US" sz="1200" b="1" i="0" kern="1200" dirty="0">
                <a:solidFill>
                  <a:schemeClr val="tx1"/>
                </a:solidFill>
                <a:effectLst/>
                <a:latin typeface="Arial" panose="020B0604020202020204" pitchFamily="34" charset="0"/>
                <a:cs typeface="Arial" panose="020B0604020202020204" pitchFamily="34" charset="0"/>
              </a:rPr>
              <a:t>Problem Solving</a:t>
            </a:r>
            <a:r>
              <a:rPr lang="en-US" sz="1200" b="0" i="0" kern="1200" dirty="0">
                <a:solidFill>
                  <a:schemeClr val="tx1"/>
                </a:solidFill>
                <a:effectLst/>
                <a:latin typeface="Arial" panose="020B0604020202020204" pitchFamily="34" charset="0"/>
                <a:cs typeface="Arial" panose="020B0604020202020204" pitchFamily="34" charset="0"/>
              </a:rPr>
              <a:t>: Handling last-minute issues like missing materials or tech failures sharpens your ability to think quickly and stay calm under pressure—skills crucial in any job.</a:t>
            </a:r>
          </a:p>
          <a:p>
            <a:pPr marL="171450" indent="-171450">
              <a:buFont typeface="Arial" panose="020B0604020202020204" pitchFamily="34" charset="0"/>
              <a:buChar char="•"/>
            </a:pPr>
            <a:r>
              <a:rPr lang="en-US" sz="1200" b="1" i="0" kern="1200" dirty="0">
                <a:solidFill>
                  <a:schemeClr val="tx1"/>
                </a:solidFill>
                <a:effectLst/>
                <a:latin typeface="Arial" panose="020B0604020202020204" pitchFamily="34" charset="0"/>
                <a:cs typeface="Arial" panose="020B0604020202020204" pitchFamily="34" charset="0"/>
              </a:rPr>
              <a:t>Organization</a:t>
            </a:r>
            <a:r>
              <a:rPr lang="en-US" sz="1200" b="0" i="0" kern="1200" dirty="0">
                <a:solidFill>
                  <a:schemeClr val="tx1"/>
                </a:solidFill>
                <a:effectLst/>
                <a:latin typeface="Arial" panose="020B0604020202020204" pitchFamily="34" charset="0"/>
                <a:cs typeface="Arial" panose="020B0604020202020204" pitchFamily="34" charset="0"/>
              </a:rPr>
              <a:t>: Managing meeting logistics and timing teaches planning and prioritization, which are key to managing projects, events, or daily tasks efficiently.</a:t>
            </a:r>
          </a:p>
          <a:p>
            <a:pPr marL="171450" indent="-171450">
              <a:buFont typeface="Arial" panose="020B0604020202020204" pitchFamily="34" charset="0"/>
              <a:buChar char="•"/>
            </a:pPr>
            <a:r>
              <a:rPr lang="en-US" sz="1200" b="1" i="0" kern="1200" dirty="0">
                <a:solidFill>
                  <a:schemeClr val="tx1"/>
                </a:solidFill>
                <a:effectLst/>
                <a:latin typeface="Arial" panose="020B0604020202020204" pitchFamily="34" charset="0"/>
                <a:cs typeface="Arial" panose="020B0604020202020204" pitchFamily="34" charset="0"/>
              </a:rPr>
              <a:t>Inventory Control</a:t>
            </a:r>
            <a:r>
              <a:rPr lang="en-US" sz="1200" b="0" i="0" kern="1200" dirty="0">
                <a:solidFill>
                  <a:schemeClr val="tx1"/>
                </a:solidFill>
                <a:effectLst/>
                <a:latin typeface="Arial" panose="020B0604020202020204" pitchFamily="34" charset="0"/>
                <a:cs typeface="Arial" panose="020B0604020202020204" pitchFamily="34" charset="0"/>
              </a:rPr>
              <a:t>: Keeping track of club supplies mirrors inventory management in business, retail, or administrative roles, where resource tracking is vital.</a:t>
            </a:r>
          </a:p>
          <a:p>
            <a:pPr marL="171450" indent="-171450">
              <a:buFont typeface="Arial" panose="020B0604020202020204" pitchFamily="34" charset="0"/>
              <a:buChar char="•"/>
            </a:pPr>
            <a:r>
              <a:rPr lang="en-US" sz="1200" b="1" i="0" kern="1200" dirty="0">
                <a:solidFill>
                  <a:schemeClr val="tx1"/>
                </a:solidFill>
                <a:effectLst/>
                <a:latin typeface="Arial" panose="020B0604020202020204" pitchFamily="34" charset="0"/>
                <a:cs typeface="Arial" panose="020B0604020202020204" pitchFamily="34" charset="0"/>
              </a:rPr>
              <a:t>Record Maintenance</a:t>
            </a:r>
            <a:r>
              <a:rPr lang="en-US" sz="1200" b="0" i="0" kern="1200" dirty="0">
                <a:solidFill>
                  <a:schemeClr val="tx1"/>
                </a:solidFill>
                <a:effectLst/>
                <a:latin typeface="Arial" panose="020B0604020202020204" pitchFamily="34" charset="0"/>
                <a:cs typeface="Arial" panose="020B0604020202020204" pitchFamily="34" charset="0"/>
              </a:rPr>
              <a:t>: Maintaining attendance logs or setup checklists builds attention to detail and documentation habits—important for compliance, reporting, and accountability.</a:t>
            </a:r>
          </a:p>
          <a:p>
            <a:pPr marL="171450" indent="-171450">
              <a:buFont typeface="Arial" panose="020B0604020202020204" pitchFamily="34" charset="0"/>
              <a:buChar char="•"/>
            </a:pPr>
            <a:r>
              <a:rPr lang="en-US" sz="1200" b="1" i="0" kern="1200" dirty="0">
                <a:solidFill>
                  <a:schemeClr val="tx1"/>
                </a:solidFill>
                <a:effectLst/>
                <a:latin typeface="Arial" panose="020B0604020202020204" pitchFamily="34" charset="0"/>
                <a:cs typeface="Arial" panose="020B0604020202020204" pitchFamily="34" charset="0"/>
              </a:rPr>
              <a:t>Meeting Management</a:t>
            </a:r>
            <a:r>
              <a:rPr lang="en-US" sz="1200" b="0" i="0" kern="1200" dirty="0">
                <a:solidFill>
                  <a:schemeClr val="tx1"/>
                </a:solidFill>
                <a:effectLst/>
                <a:latin typeface="Arial" panose="020B0604020202020204" pitchFamily="34" charset="0"/>
                <a:cs typeface="Arial" panose="020B0604020202020204" pitchFamily="34" charset="0"/>
              </a:rPr>
              <a:t>: Ensuring meetings start on time and run smoothly translates directly to leading or supporting professional meetings with confidence and structure.</a:t>
            </a:r>
          </a:p>
          <a:p>
            <a:pPr marL="171450" indent="-171450">
              <a:buFont typeface="Arial" panose="020B0604020202020204" pitchFamily="34" charset="0"/>
              <a:buChar char="•"/>
            </a:pPr>
            <a:r>
              <a:rPr lang="en-US" sz="1200" b="1" i="0" kern="1200" dirty="0">
                <a:solidFill>
                  <a:schemeClr val="tx1"/>
                </a:solidFill>
                <a:effectLst/>
                <a:latin typeface="Arial" panose="020B0604020202020204" pitchFamily="34" charset="0"/>
                <a:cs typeface="Arial" panose="020B0604020202020204" pitchFamily="34" charset="0"/>
              </a:rPr>
              <a:t>Hospitality</a:t>
            </a:r>
            <a:r>
              <a:rPr lang="en-US" sz="1200" b="0" i="0" kern="1200" dirty="0">
                <a:solidFill>
                  <a:schemeClr val="tx1"/>
                </a:solidFill>
                <a:effectLst/>
                <a:latin typeface="Arial" panose="020B0604020202020204" pitchFamily="34" charset="0"/>
                <a:cs typeface="Arial" panose="020B0604020202020204" pitchFamily="34" charset="0"/>
              </a:rPr>
              <a:t>: Welcoming guests and creating a positive environment enhances interpersonal skills and customer service—valuable in any role involving people.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18852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14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US"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The Sergeant at Arms maintains all club materials and equipment between meetings, arranges the room and equipment for the meeting, welcomes all guests and members to the meeting, and, in some clubs, collects and tallies votes for Best Speaker, Best Evaluator, etc. </a:t>
            </a:r>
          </a:p>
          <a:p>
            <a:endParaRPr lang="en-US" i="0" dirty="0">
              <a:latin typeface="Arial" panose="020B0604020202020204" pitchFamily="34" charset="0"/>
              <a:cs typeface="Arial" panose="020B0604020202020204" pitchFamily="34" charset="0"/>
            </a:endParaRPr>
          </a:p>
          <a:p>
            <a:r>
              <a:rPr lang="en-US" i="0" dirty="0">
                <a:latin typeface="Arial" panose="020B0604020202020204" pitchFamily="34" charset="0"/>
                <a:cs typeface="Arial" panose="020B0604020202020204" pitchFamily="34" charset="0"/>
              </a:rPr>
              <a:t>Let’s break down the SAA responsibilities into the </a:t>
            </a:r>
            <a:r>
              <a:rPr lang="en-US" b="1" i="0" dirty="0">
                <a:latin typeface="Arial" panose="020B0604020202020204" pitchFamily="34" charset="0"/>
                <a:cs typeface="Arial" panose="020B0604020202020204" pitchFamily="34" charset="0"/>
              </a:rPr>
              <a:t>four</a:t>
            </a:r>
            <a:r>
              <a:rPr lang="en-US" i="0" dirty="0">
                <a:latin typeface="Arial" panose="020B0604020202020204" pitchFamily="34" charset="0"/>
                <a:cs typeface="Arial" panose="020B0604020202020204" pitchFamily="34" charset="0"/>
              </a:rPr>
              <a:t> core buckets.</a:t>
            </a:r>
          </a:p>
          <a:p>
            <a:pPr marL="228600" indent="-228600">
              <a:buFont typeface="+mj-lt"/>
              <a:buAutoNum type="arabicPeriod"/>
            </a:pPr>
            <a:r>
              <a:rPr lang="en-US" i="0" dirty="0">
                <a:latin typeface="Arial" panose="020B0604020202020204" pitchFamily="34" charset="0"/>
                <a:cs typeface="Arial" panose="020B0604020202020204" pitchFamily="34" charset="0"/>
              </a:rPr>
              <a:t>Meeting Quality</a:t>
            </a:r>
          </a:p>
          <a:p>
            <a:pPr marL="228600" indent="-228600">
              <a:buFont typeface="+mj-lt"/>
              <a:buAutoNum type="arabicPeriod"/>
            </a:pPr>
            <a:r>
              <a:rPr lang="en-US" i="0" dirty="0">
                <a:latin typeface="Arial" panose="020B0604020202020204" pitchFamily="34" charset="0"/>
                <a:cs typeface="Arial" panose="020B0604020202020204" pitchFamily="34" charset="0"/>
              </a:rPr>
              <a:t>Club Success</a:t>
            </a:r>
          </a:p>
          <a:p>
            <a:pPr marL="228600" indent="-228600">
              <a:buFont typeface="+mj-lt"/>
              <a:buAutoNum type="arabicPeriod"/>
            </a:pPr>
            <a:r>
              <a:rPr lang="en-US" i="0" dirty="0">
                <a:latin typeface="Arial" panose="020B0604020202020204" pitchFamily="34" charset="0"/>
                <a:cs typeface="Arial" panose="020B0604020202020204" pitchFamily="34" charset="0"/>
              </a:rPr>
              <a:t>Guest Hospitality</a:t>
            </a:r>
          </a:p>
          <a:p>
            <a:pPr marL="228600" indent="-228600">
              <a:buFont typeface="+mj-lt"/>
              <a:buAutoNum type="arabicPeriod"/>
            </a:pPr>
            <a:r>
              <a:rPr lang="en-US" i="0" dirty="0">
                <a:latin typeface="Arial" panose="020B0604020202020204" pitchFamily="34" charset="0"/>
                <a:cs typeface="Arial" panose="020B0604020202020204" pitchFamily="34" charset="0"/>
              </a:rPr>
              <a:t>Member Relations </a:t>
            </a:r>
          </a:p>
          <a:p>
            <a:endParaRPr lang="en-US" dirty="0"/>
          </a:p>
        </p:txBody>
      </p:sp>
      <p:sp>
        <p:nvSpPr>
          <p:cNvPr id="4" name="Slide Number Placeholder 3"/>
          <p:cNvSpPr>
            <a:spLocks noGrp="1"/>
          </p:cNvSpPr>
          <p:nvPr>
            <p:ph type="sldNum" sz="quarter" idx="5"/>
          </p:nvPr>
        </p:nvSpPr>
        <p:spPr/>
        <p:txBody>
          <a:bodyPr/>
          <a:lstStyle/>
          <a:p>
            <a:fld id="{B6847FC4-CAF1-6741-875A-C83F3721E6B6}" type="slidenum">
              <a:rPr lang="en-US" smtClean="0"/>
              <a:t>8</a:t>
            </a:fld>
            <a:endParaRPr lang="en-US" dirty="0"/>
          </a:p>
        </p:txBody>
      </p:sp>
    </p:spTree>
    <p:extLst>
      <p:ext uri="{BB962C8B-B14F-4D97-AF65-F5344CB8AC3E}">
        <p14:creationId xmlns:p14="http://schemas.microsoft.com/office/powerpoint/2010/main" val="35076453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A6556D-4149-DB18-5A23-5BD1C2AE75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CFE340-3601-CC53-516E-D8699F30FA26}"/>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905AD435-9E0D-057E-6AF7-A20172571642}"/>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16 minutes</a:t>
            </a:r>
          </a:p>
          <a:p>
            <a:endParaRPr lang="en-GB" sz="800" kern="100" dirty="0">
              <a:effectLst/>
              <a:latin typeface="Arial" panose="020B0604020202020204" pitchFamily="34" charset="0"/>
              <a:ea typeface="Aptos" panose="020B0004020202020204" pitchFamily="34" charset="0"/>
              <a:cs typeface="Arial" panose="020B0604020202020204" pitchFamily="34" charset="0"/>
            </a:endParaRPr>
          </a:p>
          <a:p>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sz="800" dirty="0">
              <a:latin typeface="Arial" panose="020B0604020202020204" pitchFamily="34" charset="0"/>
              <a:cs typeface="Arial" panose="020B0604020202020204" pitchFamily="34" charset="0"/>
            </a:endParaRPr>
          </a:p>
          <a:p>
            <a:pPr marL="0" marR="0" indent="0" algn="l" defTabSz="914400" rtl="0" eaLnBrk="1" fontAlgn="auto" latinLnBrk="0" hangingPunct="1">
              <a:buClrTx/>
              <a:buSzTx/>
              <a:buFontTx/>
              <a:buNone/>
              <a:tabLst/>
              <a:defRPr/>
            </a:pPr>
            <a:r>
              <a:rPr lang="en-US" sz="1200" b="1" kern="1200" dirty="0">
                <a:solidFill>
                  <a:schemeClr val="tx1"/>
                </a:solidFill>
                <a:effectLst/>
                <a:latin typeface="Arial" panose="020B0604020202020204" pitchFamily="34" charset="0"/>
                <a:cs typeface="Arial" panose="020B0604020202020204" pitchFamily="34" charset="0"/>
              </a:rPr>
              <a:t>Meeting quality </a:t>
            </a:r>
            <a:r>
              <a:rPr lang="en-US" sz="1200" kern="1200" dirty="0">
                <a:solidFill>
                  <a:schemeClr val="tx1"/>
                </a:solidFill>
                <a:effectLst/>
                <a:latin typeface="Arial" panose="020B0604020202020204" pitchFamily="34" charset="0"/>
                <a:cs typeface="Arial" panose="020B0604020202020204" pitchFamily="34" charset="0"/>
              </a:rPr>
              <a:t>is the first bucket of responsibility. </a:t>
            </a:r>
          </a:p>
          <a:p>
            <a:pPr marL="0" marR="0" indent="0" algn="l" defTabSz="914400" rtl="0" eaLnBrk="1" fontAlgn="auto" latinLnBrk="0" hangingPunct="1">
              <a:buClrTx/>
              <a:buSzTx/>
              <a:buFontTx/>
              <a:buNone/>
              <a:tabLst/>
              <a:defRPr/>
            </a:pPr>
            <a:endParaRPr lang="en-US" sz="800" kern="1200" dirty="0">
              <a:solidFill>
                <a:schemeClr val="tx1"/>
              </a:solidFill>
              <a:effectLst/>
              <a:latin typeface="Arial" panose="020B0604020202020204" pitchFamily="34" charset="0"/>
              <a:cs typeface="Arial" panose="020B0604020202020204" pitchFamily="34" charset="0"/>
            </a:endParaRPr>
          </a:p>
          <a:p>
            <a:pPr marL="0" marR="0" indent="0" algn="l" defTabSz="914400" rtl="0" eaLnBrk="1" fontAlgn="auto" latinLnBrk="0" hangingPunct="1">
              <a:buClrTx/>
              <a:buSzTx/>
              <a:buFontTx/>
              <a:buNone/>
              <a:tabLst/>
              <a:defRPr/>
            </a:pPr>
            <a:r>
              <a:rPr lang="en-US" sz="1200" kern="1200" dirty="0">
                <a:solidFill>
                  <a:schemeClr val="tx1"/>
                </a:solidFill>
                <a:effectLst/>
                <a:latin typeface="Arial" panose="020B0604020202020204" pitchFamily="34" charset="0"/>
                <a:cs typeface="Arial" panose="020B0604020202020204" pitchFamily="34" charset="0"/>
              </a:rPr>
              <a:t>Every club should strive to make a </a:t>
            </a:r>
            <a:r>
              <a:rPr lang="en-US" sz="1200" b="1" kern="1200" dirty="0">
                <a:solidFill>
                  <a:schemeClr val="tx1"/>
                </a:solidFill>
                <a:effectLst/>
                <a:latin typeface="Arial" panose="020B0604020202020204" pitchFamily="34" charset="0"/>
                <a:cs typeface="Arial" panose="020B0604020202020204" pitchFamily="34" charset="0"/>
              </a:rPr>
              <a:t>favorable impression </a:t>
            </a:r>
            <a:r>
              <a:rPr lang="en-US" sz="1200" kern="1200" dirty="0">
                <a:solidFill>
                  <a:schemeClr val="tx1"/>
                </a:solidFill>
                <a:effectLst/>
                <a:latin typeface="Arial" panose="020B0604020202020204" pitchFamily="34" charset="0"/>
                <a:cs typeface="Arial" panose="020B0604020202020204" pitchFamily="34" charset="0"/>
              </a:rPr>
              <a:t>upon everyone each time it meets. Any physical club meeting location should be pleasant, comfortable, neat, and clean. The room should be </a:t>
            </a:r>
            <a:r>
              <a:rPr lang="en-US" sz="1200" b="1" kern="1200" dirty="0">
                <a:solidFill>
                  <a:schemeClr val="tx1"/>
                </a:solidFill>
                <a:effectLst/>
                <a:latin typeface="Arial" panose="020B0604020202020204" pitchFamily="34" charset="0"/>
                <a:cs typeface="Arial" panose="020B0604020202020204" pitchFamily="34" charset="0"/>
              </a:rPr>
              <a:t>set up in a professional manner </a:t>
            </a:r>
            <a:r>
              <a:rPr lang="en-US" sz="1200" kern="1200" dirty="0">
                <a:solidFill>
                  <a:schemeClr val="tx1"/>
                </a:solidFill>
                <a:effectLst/>
                <a:latin typeface="Arial" panose="020B0604020202020204" pitchFamily="34" charset="0"/>
                <a:cs typeface="Arial" panose="020B0604020202020204" pitchFamily="34" charset="0"/>
              </a:rPr>
              <a:t>before members arrive, with agendas at each place. A table should be set up to display a guest book, brochures, membership applications, and newsletters that members may find of interest. The club banner should be displayed at the front of the room. </a:t>
            </a:r>
          </a:p>
          <a:p>
            <a:pPr marL="0" marR="0" indent="0" algn="l" defTabSz="914400" rtl="0" eaLnBrk="1" fontAlgn="auto" latinLnBrk="0" hangingPunct="1">
              <a:buClrTx/>
              <a:buSzTx/>
              <a:buFontTx/>
              <a:buNone/>
              <a:tabLst/>
              <a:defRPr/>
            </a:pPr>
            <a:endParaRPr lang="en-US" sz="800" kern="1200" dirty="0">
              <a:solidFill>
                <a:schemeClr val="tx1"/>
              </a:solidFill>
              <a:effectLst/>
              <a:latin typeface="Arial" panose="020B0604020202020204" pitchFamily="34" charset="0"/>
              <a:cs typeface="Arial" panose="020B0604020202020204" pitchFamily="34" charset="0"/>
            </a:endParaRPr>
          </a:p>
          <a:p>
            <a:pPr marL="0" marR="0" indent="0" algn="l" defTabSz="914400" rtl="0" eaLnBrk="1" fontAlgn="auto" latinLnBrk="0" hangingPunct="1">
              <a:buClrTx/>
              <a:buSzTx/>
              <a:buFontTx/>
              <a:buNone/>
              <a:tabLst/>
              <a:defRPr/>
            </a:pPr>
            <a:r>
              <a:rPr lang="en-US" sz="1200" kern="1200" dirty="0">
                <a:solidFill>
                  <a:schemeClr val="tx1"/>
                </a:solidFill>
                <a:effectLst/>
                <a:latin typeface="Arial" panose="020B0604020202020204" pitchFamily="34" charset="0"/>
                <a:cs typeface="Arial" panose="020B0604020202020204" pitchFamily="34" charset="0"/>
              </a:rPr>
              <a:t>All of these demonstrate pride in the club and create a good impression for each person who enters the room. </a:t>
            </a:r>
          </a:p>
          <a:p>
            <a:pPr marL="0" indent="0">
              <a:buFont typeface="+mj-lt"/>
              <a:buNone/>
            </a:pPr>
            <a:endParaRPr lang="en-US" sz="800" i="0" dirty="0">
              <a:latin typeface="Arial" panose="020B0604020202020204" pitchFamily="34" charset="0"/>
              <a:cs typeface="Arial" panose="020B0604020202020204" pitchFamily="34" charset="0"/>
            </a:endParaRPr>
          </a:p>
          <a:p>
            <a:pPr marL="0" marR="0" lvl="0" indent="0" algn="l" defTabSz="914400" rtl="0" eaLnBrk="1" fontAlgn="auto" latinLnBrk="0" hangingPunct="1">
              <a:buClrTx/>
              <a:buSzTx/>
              <a:buFont typeface="+mj-lt"/>
              <a:buNone/>
              <a:tabLst/>
              <a:defRPr/>
            </a:pPr>
            <a:r>
              <a:rPr lang="en-US" b="1" i="0" dirty="0">
                <a:latin typeface="Arial" panose="020B0604020202020204" pitchFamily="34" charset="0"/>
                <a:cs typeface="Arial" panose="020B0604020202020204" pitchFamily="34" charset="0"/>
              </a:rPr>
              <a:t>(Ask </a:t>
            </a:r>
            <a:r>
              <a:rPr lang="en-US" b="0" i="0" dirty="0">
                <a:latin typeface="Arial" panose="020B0604020202020204" pitchFamily="34" charset="0"/>
                <a:cs typeface="Arial" panose="020B0604020202020204" pitchFamily="34" charset="0"/>
              </a:rPr>
              <a:t>for a few concise responses – 15 to 20 seconds each – to the following question.</a:t>
            </a:r>
            <a:r>
              <a:rPr lang="en-US" b="1" i="0" dirty="0">
                <a:latin typeface="Arial" panose="020B0604020202020204" pitchFamily="34" charset="0"/>
                <a:cs typeface="Arial" panose="020B0604020202020204" pitchFamily="34" charset="0"/>
                <a:sym typeface="Wingdings" panose="05000000000000000000" pitchFamily="2" charset="2"/>
              </a:rPr>
              <a:t>)</a:t>
            </a:r>
            <a:r>
              <a:rPr lang="en-US" i="0" dirty="0">
                <a:latin typeface="Arial" panose="020B0604020202020204" pitchFamily="34" charset="0"/>
                <a:cs typeface="Arial" panose="020B0604020202020204" pitchFamily="34" charset="0"/>
              </a:rPr>
              <a:t> </a:t>
            </a:r>
          </a:p>
          <a:p>
            <a:pPr marL="0" marR="0" lvl="0" indent="0" algn="l" defTabSz="914400" rtl="0" eaLnBrk="1" fontAlgn="auto" latinLnBrk="0" hangingPunct="1">
              <a:buClrTx/>
              <a:buSzTx/>
              <a:buFont typeface="+mj-lt"/>
              <a:buNone/>
              <a:tabLst/>
              <a:defRPr/>
            </a:pPr>
            <a:endParaRPr lang="en-US" sz="800" i="0" dirty="0">
              <a:latin typeface="Arial" panose="020B0604020202020204" pitchFamily="34" charset="0"/>
              <a:cs typeface="Arial" panose="020B0604020202020204" pitchFamily="34" charset="0"/>
            </a:endParaRPr>
          </a:p>
          <a:p>
            <a:pPr marL="0" marR="0" lvl="0" indent="0" algn="l" defTabSz="914400" rtl="0" eaLnBrk="1" fontAlgn="auto" latinLnBrk="0" hangingPunct="1">
              <a:buClrTx/>
              <a:buSzTx/>
              <a:buFont typeface="+mj-lt"/>
              <a:buNone/>
              <a:tabLst/>
              <a:defRPr/>
            </a:pPr>
            <a:r>
              <a:rPr lang="en-US" i="0" dirty="0">
                <a:latin typeface="Arial" panose="020B0604020202020204" pitchFamily="34" charset="0"/>
                <a:cs typeface="Arial" panose="020B0604020202020204" pitchFamily="34" charset="0"/>
              </a:rPr>
              <a:t>What are some things your club does to create a favorable impression? </a:t>
            </a:r>
          </a:p>
          <a:p>
            <a:pPr marL="0" indent="0">
              <a:buFont typeface="+mj-lt"/>
              <a:buNone/>
            </a:pPr>
            <a:endParaRPr lang="en-US" i="0" dirty="0"/>
          </a:p>
        </p:txBody>
      </p:sp>
      <p:sp>
        <p:nvSpPr>
          <p:cNvPr id="4" name="Slide Number Placeholder 3">
            <a:extLst>
              <a:ext uri="{FF2B5EF4-FFF2-40B4-BE49-F238E27FC236}">
                <a16:creationId xmlns:a16="http://schemas.microsoft.com/office/drawing/2014/main" id="{83ECD10A-E1E1-C20C-DCE6-B1467B768E84}"/>
              </a:ext>
            </a:extLst>
          </p:cNvPr>
          <p:cNvSpPr>
            <a:spLocks noGrp="1"/>
          </p:cNvSpPr>
          <p:nvPr>
            <p:ph type="sldNum" sz="quarter" idx="5"/>
          </p:nvPr>
        </p:nvSpPr>
        <p:spPr/>
        <p:txBody>
          <a:bodyPr/>
          <a:lstStyle/>
          <a:p>
            <a:fld id="{B6847FC4-CAF1-6741-875A-C83F3721E6B6}" type="slidenum">
              <a:rPr lang="en-US" smtClean="0"/>
              <a:t>9</a:t>
            </a:fld>
            <a:endParaRPr lang="en-US" dirty="0"/>
          </a:p>
        </p:txBody>
      </p:sp>
    </p:spTree>
    <p:extLst>
      <p:ext uri="{BB962C8B-B14F-4D97-AF65-F5344CB8AC3E}">
        <p14:creationId xmlns:p14="http://schemas.microsoft.com/office/powerpoint/2010/main" val="37991644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8.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8.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8.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8.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8.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8.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rgbClr val="004165"/>
            </a:solidFill>
          </a:ln>
        </p:spPr>
        <p:style>
          <a:lnRef idx="1">
            <a:schemeClr val="accent1"/>
          </a:lnRef>
          <a:fillRef idx="0">
            <a:schemeClr val="accent1"/>
          </a:fillRef>
          <a:effectRef idx="0">
            <a:schemeClr val="accent1"/>
          </a:effectRef>
          <a:fontRef idx="minor">
            <a:schemeClr val="tx1"/>
          </a:fontRef>
        </p:style>
      </p:cxnSp>
      <p:pic>
        <p:nvPicPr>
          <p:cNvPr id="23" name="Picture 22" descr="Toastmasters International">
            <a:extLst>
              <a:ext uri="{FF2B5EF4-FFF2-40B4-BE49-F238E27FC236}">
                <a16:creationId xmlns:a16="http://schemas.microsoft.com/office/drawing/2014/main" id="{81373B61-26E6-9E41-B3D7-2240926DC383}"/>
              </a:ext>
            </a:extLst>
          </p:cNvPr>
          <p:cNvPicPr>
            <a:picLocks noChangeAspect="1"/>
          </p:cNvPicPr>
          <p:nvPr userDrawn="1"/>
        </p:nvPicPr>
        <p:blipFill>
          <a:blip r:embed="rId2"/>
          <a:stretch>
            <a:fillRect/>
          </a:stretch>
        </p:blipFill>
        <p:spPr>
          <a:xfrm>
            <a:off x="4704715" y="1830810"/>
            <a:ext cx="2782570" cy="430804"/>
          </a:xfrm>
          <a:prstGeom prst="rect">
            <a:avLst/>
          </a:prstGeom>
        </p:spPr>
      </p:pic>
    </p:spTree>
    <p:extLst>
      <p:ext uri="{BB962C8B-B14F-4D97-AF65-F5344CB8AC3E}">
        <p14:creationId xmlns:p14="http://schemas.microsoft.com/office/powerpoint/2010/main" val="1287038089"/>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249420687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47D00C-4F35-FA44-AE6D-560B94E5574F}"/>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58738729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Tree>
    <p:extLst>
      <p:ext uri="{BB962C8B-B14F-4D97-AF65-F5344CB8AC3E}">
        <p14:creationId xmlns:p14="http://schemas.microsoft.com/office/powerpoint/2010/main" val="208375380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417322500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7CE9458-0EE3-A344-A0D4-7BB7BD029951}"/>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11" name="Slide Number Placeholder 14">
            <a:extLst>
              <a:ext uri="{FF2B5EF4-FFF2-40B4-BE49-F238E27FC236}">
                <a16:creationId xmlns:a16="http://schemas.microsoft.com/office/drawing/2014/main" id="{E7FF26C3-0AD4-B845-8559-0DB4414158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81411631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B5B3A71-252E-BB41-AABA-BE0AC50B74E3}"/>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Slide Number Placeholder 14">
            <a:extLst>
              <a:ext uri="{FF2B5EF4-FFF2-40B4-BE49-F238E27FC236}">
                <a16:creationId xmlns:a16="http://schemas.microsoft.com/office/drawing/2014/main" id="{760AE098-CC4F-1345-9B63-F539B3AC2A0D}"/>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15CCACC-6213-F14B-B40D-407BFF938B14}" type="slidenum">
              <a:rPr lang="en-US" smtClean="0"/>
              <a:pPr/>
              <a:t>‹#›</a:t>
            </a:fld>
            <a:endParaRPr lang="en-US" dirty="0"/>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03214634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674394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2C4270-C58C-C940-B0EF-3FBEAD7572B5}"/>
              </a:ext>
            </a:extLst>
          </p:cNvPr>
          <p:cNvSpPr/>
          <p:nvPr userDrawn="1"/>
        </p:nvSpPr>
        <p:spPr>
          <a:xfrm rot="10800000">
            <a:off x="0"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91619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rgbClr val="004165"/>
            </a:solidFill>
          </a:ln>
        </p:spPr>
        <p:style>
          <a:lnRef idx="1">
            <a:schemeClr val="accent1"/>
          </a:lnRef>
          <a:fillRef idx="0">
            <a:schemeClr val="accent1"/>
          </a:fillRef>
          <a:effectRef idx="0">
            <a:schemeClr val="accent1"/>
          </a:effectRef>
          <a:fontRef idx="minor">
            <a:schemeClr val="tx1"/>
          </a:fontRef>
        </p:style>
      </p:cxnSp>
      <p:pic>
        <p:nvPicPr>
          <p:cNvPr id="23" name="Picture 22" descr="Toastmasters International">
            <a:extLst>
              <a:ext uri="{FF2B5EF4-FFF2-40B4-BE49-F238E27FC236}">
                <a16:creationId xmlns:a16="http://schemas.microsoft.com/office/drawing/2014/main" id="{81373B61-26E6-9E41-B3D7-2240926DC383}"/>
              </a:ext>
            </a:extLst>
          </p:cNvPr>
          <p:cNvPicPr>
            <a:picLocks noChangeAspect="1"/>
          </p:cNvPicPr>
          <p:nvPr userDrawn="1"/>
        </p:nvPicPr>
        <p:blipFill>
          <a:blip r:embed="rId2"/>
          <a:stretch>
            <a:fillRect/>
          </a:stretch>
        </p:blipFill>
        <p:spPr>
          <a:xfrm>
            <a:off x="4704715" y="1830810"/>
            <a:ext cx="2782570" cy="430804"/>
          </a:xfrm>
          <a:prstGeom prst="rect">
            <a:avLst/>
          </a:prstGeom>
        </p:spPr>
      </p:pic>
    </p:spTree>
    <p:extLst>
      <p:ext uri="{BB962C8B-B14F-4D97-AF65-F5344CB8AC3E}">
        <p14:creationId xmlns:p14="http://schemas.microsoft.com/office/powerpoint/2010/main" val="1097061130"/>
      </p:ext>
    </p:extLst>
  </p:cSld>
  <p:clrMapOvr>
    <a:overrideClrMapping bg1="lt1" tx1="dk1" bg2="lt2" tx2="dk2" accent1="accent1" accent2="accent2" accent3="accent3" accent4="accent4" accent5="accent5" accent6="accent6" hlink="hlink" folHlink="folHlink"/>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title" preserve="1">
  <p:cSld name="Spac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a:t>Click to edit Section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Section subtitle</a:t>
            </a:r>
          </a:p>
        </p:txBody>
      </p:sp>
      <p:sp>
        <p:nvSpPr>
          <p:cNvPr id="7" name="Slide Number Placeholder 6">
            <a:extLst>
              <a:ext uri="{FF2B5EF4-FFF2-40B4-BE49-F238E27FC236}">
                <a16:creationId xmlns:a16="http://schemas.microsoft.com/office/drawing/2014/main" id="{7A2F0269-F024-D749-ADD6-30FCAA36B3AF}"/>
              </a:ext>
            </a:extLst>
          </p:cNvPr>
          <p:cNvSpPr>
            <a:spLocks noGrp="1"/>
          </p:cNvSpPr>
          <p:nvPr>
            <p:ph type="sldNum" sz="quarter" idx="10"/>
          </p:nvPr>
        </p:nvSpPr>
        <p:spPr>
          <a:xfrm>
            <a:off x="9067800" y="6356350"/>
            <a:ext cx="2743200" cy="365125"/>
          </a:xfrm>
          <a:prstGeom prst="rect">
            <a:avLst/>
          </a:prstGeom>
        </p:spPr>
        <p:txBody>
          <a:bodyPr/>
          <a:lstStyle/>
          <a:p>
            <a:fld id="{B308B39C-174F-EF45-985E-CC5DE69A33EE}" type="slidenum">
              <a:rPr lang="en-US" smtClean="0"/>
              <a:t>‹#›</a:t>
            </a:fld>
            <a:endParaRPr lang="en-US" dirty="0"/>
          </a:p>
        </p:txBody>
      </p:sp>
      <p:sp>
        <p:nvSpPr>
          <p:cNvPr id="15" name="Rectangle 14">
            <a:extLst>
              <a:ext uri="{FF2B5EF4-FFF2-40B4-BE49-F238E27FC236}">
                <a16:creationId xmlns:a16="http://schemas.microsoft.com/office/drawing/2014/main" id="{0A27BCF0-7BC9-FC4A-A00C-B7A2A9EF5227}"/>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848A56CE-E456-3B41-B78A-04881A67DE18}"/>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120054749"/>
      </p:ext>
    </p:extLst>
  </p:cSld>
  <p:clrMapOvr>
    <a:overrideClrMapping bg1="lt1" tx1="dk1" bg2="lt2" tx2="dk2" accent1="accent1" accent2="accent2" accent3="accent3" accent4="accent4" accent5="accent5" accent6="accent6" hlink="hlink" folHlink="folHlink"/>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4916024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317578366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69918231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72460376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21136456"/>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Tree>
    <p:extLst>
      <p:ext uri="{BB962C8B-B14F-4D97-AF65-F5344CB8AC3E}">
        <p14:creationId xmlns:p14="http://schemas.microsoft.com/office/powerpoint/2010/main" val="115113483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87E99-5CDB-0B44-A02C-579184AD0956}"/>
              </a:ext>
            </a:extLst>
          </p:cNvPr>
          <p:cNvSpPr/>
          <p:nvPr userDrawn="1"/>
        </p:nvSpPr>
        <p:spPr>
          <a:xfrm>
            <a:off x="-12192" y="6212926"/>
            <a:ext cx="12216384"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94A0C571-507B-A14B-B259-16E2AE779A2A}"/>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Title</a:t>
            </a:r>
          </a:p>
        </p:txBody>
      </p:sp>
      <p:sp>
        <p:nvSpPr>
          <p:cNvPr id="10" name="Slide Number Placeholder 14">
            <a:extLst>
              <a:ext uri="{FF2B5EF4-FFF2-40B4-BE49-F238E27FC236}">
                <a16:creationId xmlns:a16="http://schemas.microsoft.com/office/drawing/2014/main" id="{DC11E212-7825-724C-8277-76300A33F46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65160105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5829794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752398804"/>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63615119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825790971"/>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7728587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71642138"/>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_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3" name="Picture Placeholder 4">
            <a:extLst>
              <a:ext uri="{FF2B5EF4-FFF2-40B4-BE49-F238E27FC236}">
                <a16:creationId xmlns:a16="http://schemas.microsoft.com/office/drawing/2014/main" id="{D36E625B-E8A5-F64D-B280-FF6E4EB345D5}"/>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5" name="Slide Number Placeholder 14">
            <a:extLst>
              <a:ext uri="{FF2B5EF4-FFF2-40B4-BE49-F238E27FC236}">
                <a16:creationId xmlns:a16="http://schemas.microsoft.com/office/drawing/2014/main" id="{20FB4EF4-997C-8046-914F-6E0CB5DC552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4261801762"/>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Slide Number Placeholder 14">
            <a:extLst>
              <a:ext uri="{FF2B5EF4-FFF2-40B4-BE49-F238E27FC236}">
                <a16:creationId xmlns:a16="http://schemas.microsoft.com/office/drawing/2014/main" id="{489E208B-BC0A-9749-9CAE-3D838D9DE7D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83623499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2089937"/>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Title and 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5000"/>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0E6B948D-23E4-3F42-B765-2AA919B9E9C5}"/>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4503902"/>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How to use color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a:t>How to use Colors on Charts/Tables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hasCustomPrompt="1"/>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a:lnSpc>
                <a:spcPct val="110000"/>
              </a:lnSpc>
            </a:pPr>
            <a:r>
              <a:rPr lang="en-US" sz="2800" b="0"/>
              <a:t>When utilizing a chart, make sure there is enough color contrast between the text and the background color. Review the example on the next slide.</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5081AD1C-9BAD-504D-A94E-B572CF6BB330}"/>
              </a:ext>
            </a:extLst>
          </p:cNvPr>
          <p:cNvGrpSpPr/>
          <p:nvPr userDrawn="1"/>
        </p:nvGrpSpPr>
        <p:grpSpPr>
          <a:xfrm>
            <a:off x="6971959" y="785112"/>
            <a:ext cx="4340506" cy="868101"/>
            <a:chOff x="382104" y="3327719"/>
            <a:chExt cx="4340506" cy="868101"/>
          </a:xfrm>
        </p:grpSpPr>
        <p:sp>
          <p:nvSpPr>
            <p:cNvPr id="15" name="Rectangle 14">
              <a:extLst>
                <a:ext uri="{FF2B5EF4-FFF2-40B4-BE49-F238E27FC236}">
                  <a16:creationId xmlns:a16="http://schemas.microsoft.com/office/drawing/2014/main" id="{C24C0F28-DFB4-FB48-B1BA-69CBD0ECB0DE}"/>
                </a:ext>
              </a:extLst>
            </p:cNvPr>
            <p:cNvSpPr/>
            <p:nvPr userDrawn="1"/>
          </p:nvSpPr>
          <p:spPr>
            <a:xfrm>
              <a:off x="382105" y="3327719"/>
              <a:ext cx="868101" cy="868101"/>
            </a:xfrm>
            <a:prstGeom prst="rect">
              <a:avLst/>
            </a:prstGeom>
            <a:solidFill>
              <a:srgbClr val="B3C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2CC55AFF-0CD7-6E47-9CE6-AD24C7E762D1}"/>
                </a:ext>
              </a:extLst>
            </p:cNvPr>
            <p:cNvSpPr/>
            <p:nvPr userDrawn="1"/>
          </p:nvSpPr>
          <p:spPr>
            <a:xfrm>
              <a:off x="1250206" y="3327719"/>
              <a:ext cx="868101" cy="868101"/>
            </a:xfrm>
            <a:prstGeom prst="rect">
              <a:avLst/>
            </a:prstGeom>
            <a:solidFill>
              <a:srgbClr val="7B9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EAF0F4FD-D576-DB44-882A-074F220CF31B}"/>
                </a:ext>
              </a:extLst>
            </p:cNvPr>
            <p:cNvSpPr/>
            <p:nvPr userDrawn="1"/>
          </p:nvSpPr>
          <p:spPr>
            <a:xfrm>
              <a:off x="2118307" y="3327719"/>
              <a:ext cx="868101" cy="868101"/>
            </a:xfrm>
            <a:prstGeom prst="rect">
              <a:avLst/>
            </a:prstGeom>
            <a:solidFill>
              <a:srgbClr val="497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5F15AC36-03F4-7F46-B01D-5A11BD0A6A94}"/>
                </a:ext>
              </a:extLst>
            </p:cNvPr>
            <p:cNvSpPr/>
            <p:nvPr userDrawn="1"/>
          </p:nvSpPr>
          <p:spPr>
            <a:xfrm>
              <a:off x="2986408" y="3327719"/>
              <a:ext cx="868101" cy="868101"/>
            </a:xfrm>
            <a:prstGeom prst="rect">
              <a:avLst/>
            </a:prstGeom>
            <a:solidFill>
              <a:srgbClr val="0B5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B6527A42-9DFA-1A41-9DD3-25755BEA8387}"/>
                </a:ext>
              </a:extLst>
            </p:cNvPr>
            <p:cNvSpPr/>
            <p:nvPr userDrawn="1"/>
          </p:nvSpPr>
          <p:spPr>
            <a:xfrm>
              <a:off x="3854509" y="3327719"/>
              <a:ext cx="868101" cy="8681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F82D3875-578C-9849-9094-D12B6FE410F6}"/>
                </a:ext>
              </a:extLst>
            </p:cNvPr>
            <p:cNvSpPr txBox="1">
              <a:spLocks/>
            </p:cNvSpPr>
            <p:nvPr userDrawn="1"/>
          </p:nvSpPr>
          <p:spPr>
            <a:xfrm>
              <a:off x="382104"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21" name="Title 1">
              <a:extLst>
                <a:ext uri="{FF2B5EF4-FFF2-40B4-BE49-F238E27FC236}">
                  <a16:creationId xmlns:a16="http://schemas.microsoft.com/office/drawing/2014/main" id="{C6DB5269-9F92-124F-9EFB-0B5E49CFC12C}"/>
                </a:ext>
              </a:extLst>
            </p:cNvPr>
            <p:cNvSpPr txBox="1">
              <a:spLocks/>
            </p:cNvSpPr>
            <p:nvPr userDrawn="1"/>
          </p:nvSpPr>
          <p:spPr>
            <a:xfrm>
              <a:off x="12502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22" name="Title 1">
              <a:extLst>
                <a:ext uri="{FF2B5EF4-FFF2-40B4-BE49-F238E27FC236}">
                  <a16:creationId xmlns:a16="http://schemas.microsoft.com/office/drawing/2014/main" id="{3DF9AC09-C32F-7848-A0E3-9D5E9CA98006}"/>
                </a:ext>
              </a:extLst>
            </p:cNvPr>
            <p:cNvSpPr txBox="1">
              <a:spLocks/>
            </p:cNvSpPr>
            <p:nvPr userDrawn="1"/>
          </p:nvSpPr>
          <p:spPr>
            <a:xfrm>
              <a:off x="2106732"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23" name="Title 1">
              <a:extLst>
                <a:ext uri="{FF2B5EF4-FFF2-40B4-BE49-F238E27FC236}">
                  <a16:creationId xmlns:a16="http://schemas.microsoft.com/office/drawing/2014/main" id="{FCFA7C4A-3612-C345-A189-543B61F29B61}"/>
                </a:ext>
              </a:extLst>
            </p:cNvPr>
            <p:cNvSpPr txBox="1">
              <a:spLocks/>
            </p:cNvSpPr>
            <p:nvPr userDrawn="1"/>
          </p:nvSpPr>
          <p:spPr>
            <a:xfrm>
              <a:off x="297483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24" name="Title 1">
              <a:extLst>
                <a:ext uri="{FF2B5EF4-FFF2-40B4-BE49-F238E27FC236}">
                  <a16:creationId xmlns:a16="http://schemas.microsoft.com/office/drawing/2014/main" id="{342C6220-558E-134C-ADB9-621C3F5FC88D}"/>
                </a:ext>
              </a:extLst>
            </p:cNvPr>
            <p:cNvSpPr txBox="1">
              <a:spLocks/>
            </p:cNvSpPr>
            <p:nvPr userDrawn="1"/>
          </p:nvSpPr>
          <p:spPr>
            <a:xfrm>
              <a:off x="3854509"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grpSp>
        <p:nvGrpSpPr>
          <p:cNvPr id="25" name="Group 24">
            <a:extLst>
              <a:ext uri="{FF2B5EF4-FFF2-40B4-BE49-F238E27FC236}">
                <a16:creationId xmlns:a16="http://schemas.microsoft.com/office/drawing/2014/main" id="{7226A98E-0B3B-D649-B831-8ECA3D5D07AC}"/>
              </a:ext>
            </a:extLst>
          </p:cNvPr>
          <p:cNvGrpSpPr/>
          <p:nvPr userDrawn="1"/>
        </p:nvGrpSpPr>
        <p:grpSpPr>
          <a:xfrm>
            <a:off x="6971959" y="1900356"/>
            <a:ext cx="4340506" cy="868101"/>
            <a:chOff x="6794478" y="3327719"/>
            <a:chExt cx="4340506" cy="868101"/>
          </a:xfrm>
        </p:grpSpPr>
        <p:sp>
          <p:nvSpPr>
            <p:cNvPr id="26" name="Rectangle 25">
              <a:extLst>
                <a:ext uri="{FF2B5EF4-FFF2-40B4-BE49-F238E27FC236}">
                  <a16:creationId xmlns:a16="http://schemas.microsoft.com/office/drawing/2014/main" id="{5566CF8A-D4B7-0640-8565-D3974191389E}"/>
                </a:ext>
              </a:extLst>
            </p:cNvPr>
            <p:cNvSpPr/>
            <p:nvPr userDrawn="1"/>
          </p:nvSpPr>
          <p:spPr>
            <a:xfrm>
              <a:off x="6794479" y="3327719"/>
              <a:ext cx="868101" cy="868101"/>
            </a:xfrm>
            <a:prstGeom prst="rect">
              <a:avLst/>
            </a:prstGeom>
            <a:solidFill>
              <a:srgbClr val="DB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370E2D77-3B55-5242-B380-4175817554C0}"/>
                </a:ext>
              </a:extLst>
            </p:cNvPr>
            <p:cNvSpPr/>
            <p:nvPr userDrawn="1"/>
          </p:nvSpPr>
          <p:spPr>
            <a:xfrm>
              <a:off x="7662580" y="3327719"/>
              <a:ext cx="868101" cy="868101"/>
            </a:xfrm>
            <a:prstGeom prst="rect">
              <a:avLst/>
            </a:prstGeom>
            <a:solidFill>
              <a:srgbClr val="C08D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2BD00BB-9D42-6243-9736-8E9F8874AA73}"/>
                </a:ext>
              </a:extLst>
            </p:cNvPr>
            <p:cNvSpPr/>
            <p:nvPr userDrawn="1"/>
          </p:nvSpPr>
          <p:spPr>
            <a:xfrm>
              <a:off x="8530681" y="3327719"/>
              <a:ext cx="868101" cy="868101"/>
            </a:xfrm>
            <a:prstGeom prst="rect">
              <a:avLst/>
            </a:prstGeom>
            <a:solidFill>
              <a:srgbClr val="A66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8AFEEF79-D422-7B44-8963-650D1FCB8CAE}"/>
                </a:ext>
              </a:extLst>
            </p:cNvPr>
            <p:cNvSpPr/>
            <p:nvPr userDrawn="1"/>
          </p:nvSpPr>
          <p:spPr>
            <a:xfrm>
              <a:off x="9398782" y="3327719"/>
              <a:ext cx="868101" cy="868101"/>
            </a:xfrm>
            <a:prstGeom prst="rect">
              <a:avLst/>
            </a:prstGeom>
            <a:solidFill>
              <a:srgbClr val="8D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657089A6-0701-4840-8598-9AAA5958F3F3}"/>
                </a:ext>
              </a:extLst>
            </p:cNvPr>
            <p:cNvSpPr/>
            <p:nvPr userDrawn="1"/>
          </p:nvSpPr>
          <p:spPr>
            <a:xfrm>
              <a:off x="10266883" y="3327719"/>
              <a:ext cx="868101" cy="868101"/>
            </a:xfrm>
            <a:prstGeom prst="rect">
              <a:avLst/>
            </a:prstGeom>
            <a:solidFill>
              <a:srgbClr val="77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itle 1">
              <a:extLst>
                <a:ext uri="{FF2B5EF4-FFF2-40B4-BE49-F238E27FC236}">
                  <a16:creationId xmlns:a16="http://schemas.microsoft.com/office/drawing/2014/main" id="{AE711AD8-A200-934D-BA4B-F4C6307321AF}"/>
                </a:ext>
              </a:extLst>
            </p:cNvPr>
            <p:cNvSpPr txBox="1">
              <a:spLocks/>
            </p:cNvSpPr>
            <p:nvPr userDrawn="1"/>
          </p:nvSpPr>
          <p:spPr>
            <a:xfrm>
              <a:off x="6794478"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32" name="Title 1">
              <a:extLst>
                <a:ext uri="{FF2B5EF4-FFF2-40B4-BE49-F238E27FC236}">
                  <a16:creationId xmlns:a16="http://schemas.microsoft.com/office/drawing/2014/main" id="{DD72198E-3F55-524E-9B45-1E7C4E571496}"/>
                </a:ext>
              </a:extLst>
            </p:cNvPr>
            <p:cNvSpPr txBox="1">
              <a:spLocks/>
            </p:cNvSpPr>
            <p:nvPr userDrawn="1"/>
          </p:nvSpPr>
          <p:spPr>
            <a:xfrm>
              <a:off x="7662580"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33" name="Title 1">
              <a:extLst>
                <a:ext uri="{FF2B5EF4-FFF2-40B4-BE49-F238E27FC236}">
                  <a16:creationId xmlns:a16="http://schemas.microsoft.com/office/drawing/2014/main" id="{D4572998-3193-9748-BC2F-A847C2A2FD41}"/>
                </a:ext>
              </a:extLst>
            </p:cNvPr>
            <p:cNvSpPr txBox="1">
              <a:spLocks/>
            </p:cNvSpPr>
            <p:nvPr userDrawn="1"/>
          </p:nvSpPr>
          <p:spPr>
            <a:xfrm>
              <a:off x="85191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34" name="Title 1">
              <a:extLst>
                <a:ext uri="{FF2B5EF4-FFF2-40B4-BE49-F238E27FC236}">
                  <a16:creationId xmlns:a16="http://schemas.microsoft.com/office/drawing/2014/main" id="{DD2B0AB2-F8FE-344E-B643-8D6D9718EF9D}"/>
                </a:ext>
              </a:extLst>
            </p:cNvPr>
            <p:cNvSpPr txBox="1">
              <a:spLocks/>
            </p:cNvSpPr>
            <p:nvPr userDrawn="1"/>
          </p:nvSpPr>
          <p:spPr>
            <a:xfrm>
              <a:off x="9387207"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35" name="Title 1">
              <a:extLst>
                <a:ext uri="{FF2B5EF4-FFF2-40B4-BE49-F238E27FC236}">
                  <a16:creationId xmlns:a16="http://schemas.microsoft.com/office/drawing/2014/main" id="{23C15460-6F14-C946-A23F-08B4721FF79A}"/>
                </a:ext>
              </a:extLst>
            </p:cNvPr>
            <p:cNvSpPr txBox="1">
              <a:spLocks/>
            </p:cNvSpPr>
            <p:nvPr userDrawn="1"/>
          </p:nvSpPr>
          <p:spPr>
            <a:xfrm>
              <a:off x="1026688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sp>
        <p:nvSpPr>
          <p:cNvPr id="7" name="TextBox 6">
            <a:extLst>
              <a:ext uri="{FF2B5EF4-FFF2-40B4-BE49-F238E27FC236}">
                <a16:creationId xmlns:a16="http://schemas.microsoft.com/office/drawing/2014/main" id="{559D9239-BCD2-0A4E-8663-64AA8D579F28}"/>
              </a:ext>
            </a:extLst>
          </p:cNvPr>
          <p:cNvSpPr txBox="1"/>
          <p:nvPr userDrawn="1"/>
        </p:nvSpPr>
        <p:spPr>
          <a:xfrm>
            <a:off x="6971959" y="3097411"/>
            <a:ext cx="4340506" cy="2769989"/>
          </a:xfrm>
          <a:prstGeom prst="rect">
            <a:avLst/>
          </a:prstGeom>
          <a:noFill/>
        </p:spPr>
        <p:txBody>
          <a:bodyPr wrap="square" rtlCol="0">
            <a:spAutoFit/>
          </a:bodyPr>
          <a:lstStyle/>
          <a:p>
            <a:pPr marL="285750" indent="-285750">
              <a:lnSpc>
                <a:spcPct val="100000"/>
              </a:lnSpc>
              <a:spcAft>
                <a:spcPts val="1200"/>
              </a:spcAft>
              <a:buFont typeface="Arial" panose="020B0604020202020204" pitchFamily="34" charset="0"/>
              <a:buChar char="•"/>
            </a:pPr>
            <a:r>
              <a:rPr lang="en-US" sz="1800" b="0" dirty="0"/>
              <a:t>Minimum font size - </a:t>
            </a:r>
            <a:r>
              <a:rPr lang="en-US" sz="1800" b="1" dirty="0"/>
              <a:t>18pt</a:t>
            </a:r>
            <a:r>
              <a:rPr lang="en-US" sz="1800" b="0" dirty="0"/>
              <a:t>.</a:t>
            </a:r>
          </a:p>
          <a:p>
            <a:pPr marL="285750" indent="-285750">
              <a:lnSpc>
                <a:spcPct val="100000"/>
              </a:lnSpc>
              <a:spcAft>
                <a:spcPts val="1200"/>
              </a:spcAft>
              <a:buFont typeface="Arial" panose="020B0604020202020204" pitchFamily="34" charset="0"/>
              <a:buChar char="•"/>
            </a:pPr>
            <a:r>
              <a:rPr lang="en-US" sz="1800" b="0" dirty="0"/>
              <a:t>Font weight - </a:t>
            </a:r>
            <a:r>
              <a:rPr lang="en-US" sz="1800" b="1" dirty="0"/>
              <a:t>Bold </a:t>
            </a:r>
            <a:r>
              <a:rPr lang="en-US" sz="1800" b="0" dirty="0"/>
              <a:t>(when used on background colors, for best accessibility).</a:t>
            </a:r>
          </a:p>
          <a:p>
            <a:pPr marL="285750" indent="-285750">
              <a:lnSpc>
                <a:spcPct val="100000"/>
              </a:lnSpc>
              <a:spcAft>
                <a:spcPts val="1200"/>
              </a:spcAft>
              <a:buFont typeface="Arial" panose="020B0604020202020204" pitchFamily="34" charset="0"/>
              <a:buChar char="•"/>
            </a:pPr>
            <a:r>
              <a:rPr lang="en-US" sz="1800" b="0" dirty="0"/>
              <a:t>Use the Dark Gray </a:t>
            </a:r>
            <a:r>
              <a:rPr lang="en-US" sz="1800" b="1" i="0" dirty="0">
                <a:latin typeface="Arial" panose="020B0604020202020204" pitchFamily="34" charset="0"/>
                <a:cs typeface="Arial" panose="020B0604020202020204" pitchFamily="34" charset="0"/>
              </a:rPr>
              <a:t>#333333 </a:t>
            </a:r>
            <a:r>
              <a:rPr lang="en-US" sz="1800" b="0" dirty="0"/>
              <a:t>Text color on Accent 1 and Accent 2. </a:t>
            </a:r>
          </a:p>
          <a:p>
            <a:pPr marL="285750" indent="-285750">
              <a:lnSpc>
                <a:spcPct val="100000"/>
              </a:lnSpc>
              <a:spcAft>
                <a:spcPts val="1200"/>
              </a:spcAft>
              <a:buFont typeface="Arial" panose="020B0604020202020204" pitchFamily="34" charset="0"/>
              <a:buChar char="•"/>
            </a:pPr>
            <a:r>
              <a:rPr lang="en-US" sz="1800" b="0" dirty="0"/>
              <a:t>Use the White </a:t>
            </a:r>
            <a:r>
              <a:rPr lang="en-US" sz="1800" b="1" dirty="0"/>
              <a:t>#FFFFFF </a:t>
            </a:r>
            <a:r>
              <a:rPr lang="en-US" sz="1800" b="0" dirty="0"/>
              <a:t>Text color </a:t>
            </a:r>
            <a:br>
              <a:rPr lang="en-US" sz="1800" b="0" dirty="0"/>
            </a:br>
            <a:r>
              <a:rPr lang="en-US" sz="1800" b="0" dirty="0"/>
              <a:t>on Accent 3, Accent 4, and Accent 5.</a:t>
            </a:r>
          </a:p>
        </p:txBody>
      </p:sp>
      <p:sp>
        <p:nvSpPr>
          <p:cNvPr id="36" name="Slide Number Placeholder 14">
            <a:extLst>
              <a:ext uri="{FF2B5EF4-FFF2-40B4-BE49-F238E27FC236}">
                <a16:creationId xmlns:a16="http://schemas.microsoft.com/office/drawing/2014/main" id="{D2C14E01-4C90-EF4B-979D-86C4EB40D0C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239248189"/>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Title &amp; Bulleted Content">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4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sz="2000">
                <a:solidFill>
                  <a:schemeClr val="tx2">
                    <a:lumMod val="65000"/>
                    <a:lumOff val="35000"/>
                  </a:schemeClr>
                </a:solidFill>
                <a:latin typeface="Arial" panose="020B0604020202020204" pitchFamily="34" charset="0"/>
                <a:cs typeface="Arial" panose="020B0604020202020204" pitchFamily="34" charset="0"/>
              </a:defRPr>
            </a:lvl3pPr>
            <a:lvl4pPr>
              <a:defRPr sz="1800">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sz="1800">
                <a:solidFill>
                  <a:schemeClr val="tx2">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DB73A4C-D5B7-4FD0-B8A2-94853DF4D2DF}"/>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a:t>Click to Insert Reference</a:t>
            </a:r>
            <a:endParaRPr lang="en-GB"/>
          </a:p>
        </p:txBody>
      </p:sp>
    </p:spTree>
    <p:extLst>
      <p:ext uri="{BB962C8B-B14F-4D97-AF65-F5344CB8AC3E}">
        <p14:creationId xmlns:p14="http://schemas.microsoft.com/office/powerpoint/2010/main" val="340259125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007AC1-DD37-6E42-98C3-86C02FBCC8E2}"/>
              </a:ext>
            </a:extLst>
          </p:cNvPr>
          <p:cNvSpPr/>
          <p:nvPr userDrawn="1"/>
        </p:nvSpPr>
        <p:spPr>
          <a:xfrm rot="10800000">
            <a:off x="-6283" y="0"/>
            <a:ext cx="12204565"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
        <p:nvSpPr>
          <p:cNvPr id="4" name="Subtitle 2">
            <a:extLst>
              <a:ext uri="{FF2B5EF4-FFF2-40B4-BE49-F238E27FC236}">
                <a16:creationId xmlns:a16="http://schemas.microsoft.com/office/drawing/2014/main" id="{124F0AFB-5951-F688-FAD5-0E816C302FB4}"/>
              </a:ext>
            </a:extLst>
          </p:cNvPr>
          <p:cNvSpPr txBox="1">
            <a:spLocks/>
          </p:cNvSpPr>
          <p:nvPr userDrawn="1"/>
        </p:nvSpPr>
        <p:spPr>
          <a:xfrm>
            <a:off x="1524000" y="5169735"/>
            <a:ext cx="9144000" cy="9144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 dirty="0"/>
              <a:t>Florian Bay, Paola Perina &amp; Diane Richardson </a:t>
            </a:r>
          </a:p>
        </p:txBody>
      </p:sp>
    </p:spTree>
    <p:extLst>
      <p:ext uri="{BB962C8B-B14F-4D97-AF65-F5344CB8AC3E}">
        <p14:creationId xmlns:p14="http://schemas.microsoft.com/office/powerpoint/2010/main" val="3025956791"/>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
        <p:nvSpPr>
          <p:cNvPr id="4" name="Subtitle 2">
            <a:extLst>
              <a:ext uri="{FF2B5EF4-FFF2-40B4-BE49-F238E27FC236}">
                <a16:creationId xmlns:a16="http://schemas.microsoft.com/office/drawing/2014/main" id="{124F0AFB-5951-F688-FAD5-0E816C302FB4}"/>
              </a:ext>
            </a:extLst>
          </p:cNvPr>
          <p:cNvSpPr txBox="1">
            <a:spLocks/>
          </p:cNvSpPr>
          <p:nvPr userDrawn="1"/>
        </p:nvSpPr>
        <p:spPr>
          <a:xfrm>
            <a:off x="1524000" y="5169735"/>
            <a:ext cx="9144000" cy="9144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 dirty="0"/>
              <a:t>Florian Bay, Paola Perina &amp; Diane Richardson </a:t>
            </a:r>
          </a:p>
        </p:txBody>
      </p:sp>
    </p:spTree>
    <p:extLst>
      <p:ext uri="{BB962C8B-B14F-4D97-AF65-F5344CB8AC3E}">
        <p14:creationId xmlns:p14="http://schemas.microsoft.com/office/powerpoint/2010/main" val="191111224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619CAB-6643-C445-9D1E-B586B7DBC1C9}"/>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2359153221"/>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2_Spacer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B41ADC7-FBEB-72EA-26E2-525C9B2DF134}"/>
              </a:ext>
            </a:extLst>
          </p:cNvPr>
          <p:cNvSpPr/>
          <p:nvPr userDrawn="1"/>
        </p:nvSpPr>
        <p:spPr>
          <a:xfrm rot="10800000">
            <a:off x="-3" y="0"/>
            <a:ext cx="12192001" cy="6204857"/>
          </a:xfrm>
          <a:prstGeom prst="rect">
            <a:avLst/>
          </a:prstGeom>
          <a:gradFill flip="none" rotWithShape="1">
            <a:gsLst>
              <a:gs pos="0">
                <a:srgbClr val="4D1720"/>
              </a:gs>
              <a:gs pos="74000">
                <a:srgbClr val="772432"/>
              </a:gs>
              <a:gs pos="100000">
                <a:srgbClr val="77243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4156971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855012515"/>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preserve="1" userDrawn="1">
  <p:cSld name="1_Spacer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2487270331"/>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7AE9113-BFCB-4B33-88AA-9930CD0A1360}"/>
              </a:ext>
            </a:extLst>
          </p:cNvPr>
          <p:cNvSpPr/>
          <p:nvPr userDrawn="1"/>
        </p:nvSpPr>
        <p:spPr>
          <a:xfrm rot="10800000">
            <a:off x="-3" y="0"/>
            <a:ext cx="12192001" cy="6204857"/>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80833613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7AE9113-BFCB-4B33-88AA-9930CD0A1360}"/>
              </a:ext>
            </a:extLst>
          </p:cNvPr>
          <p:cNvSpPr/>
          <p:nvPr userDrawn="1"/>
        </p:nvSpPr>
        <p:spPr>
          <a:xfrm rot="10800000">
            <a:off x="-3" y="0"/>
            <a:ext cx="12192001" cy="6204857"/>
          </a:xfrm>
          <a:prstGeom prst="rect">
            <a:avLst/>
          </a:prstGeom>
          <a:gradFill flip="none" rotWithShape="1">
            <a:gsLst>
              <a:gs pos="0">
                <a:srgbClr val="4D1720"/>
              </a:gs>
              <a:gs pos="74000">
                <a:srgbClr val="772432"/>
              </a:gs>
              <a:gs pos="100000">
                <a:srgbClr val="77243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712255191"/>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049263334"/>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90313670"/>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F8E8038-F810-8B14-8D13-40B849D86BB7}"/>
              </a:ext>
            </a:extLst>
          </p:cNvPr>
          <p:cNvSpPr/>
          <p:nvPr userDrawn="1"/>
        </p:nvSpPr>
        <p:spPr>
          <a:xfrm rot="10800000">
            <a:off x="0" y="-1"/>
            <a:ext cx="12192000" cy="6216556"/>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906207699"/>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TxTwoObj" preserve="1">
  <p:cSld name="1_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698837439"/>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718276663"/>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4085530263"/>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6203695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_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3" name="Picture Placeholder 4">
            <a:extLst>
              <a:ext uri="{FF2B5EF4-FFF2-40B4-BE49-F238E27FC236}">
                <a16:creationId xmlns:a16="http://schemas.microsoft.com/office/drawing/2014/main" id="{D36E625B-E8A5-F64D-B280-FF6E4EB345D5}"/>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5" name="Slide Number Placeholder 14">
            <a:extLst>
              <a:ext uri="{FF2B5EF4-FFF2-40B4-BE49-F238E27FC236}">
                <a16:creationId xmlns:a16="http://schemas.microsoft.com/office/drawing/2014/main" id="{20FB4EF4-997C-8046-914F-6E0CB5DC552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546092878"/>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017C5F-3EE2-C848-A0FF-9B4B43B3F6D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3393462531"/>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preserve="1" userDrawn="1">
  <p:cSld name="1_Image and Text">
    <p:spTree>
      <p:nvGrpSpPr>
        <p:cNvPr id="1" name=""/>
        <p:cNvGrpSpPr/>
        <p:nvPr/>
      </p:nvGrpSpPr>
      <p:grpSpPr>
        <a:xfrm>
          <a:off x="0" y="0"/>
          <a:ext cx="0" cy="0"/>
          <a:chOff x="0" y="0"/>
          <a:chExt cx="0" cy="0"/>
        </a:xfrm>
      </p:grpSpPr>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316436888"/>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47D00C-4F35-FA44-AE6D-560B94E5574F}"/>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028657237"/>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type="blank" preserve="1">
  <p:cSld name="2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440045516"/>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Tree>
    <p:extLst>
      <p:ext uri="{BB962C8B-B14F-4D97-AF65-F5344CB8AC3E}">
        <p14:creationId xmlns:p14="http://schemas.microsoft.com/office/powerpoint/2010/main" val="4229377817"/>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070417099"/>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7CE9458-0EE3-A344-A0D4-7BB7BD029951}"/>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11" name="Slide Number Placeholder 14">
            <a:extLst>
              <a:ext uri="{FF2B5EF4-FFF2-40B4-BE49-F238E27FC236}">
                <a16:creationId xmlns:a16="http://schemas.microsoft.com/office/drawing/2014/main" id="{E7FF26C3-0AD4-B845-8559-0DB4414158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931656379"/>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B5B3A71-252E-BB41-AABA-BE0AC50B74E3}"/>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Slide Number Placeholder 14">
            <a:extLst>
              <a:ext uri="{FF2B5EF4-FFF2-40B4-BE49-F238E27FC236}">
                <a16:creationId xmlns:a16="http://schemas.microsoft.com/office/drawing/2014/main" id="{760AE098-CC4F-1345-9B63-F539B3AC2A0D}"/>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15CCACC-6213-F14B-B40D-407BFF938B14}" type="slidenum">
              <a:rPr lang="en-US" smtClean="0"/>
              <a:pPr/>
              <a:t>‹#›</a:t>
            </a:fld>
            <a:endParaRPr lang="en-US" dirty="0"/>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364589877"/>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6058685"/>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2C4270-C58C-C940-B0EF-3FBEAD7572B5}"/>
              </a:ext>
            </a:extLst>
          </p:cNvPr>
          <p:cNvSpPr/>
          <p:nvPr userDrawn="1"/>
        </p:nvSpPr>
        <p:spPr>
          <a:xfrm rot="10800000">
            <a:off x="0"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68301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Slide Number Placeholder 14">
            <a:extLst>
              <a:ext uri="{FF2B5EF4-FFF2-40B4-BE49-F238E27FC236}">
                <a16:creationId xmlns:a16="http://schemas.microsoft.com/office/drawing/2014/main" id="{489E208B-BC0A-9749-9CAE-3D838D9DE7D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268801625"/>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preserve="1" userDrawn="1">
  <p:cSld name="Title Slide-dark bkg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C69F676-2515-44D4-A39E-1EA0EA1E6C87}"/>
              </a:ext>
            </a:extLst>
          </p:cNvPr>
          <p:cNvSpPr/>
          <p:nvPr userDrawn="1"/>
        </p:nvSpPr>
        <p:spPr>
          <a:xfrm rot="10800000">
            <a:off x="-6282" y="0"/>
            <a:ext cx="12204565" cy="6858000"/>
          </a:xfrm>
          <a:prstGeom prst="rect">
            <a:avLst/>
          </a:prstGeom>
          <a:gradFill flip="none" rotWithShape="1">
            <a:gsLst>
              <a:gs pos="0">
                <a:schemeClr val="accent1">
                  <a:lumMod val="68000"/>
                </a:schemeClr>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p:cNvPicPr>
          <p:nvPr userDrawn="1"/>
        </p:nvPicPr>
        <p:blipFill>
          <a:blip r:embed="rId3" cstate="email">
            <a:extLst>
              <a:ext uri="{28A0092B-C50C-407E-A947-70E740481C1C}">
                <a14:useLocalDpi xmlns:a14="http://schemas.microsoft.com/office/drawing/2010/main" val="0"/>
              </a:ext>
            </a:extLst>
          </a:blip>
          <a:stretch>
            <a:fillRect/>
          </a:stretch>
        </p:blipFill>
        <p:spPr>
          <a:xfrm>
            <a:off x="4573524" y="1671826"/>
            <a:ext cx="3044952" cy="694944"/>
          </a:xfrm>
          <a:prstGeom prst="rect">
            <a:avLst/>
          </a:prstGeom>
        </p:spPr>
      </p:pic>
      <p:cxnSp>
        <p:nvCxnSpPr>
          <p:cNvPr id="4" name="Straight Connector 3"/>
          <p:cNvCxnSpPr/>
          <p:nvPr userDrawn="1"/>
        </p:nvCxnSpPr>
        <p:spPr>
          <a:xfrm>
            <a:off x="1422400" y="2743200"/>
            <a:ext cx="9347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0"/>
            <a:ext cx="10515600" cy="685793"/>
          </a:xfrm>
          <a:prstGeom prst="rect">
            <a:avLst/>
          </a:prstGeom>
        </p:spPr>
        <p:txBody>
          <a:bodyPr/>
          <a:lstStyle>
            <a:lvl1pPr algn="ctr">
              <a:defRPr sz="4000">
                <a:solidFill>
                  <a:srgbClr val="FFF0A0"/>
                </a:solidFill>
                <a:latin typeface="Arial" panose="020B0604020202020204" pitchFamily="34" charset="0"/>
                <a:ea typeface="Arial" panose="020B0604020202020204" pitchFamily="34" charset="0"/>
                <a:cs typeface="Arial" panose="020B0604020202020204" pitchFamily="34" charset="0"/>
              </a:defRPr>
            </a:lvl1pPr>
          </a:lstStyle>
          <a:p>
            <a:r>
              <a:rPr lang="en-US" dirty="0"/>
              <a:t>Click to Edit Master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3000" baseline="0">
                <a:solidFill>
                  <a:srgbClr val="EBEBEB"/>
                </a:solidFill>
                <a:latin typeface="Arial" panose="020B0604020202020204" pitchFamily="34" charset="0"/>
                <a:cs typeface="Arial" panose="020B0604020202020204" pitchFamily="34" charset="0"/>
              </a:defRPr>
            </a:lvl1pPr>
          </a:lstStyle>
          <a:p>
            <a:pPr lvl="0"/>
            <a:r>
              <a:rPr lang="en-US" dirty="0"/>
              <a:t>Click to Edit Master subtitle</a:t>
            </a:r>
          </a:p>
        </p:txBody>
      </p:sp>
    </p:spTree>
    <p:extLst>
      <p:ext uri="{BB962C8B-B14F-4D97-AF65-F5344CB8AC3E}">
        <p14:creationId xmlns:p14="http://schemas.microsoft.com/office/powerpoint/2010/main" val="71363725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preserve="1" userDrawn="1">
  <p:cSld name="Title Slide-light bkgd">
    <p:spTree>
      <p:nvGrpSpPr>
        <p:cNvPr id="1" name=""/>
        <p:cNvGrpSpPr/>
        <p:nvPr/>
      </p:nvGrpSpPr>
      <p:grpSpPr>
        <a:xfrm>
          <a:off x="0" y="0"/>
          <a:ext cx="0" cy="0"/>
          <a:chOff x="0" y="0"/>
          <a:chExt cx="0" cy="0"/>
        </a:xfrm>
      </p:grpSpPr>
      <p:cxnSp>
        <p:nvCxnSpPr>
          <p:cNvPr id="4" name="Straight Connector 3"/>
          <p:cNvCxnSpPr/>
          <p:nvPr userDrawn="1"/>
        </p:nvCxnSpPr>
        <p:spPr>
          <a:xfrm>
            <a:off x="1422400" y="2743200"/>
            <a:ext cx="9347200" cy="0"/>
          </a:xfrm>
          <a:prstGeom prst="line">
            <a:avLst/>
          </a:prstGeom>
          <a:ln>
            <a:solidFill>
              <a:srgbClr val="A9B2B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1"/>
            <a:ext cx="10515600" cy="533400"/>
          </a:xfrm>
          <a:prstGeom prst="rect">
            <a:avLst/>
          </a:prstGeom>
        </p:spPr>
        <p:txBody>
          <a:bodyPr/>
          <a:lstStyle>
            <a:lvl1pPr algn="ctr">
              <a:defRPr sz="2600">
                <a:solidFill>
                  <a:schemeClr val="tx2">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r>
              <a:rPr lang="en-US" dirty="0"/>
              <a:t>Click to Edit Presentation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2000" baseline="0">
                <a:solidFill>
                  <a:schemeClr val="tx2">
                    <a:lumMod val="65000"/>
                    <a:lumOff val="35000"/>
                  </a:schemeClr>
                </a:solidFill>
                <a:latin typeface="Arial" panose="020B0604020202020204" pitchFamily="34" charset="0"/>
                <a:cs typeface="Arial" panose="020B0604020202020204" pitchFamily="34" charset="0"/>
              </a:defRPr>
            </a:lvl1pPr>
          </a:lstStyle>
          <a:p>
            <a:pPr lvl="0"/>
            <a:r>
              <a:rPr lang="en-US" dirty="0"/>
              <a:t>Click to Edit Presentation Subtitle</a:t>
            </a:r>
          </a:p>
        </p:txBody>
      </p:sp>
      <p:pic>
        <p:nvPicPr>
          <p:cNvPr id="17" name="Picture 16"/>
          <p:cNvPicPr>
            <a:picLocks/>
          </p:cNvPicPr>
          <p:nvPr userDrawn="1"/>
        </p:nvPicPr>
        <p:blipFill>
          <a:blip r:embed="rId2" cstate="email">
            <a:extLst>
              <a:ext uri="{28A0092B-C50C-407E-A947-70E740481C1C}">
                <a14:useLocalDpi xmlns:a14="http://schemas.microsoft.com/office/drawing/2010/main" val="0"/>
              </a:ext>
            </a:extLst>
          </a:blip>
          <a:stretch>
            <a:fillRect/>
          </a:stretch>
        </p:blipFill>
        <p:spPr>
          <a:xfrm>
            <a:off x="4573524" y="1677404"/>
            <a:ext cx="3044952" cy="694944"/>
          </a:xfrm>
          <a:prstGeom prst="rect">
            <a:avLst/>
          </a:prstGeom>
        </p:spPr>
      </p:pic>
    </p:spTree>
    <p:extLst>
      <p:ext uri="{BB962C8B-B14F-4D97-AF65-F5344CB8AC3E}">
        <p14:creationId xmlns:p14="http://schemas.microsoft.com/office/powerpoint/2010/main" val="355915586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Title &amp; 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4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sz="2000">
                <a:solidFill>
                  <a:schemeClr val="tx2">
                    <a:lumMod val="65000"/>
                    <a:lumOff val="35000"/>
                  </a:schemeClr>
                </a:solidFill>
                <a:latin typeface="Arial" panose="020B0604020202020204" pitchFamily="34" charset="0"/>
                <a:cs typeface="Arial" panose="020B0604020202020204" pitchFamily="34" charset="0"/>
              </a:defRPr>
            </a:lvl3pPr>
            <a:lvl4pPr>
              <a:defRPr sz="1800">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sz="1800">
                <a:solidFill>
                  <a:schemeClr val="tx2">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EDB73A4C-D5B7-4FD0-B8A2-94853DF4D2DF}"/>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293900088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1_Title &amp; Bulleted Content - Dark backgrounds">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533400"/>
            <a:ext cx="11484000" cy="645075"/>
          </a:xfrm>
          <a:prstGeom prst="rect">
            <a:avLst/>
          </a:prstGeom>
        </p:spPr>
        <p:txBody>
          <a:bodyPr/>
          <a:lstStyle>
            <a:lvl1pPr>
              <a:defRPr sz="3600">
                <a:solidFill>
                  <a:srgbClr val="FEEE9F"/>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Clr>
                <a:schemeClr val="bg1"/>
              </a:buClr>
              <a:buSzPct val="100000"/>
              <a:defRPr sz="2800">
                <a:solidFill>
                  <a:schemeClr val="bg1"/>
                </a:solidFill>
                <a:latin typeface="Arial" panose="020B0604020202020204" pitchFamily="34" charset="0"/>
                <a:cs typeface="Arial" panose="020B0604020202020204" pitchFamily="34" charset="0"/>
              </a:defRPr>
            </a:lvl1pPr>
            <a:lvl2pPr marL="685800" indent="-228600">
              <a:defRPr sz="2400">
                <a:solidFill>
                  <a:schemeClr val="bg1"/>
                </a:solidFill>
                <a:latin typeface="Arial" panose="020B0604020202020204" pitchFamily="34" charset="0"/>
                <a:cs typeface="Arial" panose="020B0604020202020204" pitchFamily="34" charset="0"/>
              </a:defRPr>
            </a:lvl2pPr>
            <a:lvl3pPr marL="1084263" indent="-169863">
              <a:defRPr sz="2000">
                <a:solidFill>
                  <a:schemeClr val="bg1"/>
                </a:solidFill>
                <a:latin typeface="Arial" panose="020B0604020202020204" pitchFamily="34" charset="0"/>
                <a:cs typeface="Arial" panose="020B0604020202020204" pitchFamily="34" charset="0"/>
              </a:defRPr>
            </a:lvl3pPr>
            <a:lvl4pPr>
              <a:defRPr sz="1800">
                <a:solidFill>
                  <a:schemeClr val="bg1"/>
                </a:solidFill>
                <a:latin typeface="Arial" panose="020B0604020202020204" pitchFamily="34" charset="0"/>
                <a:cs typeface="Arial" panose="020B0604020202020204" pitchFamily="34" charset="0"/>
              </a:defRPr>
            </a:lvl4pPr>
            <a:lvl5pPr marL="2060575" indent="-290513">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a:extLst>
              <a:ext uri="{FF2B5EF4-FFF2-40B4-BE49-F238E27FC236}">
                <a16:creationId xmlns:a16="http://schemas.microsoft.com/office/drawing/2014/main" id="{EEE93412-E4B9-45B6-A758-7AA2EFF1D468}"/>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251705922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Title + running 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0972800" cy="646978"/>
          </a:xfrm>
          <a:prstGeom prst="rect">
            <a:avLst/>
          </a:prstGeom>
        </p:spPr>
        <p:txBody>
          <a:bodyPr vert="horz"/>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3"/>
          <p:cNvSpPr>
            <a:spLocks noGrp="1"/>
          </p:cNvSpPr>
          <p:nvPr>
            <p:ph idx="1"/>
          </p:nvPr>
        </p:nvSpPr>
        <p:spPr>
          <a:xfrm>
            <a:off x="354000" y="1604156"/>
            <a:ext cx="11484000" cy="4339444"/>
          </a:xfrm>
          <a:prstGeom prst="rect">
            <a:avLst/>
          </a:prstGeom>
        </p:spPr>
        <p:txBody>
          <a:bodyPr vert="horz" lIns="91440" tIns="45720" rIns="91440" bIns="45720" rtlCol="0">
            <a:normAutofit/>
          </a:bodyPr>
          <a:lstStyle>
            <a:lvl1pPr marL="0" indent="0">
              <a:buSzPct val="100000"/>
              <a:buFontTx/>
              <a:buNone/>
              <a:defRPr sz="2800">
                <a:solidFill>
                  <a:schemeClr val="tx2">
                    <a:lumMod val="65000"/>
                    <a:lumOff val="35000"/>
                  </a:schemeClr>
                </a:solidFill>
                <a:latin typeface="Arial" panose="020B0604020202020204" pitchFamily="34" charset="0"/>
                <a:cs typeface="Arial" panose="020B0604020202020204" pitchFamily="34" charset="0"/>
              </a:defRPr>
            </a:lvl1pPr>
            <a:lvl2pPr marL="457200" indent="0">
              <a:buFontTx/>
              <a:buNone/>
              <a:defRPr sz="2000">
                <a:solidFill>
                  <a:schemeClr val="tx2">
                    <a:lumMod val="65000"/>
                    <a:lumOff val="35000"/>
                  </a:schemeClr>
                </a:solidFill>
              </a:defRPr>
            </a:lvl2pPr>
            <a:lvl3pPr marL="914400" indent="0">
              <a:buFontTx/>
              <a:buNone/>
              <a:defRPr>
                <a:solidFill>
                  <a:schemeClr val="tx2">
                    <a:lumMod val="65000"/>
                    <a:lumOff val="35000"/>
                  </a:schemeClr>
                </a:solidFill>
              </a:defRPr>
            </a:lvl3pPr>
            <a:lvl4pPr marL="1371600" indent="0">
              <a:buFontTx/>
              <a:buNone/>
              <a:defRPr>
                <a:solidFill>
                  <a:schemeClr val="tx2">
                    <a:lumMod val="65000"/>
                    <a:lumOff val="35000"/>
                  </a:schemeClr>
                </a:solidFill>
              </a:defRPr>
            </a:lvl4pPr>
            <a:lvl5pPr marL="1770062" indent="0">
              <a:buFontTx/>
              <a:buNone/>
              <a:defRPr>
                <a:solidFill>
                  <a:schemeClr val="tx2">
                    <a:lumMod val="65000"/>
                    <a:lumOff val="35000"/>
                  </a:schemeClr>
                </a:solidFill>
              </a:defRPr>
            </a:lvl5pPr>
          </a:lstStyle>
          <a:p>
            <a:pPr lvl="0"/>
            <a:r>
              <a:rPr lang="en-US" dirty="0"/>
              <a:t>Click to edit Master text styles</a:t>
            </a:r>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5" name="Text Placeholder 3">
            <a:extLst>
              <a:ext uri="{FF2B5EF4-FFF2-40B4-BE49-F238E27FC236}">
                <a16:creationId xmlns:a16="http://schemas.microsoft.com/office/drawing/2014/main" id="{9CE44C98-83A0-45DA-8F58-E89F23E7546B}"/>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312371298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2 cols--bullets">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0972800" cy="838200"/>
          </a:xfrm>
          <a:prstGeom prst="rect">
            <a:avLst/>
          </a:prstGeom>
        </p:spPr>
        <p:txBody>
          <a:bodyPr vert="horz"/>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4" name="Content Placeholder 3"/>
          <p:cNvSpPr>
            <a:spLocks noGrp="1"/>
          </p:cNvSpPr>
          <p:nvPr>
            <p:ph sz="quarter" idx="10" hasCustomPrompt="1"/>
          </p:nvPr>
        </p:nvSpPr>
        <p:spPr>
          <a:xfrm>
            <a:off x="711200" y="1600200"/>
            <a:ext cx="4978400" cy="5181600"/>
          </a:xfrm>
          <a:prstGeom prst="rect">
            <a:avLst/>
          </a:prstGeom>
        </p:spPr>
        <p:txBody>
          <a:bodyPr vert="horz"/>
          <a:lstStyle>
            <a:lvl1pPr marL="228600" indent="-228600">
              <a:defRPr sz="2400">
                <a:latin typeface="Arial" panose="020B0604020202020204" pitchFamily="34" charset="0"/>
                <a:cs typeface="Arial" panose="020B0604020202020204" pitchFamily="34" charset="0"/>
              </a:defRPr>
            </a:lvl1pPr>
            <a:lvl2pPr marL="685800" indent="-228600">
              <a:defRPr sz="2000">
                <a:latin typeface="Arial" panose="020B0604020202020204" pitchFamily="34" charset="0"/>
                <a:cs typeface="Arial" panose="020B0604020202020204" pitchFamily="34" charset="0"/>
              </a:defRPr>
            </a:lvl2pPr>
            <a:lvl3pPr marL="1084263" indent="-169863">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5" name="Straight Connector 4"/>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Content Placeholder 3"/>
          <p:cNvSpPr>
            <a:spLocks noGrp="1"/>
          </p:cNvSpPr>
          <p:nvPr>
            <p:ph sz="quarter" idx="11" hasCustomPrompt="1"/>
          </p:nvPr>
        </p:nvSpPr>
        <p:spPr>
          <a:xfrm>
            <a:off x="6096000" y="1600200"/>
            <a:ext cx="4978400" cy="5181600"/>
          </a:xfrm>
          <a:prstGeom prst="rect">
            <a:avLst/>
          </a:prstGeom>
        </p:spPr>
        <p:txBody>
          <a:bodyPr vert="horz"/>
          <a:lstStyle>
            <a:lvl1pPr marL="228600" indent="-228600">
              <a:defRPr sz="2400">
                <a:latin typeface="Arial" panose="020B0604020202020204" pitchFamily="34" charset="0"/>
                <a:cs typeface="Arial" panose="020B0604020202020204" pitchFamily="34" charset="0"/>
              </a:defRPr>
            </a:lvl1pPr>
            <a:lvl2pPr marL="685800" indent="-228600">
              <a:defRPr sz="2000">
                <a:latin typeface="Arial" panose="020B0604020202020204" pitchFamily="34" charset="0"/>
                <a:cs typeface="Arial" panose="020B0604020202020204" pitchFamily="34" charset="0"/>
              </a:defRPr>
            </a:lvl2pPr>
            <a:lvl3pPr marL="1084263" indent="-169863">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6176285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2 cols--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762000"/>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dirty="0"/>
              <a:t>Click to edit Master title style</a:t>
            </a:r>
          </a:p>
        </p:txBody>
      </p:sp>
      <p:cxnSp>
        <p:nvCxnSpPr>
          <p:cNvPr id="3" name="Straight Connector 2"/>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1" name="Content Placeholder 10"/>
          <p:cNvSpPr>
            <a:spLocks noGrp="1"/>
          </p:cNvSpPr>
          <p:nvPr>
            <p:ph sz="quarter" idx="10"/>
          </p:nvPr>
        </p:nvSpPr>
        <p:spPr>
          <a:xfrm>
            <a:off x="609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a:t>Click to edit Master text styles</a:t>
            </a:r>
          </a:p>
          <a:p>
            <a:pPr lvl="0"/>
            <a:endParaRPr lang="en-US" dirty="0"/>
          </a:p>
        </p:txBody>
      </p:sp>
      <p:sp>
        <p:nvSpPr>
          <p:cNvPr id="12" name="Content Placeholder 10"/>
          <p:cNvSpPr>
            <a:spLocks noGrp="1"/>
          </p:cNvSpPr>
          <p:nvPr>
            <p:ph sz="quarter" idx="11"/>
          </p:nvPr>
        </p:nvSpPr>
        <p:spPr>
          <a:xfrm>
            <a:off x="6197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a:t>Click to edit Master text styles</a:t>
            </a:r>
          </a:p>
          <a:p>
            <a:pPr lvl="0"/>
            <a:endParaRPr lang="en-US" dirty="0"/>
          </a:p>
        </p:txBody>
      </p:sp>
    </p:spTree>
    <p:extLst>
      <p:ext uri="{BB962C8B-B14F-4D97-AF65-F5344CB8AC3E}">
        <p14:creationId xmlns:p14="http://schemas.microsoft.com/office/powerpoint/2010/main" val="116190581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preserve="1" userDrawn="1">
  <p:cSld name="Image - With Title">
    <p:bg>
      <p:bgPr>
        <a:solidFill>
          <a:srgbClr val="F2F2F2"/>
        </a:solidFill>
        <a:effectLst/>
      </p:bgPr>
    </p:bg>
    <p:spTree>
      <p:nvGrpSpPr>
        <p:cNvPr id="1" name=""/>
        <p:cNvGrpSpPr/>
        <p:nvPr/>
      </p:nvGrpSpPr>
      <p:grpSpPr>
        <a:xfrm>
          <a:off x="0" y="0"/>
          <a:ext cx="0" cy="0"/>
          <a:chOff x="0" y="0"/>
          <a:chExt cx="0" cy="0"/>
        </a:xfrm>
      </p:grpSpPr>
      <p:sp>
        <p:nvSpPr>
          <p:cNvPr id="3" name="Title 1"/>
          <p:cNvSpPr>
            <a:spLocks noGrp="1"/>
          </p:cNvSpPr>
          <p:nvPr>
            <p:ph type="title"/>
          </p:nvPr>
        </p:nvSpPr>
        <p:spPr>
          <a:xfrm>
            <a:off x="304800" y="533400"/>
            <a:ext cx="11480800" cy="645075"/>
          </a:xfrm>
          <a:prstGeom prst="rect">
            <a:avLst/>
          </a:prstGeom>
          <a:gradFill>
            <a:gsLst>
              <a:gs pos="0">
                <a:srgbClr val="F2F2F2"/>
              </a:gs>
              <a:gs pos="50000">
                <a:schemeClr val="bg1">
                  <a:alpha val="67000"/>
                </a:schemeClr>
              </a:gs>
              <a:gs pos="100000">
                <a:schemeClr val="bg1">
                  <a:alpha val="0"/>
                </a:schemeClr>
              </a:gs>
            </a:gsLst>
            <a:lin ang="0" scaled="0"/>
          </a:gradFill>
        </p:spPr>
        <p:txBody>
          <a:bodyPr/>
          <a:lstStyle>
            <a:lvl1pPr>
              <a:defRPr sz="3600">
                <a:latin typeface="Arial" panose="020B0604020202020204" pitchFamily="34" charset="0"/>
                <a:cs typeface="Arial" panose="020B0604020202020204" pitchFamily="34" charset="0"/>
              </a:defRPr>
            </a:lvl1pPr>
          </a:lstStyle>
          <a:p>
            <a:endParaRPr lang="en-US" dirty="0"/>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9630B0D6-2523-4357-B169-9214594CF8FC}"/>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7">
            <a:extLst>
              <a:ext uri="{FF2B5EF4-FFF2-40B4-BE49-F238E27FC236}">
                <a16:creationId xmlns:a16="http://schemas.microsoft.com/office/drawing/2014/main" id="{3CABC2FE-3F03-4EC5-9C09-25CC8886D18D}"/>
              </a:ext>
            </a:extLst>
          </p:cNvPr>
          <p:cNvPicPr>
            <a:picLocks/>
          </p:cNvPicPr>
          <p:nvPr userDrawn="1"/>
        </p:nvPicPr>
        <p:blipFill>
          <a:blip r:embed="rId2" cstate="email">
            <a:extLst>
              <a:ext uri="{28A0092B-C50C-407E-A947-70E740481C1C}">
                <a14:useLocalDpi xmlns:a14="http://schemas.microsoft.com/office/drawing/2010/main" val="0"/>
              </a:ext>
            </a:extLst>
          </a:blip>
          <a:stretch>
            <a:fillRect/>
          </a:stretch>
        </p:blipFill>
        <p:spPr>
          <a:xfrm>
            <a:off x="313559" y="6316627"/>
            <a:ext cx="1773873" cy="404848"/>
          </a:xfrm>
          <a:prstGeom prst="rect">
            <a:avLst/>
          </a:prstGeom>
        </p:spPr>
      </p:pic>
      <p:sp>
        <p:nvSpPr>
          <p:cNvPr id="8" name="Text Placeholder 3">
            <a:extLst>
              <a:ext uri="{FF2B5EF4-FFF2-40B4-BE49-F238E27FC236}">
                <a16:creationId xmlns:a16="http://schemas.microsoft.com/office/drawing/2014/main" id="{7F27281A-C29A-4F09-A1B3-C0A1315DBB37}"/>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86455854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preserve="1" userDrawn="1">
  <p:cSld name="Custom - No Tit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610FA2-AB20-4FFE-B23F-2C6A0120753E}"/>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7">
            <a:extLst>
              <a:ext uri="{FF2B5EF4-FFF2-40B4-BE49-F238E27FC236}">
                <a16:creationId xmlns:a16="http://schemas.microsoft.com/office/drawing/2014/main" id="{22B36171-E0A0-47BB-81CC-847F54F6A9CE}"/>
              </a:ext>
            </a:extLst>
          </p:cNvPr>
          <p:cNvPicPr>
            <a:picLocks/>
          </p:cNvPicPr>
          <p:nvPr userDrawn="1"/>
        </p:nvPicPr>
        <p:blipFill>
          <a:blip r:embed="rId2" cstate="email">
            <a:extLst>
              <a:ext uri="{28A0092B-C50C-407E-A947-70E740481C1C}">
                <a14:useLocalDpi xmlns:a14="http://schemas.microsoft.com/office/drawing/2010/main" val="0"/>
              </a:ext>
            </a:extLst>
          </a:blip>
          <a:stretch>
            <a:fillRect/>
          </a:stretch>
        </p:blipFill>
        <p:spPr>
          <a:xfrm>
            <a:off x="313559" y="6316627"/>
            <a:ext cx="1773873" cy="404848"/>
          </a:xfrm>
          <a:prstGeom prst="rect">
            <a:avLst/>
          </a:prstGeom>
        </p:spPr>
      </p:pic>
      <p:sp>
        <p:nvSpPr>
          <p:cNvPr id="6" name="Text Placeholder 3">
            <a:extLst>
              <a:ext uri="{FF2B5EF4-FFF2-40B4-BE49-F238E27FC236}">
                <a16:creationId xmlns:a16="http://schemas.microsoft.com/office/drawing/2014/main" id="{6D3D0163-30CB-4496-A9EF-FEE5837C0CE7}"/>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27405462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endParaRPr lang="en-US" dirty="0"/>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85302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and 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5000"/>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0E6B948D-23E4-3F42-B765-2AA919B9E9C5}"/>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endParaRPr lang="en-US" dirty="0"/>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6140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How to use color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How to use Colors on Charts/Tables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hasCustomPrompt="1"/>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a:lnSpc>
                <a:spcPct val="110000"/>
              </a:lnSpc>
            </a:pPr>
            <a:r>
              <a:rPr lang="en-US" sz="2800" b="0" dirty="0"/>
              <a:t>When utilizing a chart, make sure there is enough color contrast between the text and the background color. Review the example on the next slide.</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5081AD1C-9BAD-504D-A94E-B572CF6BB330}"/>
              </a:ext>
            </a:extLst>
          </p:cNvPr>
          <p:cNvGrpSpPr/>
          <p:nvPr userDrawn="1"/>
        </p:nvGrpSpPr>
        <p:grpSpPr>
          <a:xfrm>
            <a:off x="6971959" y="785112"/>
            <a:ext cx="4340506" cy="868101"/>
            <a:chOff x="382104" y="3327719"/>
            <a:chExt cx="4340506" cy="868101"/>
          </a:xfrm>
        </p:grpSpPr>
        <p:sp>
          <p:nvSpPr>
            <p:cNvPr id="15" name="Rectangle 14">
              <a:extLst>
                <a:ext uri="{FF2B5EF4-FFF2-40B4-BE49-F238E27FC236}">
                  <a16:creationId xmlns:a16="http://schemas.microsoft.com/office/drawing/2014/main" id="{C24C0F28-DFB4-FB48-B1BA-69CBD0ECB0DE}"/>
                </a:ext>
              </a:extLst>
            </p:cNvPr>
            <p:cNvSpPr/>
            <p:nvPr userDrawn="1"/>
          </p:nvSpPr>
          <p:spPr>
            <a:xfrm>
              <a:off x="382105" y="3327719"/>
              <a:ext cx="868101" cy="868101"/>
            </a:xfrm>
            <a:prstGeom prst="rect">
              <a:avLst/>
            </a:prstGeom>
            <a:solidFill>
              <a:srgbClr val="B3C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2CC55AFF-0CD7-6E47-9CE6-AD24C7E762D1}"/>
                </a:ext>
              </a:extLst>
            </p:cNvPr>
            <p:cNvSpPr/>
            <p:nvPr userDrawn="1"/>
          </p:nvSpPr>
          <p:spPr>
            <a:xfrm>
              <a:off x="1250206" y="3327719"/>
              <a:ext cx="868101" cy="868101"/>
            </a:xfrm>
            <a:prstGeom prst="rect">
              <a:avLst/>
            </a:prstGeom>
            <a:solidFill>
              <a:srgbClr val="7B9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EAF0F4FD-D576-DB44-882A-074F220CF31B}"/>
                </a:ext>
              </a:extLst>
            </p:cNvPr>
            <p:cNvSpPr/>
            <p:nvPr userDrawn="1"/>
          </p:nvSpPr>
          <p:spPr>
            <a:xfrm>
              <a:off x="2118307" y="3327719"/>
              <a:ext cx="868101" cy="868101"/>
            </a:xfrm>
            <a:prstGeom prst="rect">
              <a:avLst/>
            </a:prstGeom>
            <a:solidFill>
              <a:srgbClr val="497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5F15AC36-03F4-7F46-B01D-5A11BD0A6A94}"/>
                </a:ext>
              </a:extLst>
            </p:cNvPr>
            <p:cNvSpPr/>
            <p:nvPr userDrawn="1"/>
          </p:nvSpPr>
          <p:spPr>
            <a:xfrm>
              <a:off x="2986408" y="3327719"/>
              <a:ext cx="868101" cy="868101"/>
            </a:xfrm>
            <a:prstGeom prst="rect">
              <a:avLst/>
            </a:prstGeom>
            <a:solidFill>
              <a:srgbClr val="0B5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B6527A42-9DFA-1A41-9DD3-25755BEA8387}"/>
                </a:ext>
              </a:extLst>
            </p:cNvPr>
            <p:cNvSpPr/>
            <p:nvPr userDrawn="1"/>
          </p:nvSpPr>
          <p:spPr>
            <a:xfrm>
              <a:off x="3854509" y="3327719"/>
              <a:ext cx="868101" cy="8681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F82D3875-578C-9849-9094-D12B6FE410F6}"/>
                </a:ext>
              </a:extLst>
            </p:cNvPr>
            <p:cNvSpPr txBox="1">
              <a:spLocks/>
            </p:cNvSpPr>
            <p:nvPr userDrawn="1"/>
          </p:nvSpPr>
          <p:spPr>
            <a:xfrm>
              <a:off x="382104"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21" name="Title 1">
              <a:extLst>
                <a:ext uri="{FF2B5EF4-FFF2-40B4-BE49-F238E27FC236}">
                  <a16:creationId xmlns:a16="http://schemas.microsoft.com/office/drawing/2014/main" id="{C6DB5269-9F92-124F-9EFB-0B5E49CFC12C}"/>
                </a:ext>
              </a:extLst>
            </p:cNvPr>
            <p:cNvSpPr txBox="1">
              <a:spLocks/>
            </p:cNvSpPr>
            <p:nvPr userDrawn="1"/>
          </p:nvSpPr>
          <p:spPr>
            <a:xfrm>
              <a:off x="12502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22" name="Title 1">
              <a:extLst>
                <a:ext uri="{FF2B5EF4-FFF2-40B4-BE49-F238E27FC236}">
                  <a16:creationId xmlns:a16="http://schemas.microsoft.com/office/drawing/2014/main" id="{3DF9AC09-C32F-7848-A0E3-9D5E9CA98006}"/>
                </a:ext>
              </a:extLst>
            </p:cNvPr>
            <p:cNvSpPr txBox="1">
              <a:spLocks/>
            </p:cNvSpPr>
            <p:nvPr userDrawn="1"/>
          </p:nvSpPr>
          <p:spPr>
            <a:xfrm>
              <a:off x="2106732"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23" name="Title 1">
              <a:extLst>
                <a:ext uri="{FF2B5EF4-FFF2-40B4-BE49-F238E27FC236}">
                  <a16:creationId xmlns:a16="http://schemas.microsoft.com/office/drawing/2014/main" id="{FCFA7C4A-3612-C345-A189-543B61F29B61}"/>
                </a:ext>
              </a:extLst>
            </p:cNvPr>
            <p:cNvSpPr txBox="1">
              <a:spLocks/>
            </p:cNvSpPr>
            <p:nvPr userDrawn="1"/>
          </p:nvSpPr>
          <p:spPr>
            <a:xfrm>
              <a:off x="297483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24" name="Title 1">
              <a:extLst>
                <a:ext uri="{FF2B5EF4-FFF2-40B4-BE49-F238E27FC236}">
                  <a16:creationId xmlns:a16="http://schemas.microsoft.com/office/drawing/2014/main" id="{342C6220-558E-134C-ADB9-621C3F5FC88D}"/>
                </a:ext>
              </a:extLst>
            </p:cNvPr>
            <p:cNvSpPr txBox="1">
              <a:spLocks/>
            </p:cNvSpPr>
            <p:nvPr userDrawn="1"/>
          </p:nvSpPr>
          <p:spPr>
            <a:xfrm>
              <a:off x="3854509"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grpSp>
        <p:nvGrpSpPr>
          <p:cNvPr id="25" name="Group 24">
            <a:extLst>
              <a:ext uri="{FF2B5EF4-FFF2-40B4-BE49-F238E27FC236}">
                <a16:creationId xmlns:a16="http://schemas.microsoft.com/office/drawing/2014/main" id="{7226A98E-0B3B-D649-B831-8ECA3D5D07AC}"/>
              </a:ext>
            </a:extLst>
          </p:cNvPr>
          <p:cNvGrpSpPr/>
          <p:nvPr userDrawn="1"/>
        </p:nvGrpSpPr>
        <p:grpSpPr>
          <a:xfrm>
            <a:off x="6971959" y="1900356"/>
            <a:ext cx="4340506" cy="868101"/>
            <a:chOff x="6794478" y="3327719"/>
            <a:chExt cx="4340506" cy="868101"/>
          </a:xfrm>
        </p:grpSpPr>
        <p:sp>
          <p:nvSpPr>
            <p:cNvPr id="26" name="Rectangle 25">
              <a:extLst>
                <a:ext uri="{FF2B5EF4-FFF2-40B4-BE49-F238E27FC236}">
                  <a16:creationId xmlns:a16="http://schemas.microsoft.com/office/drawing/2014/main" id="{5566CF8A-D4B7-0640-8565-D3974191389E}"/>
                </a:ext>
              </a:extLst>
            </p:cNvPr>
            <p:cNvSpPr/>
            <p:nvPr userDrawn="1"/>
          </p:nvSpPr>
          <p:spPr>
            <a:xfrm>
              <a:off x="6794479" y="3327719"/>
              <a:ext cx="868101" cy="868101"/>
            </a:xfrm>
            <a:prstGeom prst="rect">
              <a:avLst/>
            </a:prstGeom>
            <a:solidFill>
              <a:srgbClr val="DB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370E2D77-3B55-5242-B380-4175817554C0}"/>
                </a:ext>
              </a:extLst>
            </p:cNvPr>
            <p:cNvSpPr/>
            <p:nvPr userDrawn="1"/>
          </p:nvSpPr>
          <p:spPr>
            <a:xfrm>
              <a:off x="7662580" y="3327719"/>
              <a:ext cx="868101" cy="868101"/>
            </a:xfrm>
            <a:prstGeom prst="rect">
              <a:avLst/>
            </a:prstGeom>
            <a:solidFill>
              <a:srgbClr val="C08D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2BD00BB-9D42-6243-9736-8E9F8874AA73}"/>
                </a:ext>
              </a:extLst>
            </p:cNvPr>
            <p:cNvSpPr/>
            <p:nvPr userDrawn="1"/>
          </p:nvSpPr>
          <p:spPr>
            <a:xfrm>
              <a:off x="8530681" y="3327719"/>
              <a:ext cx="868101" cy="868101"/>
            </a:xfrm>
            <a:prstGeom prst="rect">
              <a:avLst/>
            </a:prstGeom>
            <a:solidFill>
              <a:srgbClr val="A66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8AFEEF79-D422-7B44-8963-650D1FCB8CAE}"/>
                </a:ext>
              </a:extLst>
            </p:cNvPr>
            <p:cNvSpPr/>
            <p:nvPr userDrawn="1"/>
          </p:nvSpPr>
          <p:spPr>
            <a:xfrm>
              <a:off x="9398782" y="3327719"/>
              <a:ext cx="868101" cy="868101"/>
            </a:xfrm>
            <a:prstGeom prst="rect">
              <a:avLst/>
            </a:prstGeom>
            <a:solidFill>
              <a:srgbClr val="8D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657089A6-0701-4840-8598-9AAA5958F3F3}"/>
                </a:ext>
              </a:extLst>
            </p:cNvPr>
            <p:cNvSpPr/>
            <p:nvPr userDrawn="1"/>
          </p:nvSpPr>
          <p:spPr>
            <a:xfrm>
              <a:off x="10266883" y="3327719"/>
              <a:ext cx="868101" cy="868101"/>
            </a:xfrm>
            <a:prstGeom prst="rect">
              <a:avLst/>
            </a:prstGeom>
            <a:solidFill>
              <a:srgbClr val="77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itle 1">
              <a:extLst>
                <a:ext uri="{FF2B5EF4-FFF2-40B4-BE49-F238E27FC236}">
                  <a16:creationId xmlns:a16="http://schemas.microsoft.com/office/drawing/2014/main" id="{AE711AD8-A200-934D-BA4B-F4C6307321AF}"/>
                </a:ext>
              </a:extLst>
            </p:cNvPr>
            <p:cNvSpPr txBox="1">
              <a:spLocks/>
            </p:cNvSpPr>
            <p:nvPr userDrawn="1"/>
          </p:nvSpPr>
          <p:spPr>
            <a:xfrm>
              <a:off x="6794478"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32" name="Title 1">
              <a:extLst>
                <a:ext uri="{FF2B5EF4-FFF2-40B4-BE49-F238E27FC236}">
                  <a16:creationId xmlns:a16="http://schemas.microsoft.com/office/drawing/2014/main" id="{DD72198E-3F55-524E-9B45-1E7C4E571496}"/>
                </a:ext>
              </a:extLst>
            </p:cNvPr>
            <p:cNvSpPr txBox="1">
              <a:spLocks/>
            </p:cNvSpPr>
            <p:nvPr userDrawn="1"/>
          </p:nvSpPr>
          <p:spPr>
            <a:xfrm>
              <a:off x="7662580"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33" name="Title 1">
              <a:extLst>
                <a:ext uri="{FF2B5EF4-FFF2-40B4-BE49-F238E27FC236}">
                  <a16:creationId xmlns:a16="http://schemas.microsoft.com/office/drawing/2014/main" id="{D4572998-3193-9748-BC2F-A847C2A2FD41}"/>
                </a:ext>
              </a:extLst>
            </p:cNvPr>
            <p:cNvSpPr txBox="1">
              <a:spLocks/>
            </p:cNvSpPr>
            <p:nvPr userDrawn="1"/>
          </p:nvSpPr>
          <p:spPr>
            <a:xfrm>
              <a:off x="85191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34" name="Title 1">
              <a:extLst>
                <a:ext uri="{FF2B5EF4-FFF2-40B4-BE49-F238E27FC236}">
                  <a16:creationId xmlns:a16="http://schemas.microsoft.com/office/drawing/2014/main" id="{DD2B0AB2-F8FE-344E-B643-8D6D9718EF9D}"/>
                </a:ext>
              </a:extLst>
            </p:cNvPr>
            <p:cNvSpPr txBox="1">
              <a:spLocks/>
            </p:cNvSpPr>
            <p:nvPr userDrawn="1"/>
          </p:nvSpPr>
          <p:spPr>
            <a:xfrm>
              <a:off x="9387207"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35" name="Title 1">
              <a:extLst>
                <a:ext uri="{FF2B5EF4-FFF2-40B4-BE49-F238E27FC236}">
                  <a16:creationId xmlns:a16="http://schemas.microsoft.com/office/drawing/2014/main" id="{23C15460-6F14-C946-A23F-08B4721FF79A}"/>
                </a:ext>
              </a:extLst>
            </p:cNvPr>
            <p:cNvSpPr txBox="1">
              <a:spLocks/>
            </p:cNvSpPr>
            <p:nvPr userDrawn="1"/>
          </p:nvSpPr>
          <p:spPr>
            <a:xfrm>
              <a:off x="1026688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sp>
        <p:nvSpPr>
          <p:cNvPr id="7" name="TextBox 6">
            <a:extLst>
              <a:ext uri="{FF2B5EF4-FFF2-40B4-BE49-F238E27FC236}">
                <a16:creationId xmlns:a16="http://schemas.microsoft.com/office/drawing/2014/main" id="{559D9239-BCD2-0A4E-8663-64AA8D579F28}"/>
              </a:ext>
            </a:extLst>
          </p:cNvPr>
          <p:cNvSpPr txBox="1"/>
          <p:nvPr userDrawn="1"/>
        </p:nvSpPr>
        <p:spPr>
          <a:xfrm>
            <a:off x="6971959" y="3097411"/>
            <a:ext cx="4340506" cy="2769989"/>
          </a:xfrm>
          <a:prstGeom prst="rect">
            <a:avLst/>
          </a:prstGeom>
          <a:noFill/>
        </p:spPr>
        <p:txBody>
          <a:bodyPr wrap="square" rtlCol="0">
            <a:spAutoFit/>
          </a:bodyPr>
          <a:lstStyle/>
          <a:p>
            <a:pPr marL="285750" indent="-285750">
              <a:lnSpc>
                <a:spcPct val="100000"/>
              </a:lnSpc>
              <a:spcAft>
                <a:spcPts val="1200"/>
              </a:spcAft>
              <a:buFont typeface="Arial" panose="020B0604020202020204" pitchFamily="34" charset="0"/>
              <a:buChar char="•"/>
            </a:pPr>
            <a:r>
              <a:rPr lang="en-US" sz="1800" b="0" dirty="0"/>
              <a:t>Minimum font size - </a:t>
            </a:r>
            <a:r>
              <a:rPr lang="en-US" sz="1800" b="1" dirty="0"/>
              <a:t>18pt</a:t>
            </a:r>
            <a:r>
              <a:rPr lang="en-US" sz="1800" b="0" dirty="0"/>
              <a:t>.</a:t>
            </a:r>
          </a:p>
          <a:p>
            <a:pPr marL="285750" indent="-285750">
              <a:lnSpc>
                <a:spcPct val="100000"/>
              </a:lnSpc>
              <a:spcAft>
                <a:spcPts val="1200"/>
              </a:spcAft>
              <a:buFont typeface="Arial" panose="020B0604020202020204" pitchFamily="34" charset="0"/>
              <a:buChar char="•"/>
            </a:pPr>
            <a:r>
              <a:rPr lang="en-US" sz="1800" b="0" dirty="0"/>
              <a:t>Font weight - </a:t>
            </a:r>
            <a:r>
              <a:rPr lang="en-US" sz="1800" b="1" dirty="0"/>
              <a:t>Bold </a:t>
            </a:r>
            <a:r>
              <a:rPr lang="en-US" sz="1800" b="0" dirty="0"/>
              <a:t>(when used on background colors, for best accessibility).</a:t>
            </a:r>
          </a:p>
          <a:p>
            <a:pPr marL="285750" indent="-285750">
              <a:lnSpc>
                <a:spcPct val="100000"/>
              </a:lnSpc>
              <a:spcAft>
                <a:spcPts val="1200"/>
              </a:spcAft>
              <a:buFont typeface="Arial" panose="020B0604020202020204" pitchFamily="34" charset="0"/>
              <a:buChar char="•"/>
            </a:pPr>
            <a:r>
              <a:rPr lang="en-US" sz="1800" b="0" dirty="0"/>
              <a:t>Use the Dark Gray </a:t>
            </a:r>
            <a:r>
              <a:rPr lang="en-US" sz="1800" b="1" i="0" dirty="0">
                <a:latin typeface="Arial" panose="020B0604020202020204" pitchFamily="34" charset="0"/>
                <a:cs typeface="Arial" panose="020B0604020202020204" pitchFamily="34" charset="0"/>
              </a:rPr>
              <a:t>#333333 </a:t>
            </a:r>
            <a:r>
              <a:rPr lang="en-US" sz="1800" b="0" dirty="0"/>
              <a:t>Text color on Accent 1 and Accent 2. </a:t>
            </a:r>
          </a:p>
          <a:p>
            <a:pPr marL="285750" indent="-285750">
              <a:lnSpc>
                <a:spcPct val="100000"/>
              </a:lnSpc>
              <a:spcAft>
                <a:spcPts val="1200"/>
              </a:spcAft>
              <a:buFont typeface="Arial" panose="020B0604020202020204" pitchFamily="34" charset="0"/>
              <a:buChar char="•"/>
            </a:pPr>
            <a:r>
              <a:rPr lang="en-US" sz="1800" b="0" dirty="0"/>
              <a:t>Use the White </a:t>
            </a:r>
            <a:r>
              <a:rPr lang="en-US" sz="1800" b="1" dirty="0"/>
              <a:t>#FFFFFF </a:t>
            </a:r>
            <a:r>
              <a:rPr lang="en-US" sz="1800" b="0" dirty="0"/>
              <a:t>Text color </a:t>
            </a:r>
            <a:br>
              <a:rPr lang="en-US" sz="1800" b="0" dirty="0"/>
            </a:br>
            <a:r>
              <a:rPr lang="en-US" sz="1800" b="0" dirty="0"/>
              <a:t>on Accent 3, Accent 4, and Accent 5.</a:t>
            </a:r>
          </a:p>
        </p:txBody>
      </p:sp>
      <p:sp>
        <p:nvSpPr>
          <p:cNvPr id="36" name="Slide Number Placeholder 14">
            <a:extLst>
              <a:ext uri="{FF2B5EF4-FFF2-40B4-BE49-F238E27FC236}">
                <a16:creationId xmlns:a16="http://schemas.microsoft.com/office/drawing/2014/main" id="{D2C14E01-4C90-EF4B-979D-86C4EB40D0C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029063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Large Image">
  <p:cSld name="1_Title and Large Image">
    <p:spTree>
      <p:nvGrpSpPr>
        <p:cNvPr id="1" name="Shape 134"/>
        <p:cNvGrpSpPr/>
        <p:nvPr/>
      </p:nvGrpSpPr>
      <p:grpSpPr>
        <a:xfrm>
          <a:off x="0" y="0"/>
          <a:ext cx="0" cy="0"/>
          <a:chOff x="0" y="0"/>
          <a:chExt cx="0" cy="0"/>
        </a:xfrm>
      </p:grpSpPr>
      <p:sp>
        <p:nvSpPr>
          <p:cNvPr id="135" name="Google Shape;135;p19"/>
          <p:cNvSpPr txBox="1">
            <a:spLocks noGrp="1"/>
          </p:cNvSpPr>
          <p:nvPr>
            <p:ph type="sldNum" idx="12"/>
          </p:nvPr>
        </p:nvSpPr>
        <p:spPr>
          <a:xfrm>
            <a:off x="90678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dirty="0"/>
          </a:p>
        </p:txBody>
      </p:sp>
      <p:sp>
        <p:nvSpPr>
          <p:cNvPr id="136" name="Google Shape;136;p19"/>
          <p:cNvSpPr>
            <a:spLocks noGrp="1"/>
          </p:cNvSpPr>
          <p:nvPr>
            <p:ph type="pic" idx="2"/>
          </p:nvPr>
        </p:nvSpPr>
        <p:spPr>
          <a:xfrm>
            <a:off x="0" y="1142999"/>
            <a:ext cx="12192000" cy="5084065"/>
          </a:xfrm>
          <a:prstGeom prst="rect">
            <a:avLst/>
          </a:prstGeom>
          <a:noFill/>
          <a:ln>
            <a:noFill/>
          </a:ln>
        </p:spPr>
      </p:sp>
      <p:sp>
        <p:nvSpPr>
          <p:cNvPr id="137" name="Google Shape;137;p19"/>
          <p:cNvSpPr/>
          <p:nvPr/>
        </p:nvSpPr>
        <p:spPr>
          <a:xfrm>
            <a:off x="0" y="-1"/>
            <a:ext cx="12192000" cy="1143001"/>
          </a:xfrm>
          <a:prstGeom prst="rect">
            <a:avLst/>
          </a:prstGeom>
          <a:solidFill>
            <a:srgbClr val="F5F5F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a:ea typeface="Arial"/>
              <a:cs typeface="Arial"/>
              <a:sym typeface="Arial"/>
            </a:endParaRPr>
          </a:p>
        </p:txBody>
      </p:sp>
      <p:sp>
        <p:nvSpPr>
          <p:cNvPr id="138" name="Google Shape;138;p19"/>
          <p:cNvSpPr txBox="1">
            <a:spLocks noGrp="1"/>
          </p:cNvSpPr>
          <p:nvPr>
            <p:ph type="title"/>
          </p:nvPr>
        </p:nvSpPr>
        <p:spPr>
          <a:xfrm>
            <a:off x="277932" y="295773"/>
            <a:ext cx="11647367" cy="64507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33333"/>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39" name="Google Shape;139;p19"/>
          <p:cNvCxnSpPr/>
          <p:nvPr/>
        </p:nvCxnSpPr>
        <p:spPr>
          <a:xfrm>
            <a:off x="406400" y="989880"/>
            <a:ext cx="711200" cy="0"/>
          </a:xfrm>
          <a:prstGeom prst="straightConnector1">
            <a:avLst/>
          </a:prstGeom>
          <a:noFill/>
          <a:ln w="28575" cap="flat" cmpd="sng">
            <a:solidFill>
              <a:srgbClr val="800000"/>
            </a:solidFill>
            <a:prstDash val="solid"/>
            <a:miter lim="800000"/>
            <a:headEnd type="none" w="sm" len="sm"/>
            <a:tailEnd type="none" w="sm" len="sm"/>
          </a:ln>
        </p:spPr>
      </p:cxnSp>
    </p:spTree>
    <p:extLst>
      <p:ext uri="{BB962C8B-B14F-4D97-AF65-F5344CB8AC3E}">
        <p14:creationId xmlns:p14="http://schemas.microsoft.com/office/powerpoint/2010/main" val="86586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Spac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
        <p:nvSpPr>
          <p:cNvPr id="7" name="Slide Number Placeholder 6">
            <a:extLst>
              <a:ext uri="{FF2B5EF4-FFF2-40B4-BE49-F238E27FC236}">
                <a16:creationId xmlns:a16="http://schemas.microsoft.com/office/drawing/2014/main" id="{7A2F0269-F024-D749-ADD6-30FCAA36B3AF}"/>
              </a:ext>
            </a:extLst>
          </p:cNvPr>
          <p:cNvSpPr>
            <a:spLocks noGrp="1"/>
          </p:cNvSpPr>
          <p:nvPr>
            <p:ph type="sldNum" sz="quarter" idx="10"/>
          </p:nvPr>
        </p:nvSpPr>
        <p:spPr>
          <a:xfrm>
            <a:off x="9067800" y="6356350"/>
            <a:ext cx="2743200" cy="365125"/>
          </a:xfrm>
          <a:prstGeom prst="rect">
            <a:avLst/>
          </a:prstGeom>
        </p:spPr>
        <p:txBody>
          <a:bodyPr/>
          <a:lstStyle/>
          <a:p>
            <a:fld id="{B308B39C-174F-EF45-985E-CC5DE69A33EE}" type="slidenum">
              <a:rPr lang="en-US" smtClean="0"/>
              <a:t>‹#›</a:t>
            </a:fld>
            <a:endParaRPr lang="en-US" dirty="0"/>
          </a:p>
        </p:txBody>
      </p:sp>
      <p:sp>
        <p:nvSpPr>
          <p:cNvPr id="15" name="Rectangle 14">
            <a:extLst>
              <a:ext uri="{FF2B5EF4-FFF2-40B4-BE49-F238E27FC236}">
                <a16:creationId xmlns:a16="http://schemas.microsoft.com/office/drawing/2014/main" id="{0A27BCF0-7BC9-FC4A-A00C-B7A2A9EF5227}"/>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848A56CE-E456-3B41-B78A-04881A67DE18}"/>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4261111344"/>
      </p:ext>
    </p:extLst>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amp; 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4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sz="2000">
                <a:solidFill>
                  <a:schemeClr val="tx2">
                    <a:lumMod val="65000"/>
                    <a:lumOff val="35000"/>
                  </a:schemeClr>
                </a:solidFill>
                <a:latin typeface="Arial" panose="020B0604020202020204" pitchFamily="34" charset="0"/>
                <a:cs typeface="Arial" panose="020B0604020202020204" pitchFamily="34" charset="0"/>
              </a:defRPr>
            </a:lvl3pPr>
            <a:lvl4pPr>
              <a:defRPr sz="1800">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sz="1800">
                <a:solidFill>
                  <a:schemeClr val="tx2">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EDB73A4C-D5B7-4FD0-B8A2-94853DF4D2DF}"/>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212447273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rgbClr val="004165"/>
            </a:solidFill>
          </a:ln>
        </p:spPr>
        <p:style>
          <a:lnRef idx="1">
            <a:schemeClr val="accent1"/>
          </a:lnRef>
          <a:fillRef idx="0">
            <a:schemeClr val="accent1"/>
          </a:fillRef>
          <a:effectRef idx="0">
            <a:schemeClr val="accent1"/>
          </a:effectRef>
          <a:fontRef idx="minor">
            <a:schemeClr val="tx1"/>
          </a:fontRef>
        </p:style>
      </p:cxnSp>
      <p:pic>
        <p:nvPicPr>
          <p:cNvPr id="23" name="Picture 22" descr="Toastmasters International">
            <a:extLst>
              <a:ext uri="{FF2B5EF4-FFF2-40B4-BE49-F238E27FC236}">
                <a16:creationId xmlns:a16="http://schemas.microsoft.com/office/drawing/2014/main" id="{81373B61-26E6-9E41-B3D7-2240926DC383}"/>
              </a:ext>
            </a:extLst>
          </p:cNvPr>
          <p:cNvPicPr>
            <a:picLocks noChangeAspect="1"/>
          </p:cNvPicPr>
          <p:nvPr userDrawn="1"/>
        </p:nvPicPr>
        <p:blipFill>
          <a:blip r:embed="rId2"/>
          <a:stretch>
            <a:fillRect/>
          </a:stretch>
        </p:blipFill>
        <p:spPr>
          <a:xfrm>
            <a:off x="4704715" y="1830810"/>
            <a:ext cx="2782570" cy="430804"/>
          </a:xfrm>
          <a:prstGeom prst="rect">
            <a:avLst/>
          </a:prstGeom>
        </p:spPr>
      </p:pic>
    </p:spTree>
    <p:extLst>
      <p:ext uri="{BB962C8B-B14F-4D97-AF65-F5344CB8AC3E}">
        <p14:creationId xmlns:p14="http://schemas.microsoft.com/office/powerpoint/2010/main" val="2761275501"/>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reserve="1">
  <p:cSld name="Spac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
        <p:nvSpPr>
          <p:cNvPr id="7" name="Slide Number Placeholder 6">
            <a:extLst>
              <a:ext uri="{FF2B5EF4-FFF2-40B4-BE49-F238E27FC236}">
                <a16:creationId xmlns:a16="http://schemas.microsoft.com/office/drawing/2014/main" id="{7A2F0269-F024-D749-ADD6-30FCAA36B3AF}"/>
              </a:ext>
            </a:extLst>
          </p:cNvPr>
          <p:cNvSpPr>
            <a:spLocks noGrp="1"/>
          </p:cNvSpPr>
          <p:nvPr>
            <p:ph type="sldNum" sz="quarter" idx="10"/>
          </p:nvPr>
        </p:nvSpPr>
        <p:spPr>
          <a:xfrm>
            <a:off x="9067800" y="6356350"/>
            <a:ext cx="2743200" cy="365125"/>
          </a:xfrm>
          <a:prstGeom prst="rect">
            <a:avLst/>
          </a:prstGeom>
        </p:spPr>
        <p:txBody>
          <a:bodyPr/>
          <a:lstStyle/>
          <a:p>
            <a:fld id="{B308B39C-174F-EF45-985E-CC5DE69A33EE}" type="slidenum">
              <a:rPr lang="en-US" smtClean="0"/>
              <a:t>‹#›</a:t>
            </a:fld>
            <a:endParaRPr lang="en-US" dirty="0"/>
          </a:p>
        </p:txBody>
      </p:sp>
      <p:sp>
        <p:nvSpPr>
          <p:cNvPr id="15" name="Rectangle 14">
            <a:extLst>
              <a:ext uri="{FF2B5EF4-FFF2-40B4-BE49-F238E27FC236}">
                <a16:creationId xmlns:a16="http://schemas.microsoft.com/office/drawing/2014/main" id="{0A27BCF0-7BC9-FC4A-A00C-B7A2A9EF5227}"/>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848A56CE-E456-3B41-B78A-04881A67DE18}"/>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2025982130"/>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9787429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3797273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83290503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0784734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101241723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87E99-5CDB-0B44-A02C-579184AD0956}"/>
              </a:ext>
            </a:extLst>
          </p:cNvPr>
          <p:cNvSpPr/>
          <p:nvPr userDrawn="1"/>
        </p:nvSpPr>
        <p:spPr>
          <a:xfrm>
            <a:off x="-12192" y="6212926"/>
            <a:ext cx="12216384"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94A0C571-507B-A14B-B259-16E2AE779A2A}"/>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10" name="Slide Number Placeholder 14">
            <a:extLst>
              <a:ext uri="{FF2B5EF4-FFF2-40B4-BE49-F238E27FC236}">
                <a16:creationId xmlns:a16="http://schemas.microsoft.com/office/drawing/2014/main" id="{DC11E212-7825-724C-8277-76300A33F46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68721392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endParaRPr lang="en-US" dirty="0"/>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6502103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96300954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427890893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222894696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4685088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5466121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_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3" name="Picture Placeholder 4">
            <a:extLst>
              <a:ext uri="{FF2B5EF4-FFF2-40B4-BE49-F238E27FC236}">
                <a16:creationId xmlns:a16="http://schemas.microsoft.com/office/drawing/2014/main" id="{D36E625B-E8A5-F64D-B280-FF6E4EB345D5}"/>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5" name="Slide Number Placeholder 14">
            <a:extLst>
              <a:ext uri="{FF2B5EF4-FFF2-40B4-BE49-F238E27FC236}">
                <a16:creationId xmlns:a16="http://schemas.microsoft.com/office/drawing/2014/main" id="{20FB4EF4-997C-8046-914F-6E0CB5DC552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69222412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Slide Number Placeholder 14">
            <a:extLst>
              <a:ext uri="{FF2B5EF4-FFF2-40B4-BE49-F238E27FC236}">
                <a16:creationId xmlns:a16="http://schemas.microsoft.com/office/drawing/2014/main" id="{489E208B-BC0A-9749-9CAE-3D838D9DE7D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1489121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endParaRPr lang="en-US" dirty="0"/>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716282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Title and 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5000"/>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0E6B948D-23E4-3F42-B765-2AA919B9E9C5}"/>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endParaRPr lang="en-US" dirty="0"/>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25211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How to use color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How to use Colors on Charts/Tables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hasCustomPrompt="1"/>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a:lnSpc>
                <a:spcPct val="110000"/>
              </a:lnSpc>
            </a:pPr>
            <a:r>
              <a:rPr lang="en-US" sz="2800" b="0" dirty="0"/>
              <a:t>When utilizing a chart, make sure there is enough color contrast between the text and the background color. Review the example on the next slide.</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5081AD1C-9BAD-504D-A94E-B572CF6BB330}"/>
              </a:ext>
            </a:extLst>
          </p:cNvPr>
          <p:cNvGrpSpPr/>
          <p:nvPr userDrawn="1"/>
        </p:nvGrpSpPr>
        <p:grpSpPr>
          <a:xfrm>
            <a:off x="6971959" y="785112"/>
            <a:ext cx="4340506" cy="868101"/>
            <a:chOff x="382104" y="3327719"/>
            <a:chExt cx="4340506" cy="868101"/>
          </a:xfrm>
        </p:grpSpPr>
        <p:sp>
          <p:nvSpPr>
            <p:cNvPr id="15" name="Rectangle 14">
              <a:extLst>
                <a:ext uri="{FF2B5EF4-FFF2-40B4-BE49-F238E27FC236}">
                  <a16:creationId xmlns:a16="http://schemas.microsoft.com/office/drawing/2014/main" id="{C24C0F28-DFB4-FB48-B1BA-69CBD0ECB0DE}"/>
                </a:ext>
              </a:extLst>
            </p:cNvPr>
            <p:cNvSpPr/>
            <p:nvPr userDrawn="1"/>
          </p:nvSpPr>
          <p:spPr>
            <a:xfrm>
              <a:off x="382105" y="3327719"/>
              <a:ext cx="868101" cy="868101"/>
            </a:xfrm>
            <a:prstGeom prst="rect">
              <a:avLst/>
            </a:prstGeom>
            <a:solidFill>
              <a:srgbClr val="B3C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2CC55AFF-0CD7-6E47-9CE6-AD24C7E762D1}"/>
                </a:ext>
              </a:extLst>
            </p:cNvPr>
            <p:cNvSpPr/>
            <p:nvPr userDrawn="1"/>
          </p:nvSpPr>
          <p:spPr>
            <a:xfrm>
              <a:off x="1250206" y="3327719"/>
              <a:ext cx="868101" cy="868101"/>
            </a:xfrm>
            <a:prstGeom prst="rect">
              <a:avLst/>
            </a:prstGeom>
            <a:solidFill>
              <a:srgbClr val="7B9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EAF0F4FD-D576-DB44-882A-074F220CF31B}"/>
                </a:ext>
              </a:extLst>
            </p:cNvPr>
            <p:cNvSpPr/>
            <p:nvPr userDrawn="1"/>
          </p:nvSpPr>
          <p:spPr>
            <a:xfrm>
              <a:off x="2118307" y="3327719"/>
              <a:ext cx="868101" cy="868101"/>
            </a:xfrm>
            <a:prstGeom prst="rect">
              <a:avLst/>
            </a:prstGeom>
            <a:solidFill>
              <a:srgbClr val="497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5F15AC36-03F4-7F46-B01D-5A11BD0A6A94}"/>
                </a:ext>
              </a:extLst>
            </p:cNvPr>
            <p:cNvSpPr/>
            <p:nvPr userDrawn="1"/>
          </p:nvSpPr>
          <p:spPr>
            <a:xfrm>
              <a:off x="2986408" y="3327719"/>
              <a:ext cx="868101" cy="868101"/>
            </a:xfrm>
            <a:prstGeom prst="rect">
              <a:avLst/>
            </a:prstGeom>
            <a:solidFill>
              <a:srgbClr val="0B5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B6527A42-9DFA-1A41-9DD3-25755BEA8387}"/>
                </a:ext>
              </a:extLst>
            </p:cNvPr>
            <p:cNvSpPr/>
            <p:nvPr userDrawn="1"/>
          </p:nvSpPr>
          <p:spPr>
            <a:xfrm>
              <a:off x="3854509" y="3327719"/>
              <a:ext cx="868101" cy="8681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F82D3875-578C-9849-9094-D12B6FE410F6}"/>
                </a:ext>
              </a:extLst>
            </p:cNvPr>
            <p:cNvSpPr txBox="1">
              <a:spLocks/>
            </p:cNvSpPr>
            <p:nvPr userDrawn="1"/>
          </p:nvSpPr>
          <p:spPr>
            <a:xfrm>
              <a:off x="382104"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21" name="Title 1">
              <a:extLst>
                <a:ext uri="{FF2B5EF4-FFF2-40B4-BE49-F238E27FC236}">
                  <a16:creationId xmlns:a16="http://schemas.microsoft.com/office/drawing/2014/main" id="{C6DB5269-9F92-124F-9EFB-0B5E49CFC12C}"/>
                </a:ext>
              </a:extLst>
            </p:cNvPr>
            <p:cNvSpPr txBox="1">
              <a:spLocks/>
            </p:cNvSpPr>
            <p:nvPr userDrawn="1"/>
          </p:nvSpPr>
          <p:spPr>
            <a:xfrm>
              <a:off x="12502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22" name="Title 1">
              <a:extLst>
                <a:ext uri="{FF2B5EF4-FFF2-40B4-BE49-F238E27FC236}">
                  <a16:creationId xmlns:a16="http://schemas.microsoft.com/office/drawing/2014/main" id="{3DF9AC09-C32F-7848-A0E3-9D5E9CA98006}"/>
                </a:ext>
              </a:extLst>
            </p:cNvPr>
            <p:cNvSpPr txBox="1">
              <a:spLocks/>
            </p:cNvSpPr>
            <p:nvPr userDrawn="1"/>
          </p:nvSpPr>
          <p:spPr>
            <a:xfrm>
              <a:off x="2106732"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23" name="Title 1">
              <a:extLst>
                <a:ext uri="{FF2B5EF4-FFF2-40B4-BE49-F238E27FC236}">
                  <a16:creationId xmlns:a16="http://schemas.microsoft.com/office/drawing/2014/main" id="{FCFA7C4A-3612-C345-A189-543B61F29B61}"/>
                </a:ext>
              </a:extLst>
            </p:cNvPr>
            <p:cNvSpPr txBox="1">
              <a:spLocks/>
            </p:cNvSpPr>
            <p:nvPr userDrawn="1"/>
          </p:nvSpPr>
          <p:spPr>
            <a:xfrm>
              <a:off x="297483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24" name="Title 1">
              <a:extLst>
                <a:ext uri="{FF2B5EF4-FFF2-40B4-BE49-F238E27FC236}">
                  <a16:creationId xmlns:a16="http://schemas.microsoft.com/office/drawing/2014/main" id="{342C6220-558E-134C-ADB9-621C3F5FC88D}"/>
                </a:ext>
              </a:extLst>
            </p:cNvPr>
            <p:cNvSpPr txBox="1">
              <a:spLocks/>
            </p:cNvSpPr>
            <p:nvPr userDrawn="1"/>
          </p:nvSpPr>
          <p:spPr>
            <a:xfrm>
              <a:off x="3854509"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grpSp>
        <p:nvGrpSpPr>
          <p:cNvPr id="25" name="Group 24">
            <a:extLst>
              <a:ext uri="{FF2B5EF4-FFF2-40B4-BE49-F238E27FC236}">
                <a16:creationId xmlns:a16="http://schemas.microsoft.com/office/drawing/2014/main" id="{7226A98E-0B3B-D649-B831-8ECA3D5D07AC}"/>
              </a:ext>
            </a:extLst>
          </p:cNvPr>
          <p:cNvGrpSpPr/>
          <p:nvPr userDrawn="1"/>
        </p:nvGrpSpPr>
        <p:grpSpPr>
          <a:xfrm>
            <a:off x="6971959" y="1900356"/>
            <a:ext cx="4340506" cy="868101"/>
            <a:chOff x="6794478" y="3327719"/>
            <a:chExt cx="4340506" cy="868101"/>
          </a:xfrm>
        </p:grpSpPr>
        <p:sp>
          <p:nvSpPr>
            <p:cNvPr id="26" name="Rectangle 25">
              <a:extLst>
                <a:ext uri="{FF2B5EF4-FFF2-40B4-BE49-F238E27FC236}">
                  <a16:creationId xmlns:a16="http://schemas.microsoft.com/office/drawing/2014/main" id="{5566CF8A-D4B7-0640-8565-D3974191389E}"/>
                </a:ext>
              </a:extLst>
            </p:cNvPr>
            <p:cNvSpPr/>
            <p:nvPr userDrawn="1"/>
          </p:nvSpPr>
          <p:spPr>
            <a:xfrm>
              <a:off x="6794479" y="3327719"/>
              <a:ext cx="868101" cy="868101"/>
            </a:xfrm>
            <a:prstGeom prst="rect">
              <a:avLst/>
            </a:prstGeom>
            <a:solidFill>
              <a:srgbClr val="DB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370E2D77-3B55-5242-B380-4175817554C0}"/>
                </a:ext>
              </a:extLst>
            </p:cNvPr>
            <p:cNvSpPr/>
            <p:nvPr userDrawn="1"/>
          </p:nvSpPr>
          <p:spPr>
            <a:xfrm>
              <a:off x="7662580" y="3327719"/>
              <a:ext cx="868101" cy="868101"/>
            </a:xfrm>
            <a:prstGeom prst="rect">
              <a:avLst/>
            </a:prstGeom>
            <a:solidFill>
              <a:srgbClr val="C08D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2BD00BB-9D42-6243-9736-8E9F8874AA73}"/>
                </a:ext>
              </a:extLst>
            </p:cNvPr>
            <p:cNvSpPr/>
            <p:nvPr userDrawn="1"/>
          </p:nvSpPr>
          <p:spPr>
            <a:xfrm>
              <a:off x="8530681" y="3327719"/>
              <a:ext cx="868101" cy="868101"/>
            </a:xfrm>
            <a:prstGeom prst="rect">
              <a:avLst/>
            </a:prstGeom>
            <a:solidFill>
              <a:srgbClr val="A66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8AFEEF79-D422-7B44-8963-650D1FCB8CAE}"/>
                </a:ext>
              </a:extLst>
            </p:cNvPr>
            <p:cNvSpPr/>
            <p:nvPr userDrawn="1"/>
          </p:nvSpPr>
          <p:spPr>
            <a:xfrm>
              <a:off x="9398782" y="3327719"/>
              <a:ext cx="868101" cy="868101"/>
            </a:xfrm>
            <a:prstGeom prst="rect">
              <a:avLst/>
            </a:prstGeom>
            <a:solidFill>
              <a:srgbClr val="8D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657089A6-0701-4840-8598-9AAA5958F3F3}"/>
                </a:ext>
              </a:extLst>
            </p:cNvPr>
            <p:cNvSpPr/>
            <p:nvPr userDrawn="1"/>
          </p:nvSpPr>
          <p:spPr>
            <a:xfrm>
              <a:off x="10266883" y="3327719"/>
              <a:ext cx="868101" cy="868101"/>
            </a:xfrm>
            <a:prstGeom prst="rect">
              <a:avLst/>
            </a:prstGeom>
            <a:solidFill>
              <a:srgbClr val="77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itle 1">
              <a:extLst>
                <a:ext uri="{FF2B5EF4-FFF2-40B4-BE49-F238E27FC236}">
                  <a16:creationId xmlns:a16="http://schemas.microsoft.com/office/drawing/2014/main" id="{AE711AD8-A200-934D-BA4B-F4C6307321AF}"/>
                </a:ext>
              </a:extLst>
            </p:cNvPr>
            <p:cNvSpPr txBox="1">
              <a:spLocks/>
            </p:cNvSpPr>
            <p:nvPr userDrawn="1"/>
          </p:nvSpPr>
          <p:spPr>
            <a:xfrm>
              <a:off x="6794478"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32" name="Title 1">
              <a:extLst>
                <a:ext uri="{FF2B5EF4-FFF2-40B4-BE49-F238E27FC236}">
                  <a16:creationId xmlns:a16="http://schemas.microsoft.com/office/drawing/2014/main" id="{DD72198E-3F55-524E-9B45-1E7C4E571496}"/>
                </a:ext>
              </a:extLst>
            </p:cNvPr>
            <p:cNvSpPr txBox="1">
              <a:spLocks/>
            </p:cNvSpPr>
            <p:nvPr userDrawn="1"/>
          </p:nvSpPr>
          <p:spPr>
            <a:xfrm>
              <a:off x="7662580"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33" name="Title 1">
              <a:extLst>
                <a:ext uri="{FF2B5EF4-FFF2-40B4-BE49-F238E27FC236}">
                  <a16:creationId xmlns:a16="http://schemas.microsoft.com/office/drawing/2014/main" id="{D4572998-3193-9748-BC2F-A847C2A2FD41}"/>
                </a:ext>
              </a:extLst>
            </p:cNvPr>
            <p:cNvSpPr txBox="1">
              <a:spLocks/>
            </p:cNvSpPr>
            <p:nvPr userDrawn="1"/>
          </p:nvSpPr>
          <p:spPr>
            <a:xfrm>
              <a:off x="85191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34" name="Title 1">
              <a:extLst>
                <a:ext uri="{FF2B5EF4-FFF2-40B4-BE49-F238E27FC236}">
                  <a16:creationId xmlns:a16="http://schemas.microsoft.com/office/drawing/2014/main" id="{DD2B0AB2-F8FE-344E-B643-8D6D9718EF9D}"/>
                </a:ext>
              </a:extLst>
            </p:cNvPr>
            <p:cNvSpPr txBox="1">
              <a:spLocks/>
            </p:cNvSpPr>
            <p:nvPr userDrawn="1"/>
          </p:nvSpPr>
          <p:spPr>
            <a:xfrm>
              <a:off x="9387207"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35" name="Title 1">
              <a:extLst>
                <a:ext uri="{FF2B5EF4-FFF2-40B4-BE49-F238E27FC236}">
                  <a16:creationId xmlns:a16="http://schemas.microsoft.com/office/drawing/2014/main" id="{23C15460-6F14-C946-A23F-08B4721FF79A}"/>
                </a:ext>
              </a:extLst>
            </p:cNvPr>
            <p:cNvSpPr txBox="1">
              <a:spLocks/>
            </p:cNvSpPr>
            <p:nvPr userDrawn="1"/>
          </p:nvSpPr>
          <p:spPr>
            <a:xfrm>
              <a:off x="1026688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sp>
        <p:nvSpPr>
          <p:cNvPr id="7" name="TextBox 6">
            <a:extLst>
              <a:ext uri="{FF2B5EF4-FFF2-40B4-BE49-F238E27FC236}">
                <a16:creationId xmlns:a16="http://schemas.microsoft.com/office/drawing/2014/main" id="{559D9239-BCD2-0A4E-8663-64AA8D579F28}"/>
              </a:ext>
            </a:extLst>
          </p:cNvPr>
          <p:cNvSpPr txBox="1"/>
          <p:nvPr userDrawn="1"/>
        </p:nvSpPr>
        <p:spPr>
          <a:xfrm>
            <a:off x="6971959" y="3097411"/>
            <a:ext cx="4340506" cy="2769989"/>
          </a:xfrm>
          <a:prstGeom prst="rect">
            <a:avLst/>
          </a:prstGeom>
          <a:noFill/>
        </p:spPr>
        <p:txBody>
          <a:bodyPr wrap="square" rtlCol="0">
            <a:spAutoFit/>
          </a:bodyPr>
          <a:lstStyle/>
          <a:p>
            <a:pPr marL="285750" indent="-285750">
              <a:lnSpc>
                <a:spcPct val="100000"/>
              </a:lnSpc>
              <a:spcAft>
                <a:spcPts val="1200"/>
              </a:spcAft>
              <a:buFont typeface="Arial" panose="020B0604020202020204" pitchFamily="34" charset="0"/>
              <a:buChar char="•"/>
            </a:pPr>
            <a:r>
              <a:rPr lang="en-US" sz="1800" b="0" dirty="0"/>
              <a:t>Minimum font size - </a:t>
            </a:r>
            <a:r>
              <a:rPr lang="en-US" sz="1800" b="1" dirty="0"/>
              <a:t>18pt</a:t>
            </a:r>
            <a:r>
              <a:rPr lang="en-US" sz="1800" b="0" dirty="0"/>
              <a:t>.</a:t>
            </a:r>
          </a:p>
          <a:p>
            <a:pPr marL="285750" indent="-285750">
              <a:lnSpc>
                <a:spcPct val="100000"/>
              </a:lnSpc>
              <a:spcAft>
                <a:spcPts val="1200"/>
              </a:spcAft>
              <a:buFont typeface="Arial" panose="020B0604020202020204" pitchFamily="34" charset="0"/>
              <a:buChar char="•"/>
            </a:pPr>
            <a:r>
              <a:rPr lang="en-US" sz="1800" b="0" dirty="0"/>
              <a:t>Font weight - </a:t>
            </a:r>
            <a:r>
              <a:rPr lang="en-US" sz="1800" b="1" dirty="0"/>
              <a:t>Bold </a:t>
            </a:r>
            <a:r>
              <a:rPr lang="en-US" sz="1800" b="0" dirty="0"/>
              <a:t>(when used on background colors, for best accessibility).</a:t>
            </a:r>
          </a:p>
          <a:p>
            <a:pPr marL="285750" indent="-285750">
              <a:lnSpc>
                <a:spcPct val="100000"/>
              </a:lnSpc>
              <a:spcAft>
                <a:spcPts val="1200"/>
              </a:spcAft>
              <a:buFont typeface="Arial" panose="020B0604020202020204" pitchFamily="34" charset="0"/>
              <a:buChar char="•"/>
            </a:pPr>
            <a:r>
              <a:rPr lang="en-US" sz="1800" b="0" dirty="0"/>
              <a:t>Use the Dark Gray </a:t>
            </a:r>
            <a:r>
              <a:rPr lang="en-US" sz="1800" b="1" i="0" dirty="0">
                <a:latin typeface="Arial" panose="020B0604020202020204" pitchFamily="34" charset="0"/>
                <a:cs typeface="Arial" panose="020B0604020202020204" pitchFamily="34" charset="0"/>
              </a:rPr>
              <a:t>#333333 </a:t>
            </a:r>
            <a:r>
              <a:rPr lang="en-US" sz="1800" b="0" dirty="0"/>
              <a:t>Text color on Accent 1 and Accent 2. </a:t>
            </a:r>
          </a:p>
          <a:p>
            <a:pPr marL="285750" indent="-285750">
              <a:lnSpc>
                <a:spcPct val="100000"/>
              </a:lnSpc>
              <a:spcAft>
                <a:spcPts val="1200"/>
              </a:spcAft>
              <a:buFont typeface="Arial" panose="020B0604020202020204" pitchFamily="34" charset="0"/>
              <a:buChar char="•"/>
            </a:pPr>
            <a:r>
              <a:rPr lang="en-US" sz="1800" b="0" dirty="0"/>
              <a:t>Use the White </a:t>
            </a:r>
            <a:r>
              <a:rPr lang="en-US" sz="1800" b="1" dirty="0"/>
              <a:t>#FFFFFF </a:t>
            </a:r>
            <a:r>
              <a:rPr lang="en-US" sz="1800" b="0" dirty="0"/>
              <a:t>Text color </a:t>
            </a:r>
            <a:br>
              <a:rPr lang="en-US" sz="1800" b="0" dirty="0"/>
            </a:br>
            <a:r>
              <a:rPr lang="en-US" sz="1800" b="0" dirty="0"/>
              <a:t>on Accent 3, Accent 4, and Accent 5.</a:t>
            </a:r>
          </a:p>
        </p:txBody>
      </p:sp>
      <p:sp>
        <p:nvSpPr>
          <p:cNvPr id="36" name="Slide Number Placeholder 14">
            <a:extLst>
              <a:ext uri="{FF2B5EF4-FFF2-40B4-BE49-F238E27FC236}">
                <a16:creationId xmlns:a16="http://schemas.microsoft.com/office/drawing/2014/main" id="{D2C14E01-4C90-EF4B-979D-86C4EB40D0C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20362543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Large Image" preserve="1">
  <p:cSld name="1_Title and Large Image">
    <p:spTree>
      <p:nvGrpSpPr>
        <p:cNvPr id="1" name="Shape 134"/>
        <p:cNvGrpSpPr/>
        <p:nvPr/>
      </p:nvGrpSpPr>
      <p:grpSpPr>
        <a:xfrm>
          <a:off x="0" y="0"/>
          <a:ext cx="0" cy="0"/>
          <a:chOff x="0" y="0"/>
          <a:chExt cx="0" cy="0"/>
        </a:xfrm>
      </p:grpSpPr>
      <p:sp>
        <p:nvSpPr>
          <p:cNvPr id="135" name="Google Shape;135;p19"/>
          <p:cNvSpPr txBox="1">
            <a:spLocks noGrp="1"/>
          </p:cNvSpPr>
          <p:nvPr>
            <p:ph type="sldNum" idx="12"/>
          </p:nvPr>
        </p:nvSpPr>
        <p:spPr>
          <a:xfrm>
            <a:off x="90678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dirty="0"/>
          </a:p>
        </p:txBody>
      </p:sp>
      <p:sp>
        <p:nvSpPr>
          <p:cNvPr id="136" name="Google Shape;136;p19"/>
          <p:cNvSpPr>
            <a:spLocks noGrp="1"/>
          </p:cNvSpPr>
          <p:nvPr>
            <p:ph type="pic" idx="2"/>
          </p:nvPr>
        </p:nvSpPr>
        <p:spPr>
          <a:xfrm>
            <a:off x="0" y="1142999"/>
            <a:ext cx="12192000" cy="5084065"/>
          </a:xfrm>
          <a:prstGeom prst="rect">
            <a:avLst/>
          </a:prstGeom>
          <a:noFill/>
          <a:ln>
            <a:noFill/>
          </a:ln>
        </p:spPr>
      </p:sp>
      <p:sp>
        <p:nvSpPr>
          <p:cNvPr id="137" name="Google Shape;137;p19"/>
          <p:cNvSpPr/>
          <p:nvPr/>
        </p:nvSpPr>
        <p:spPr>
          <a:xfrm>
            <a:off x="0" y="-1"/>
            <a:ext cx="12192000" cy="1143001"/>
          </a:xfrm>
          <a:prstGeom prst="rect">
            <a:avLst/>
          </a:prstGeom>
          <a:solidFill>
            <a:srgbClr val="F5F5F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a:ea typeface="Arial"/>
              <a:cs typeface="Arial"/>
              <a:sym typeface="Arial"/>
            </a:endParaRPr>
          </a:p>
        </p:txBody>
      </p:sp>
      <p:sp>
        <p:nvSpPr>
          <p:cNvPr id="138" name="Google Shape;138;p19"/>
          <p:cNvSpPr txBox="1">
            <a:spLocks noGrp="1"/>
          </p:cNvSpPr>
          <p:nvPr>
            <p:ph type="title"/>
          </p:nvPr>
        </p:nvSpPr>
        <p:spPr>
          <a:xfrm>
            <a:off x="277932" y="295773"/>
            <a:ext cx="11647367" cy="64507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33333"/>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39" name="Google Shape;139;p19"/>
          <p:cNvCxnSpPr/>
          <p:nvPr/>
        </p:nvCxnSpPr>
        <p:spPr>
          <a:xfrm>
            <a:off x="406400" y="989880"/>
            <a:ext cx="711200" cy="0"/>
          </a:xfrm>
          <a:prstGeom prst="straightConnector1">
            <a:avLst/>
          </a:prstGeom>
          <a:noFill/>
          <a:ln w="28575" cap="flat" cmpd="sng">
            <a:solidFill>
              <a:srgbClr val="800000"/>
            </a:solidFill>
            <a:prstDash val="solid"/>
            <a:miter lim="800000"/>
            <a:headEnd type="none" w="sm" len="sm"/>
            <a:tailEnd type="none" w="sm" len="sm"/>
          </a:ln>
        </p:spPr>
      </p:cxnSp>
    </p:spTree>
    <p:extLst>
      <p:ext uri="{BB962C8B-B14F-4D97-AF65-F5344CB8AC3E}">
        <p14:creationId xmlns:p14="http://schemas.microsoft.com/office/powerpoint/2010/main" val="8822456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83974377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rgbClr val="004165"/>
            </a:solidFill>
          </a:ln>
        </p:spPr>
        <p:style>
          <a:lnRef idx="1">
            <a:schemeClr val="accent1"/>
          </a:lnRef>
          <a:fillRef idx="0">
            <a:schemeClr val="accent1"/>
          </a:fillRef>
          <a:effectRef idx="0">
            <a:schemeClr val="accent1"/>
          </a:effectRef>
          <a:fontRef idx="minor">
            <a:schemeClr val="tx1"/>
          </a:fontRef>
        </p:style>
      </p:cxnSp>
      <p:pic>
        <p:nvPicPr>
          <p:cNvPr id="23" name="Picture 22" descr="Toastmasters International">
            <a:extLst>
              <a:ext uri="{FF2B5EF4-FFF2-40B4-BE49-F238E27FC236}">
                <a16:creationId xmlns:a16="http://schemas.microsoft.com/office/drawing/2014/main" id="{81373B61-26E6-9E41-B3D7-2240926DC383}"/>
              </a:ext>
            </a:extLst>
          </p:cNvPr>
          <p:cNvPicPr>
            <a:picLocks noChangeAspect="1"/>
          </p:cNvPicPr>
          <p:nvPr userDrawn="1"/>
        </p:nvPicPr>
        <p:blipFill>
          <a:blip r:embed="rId2"/>
          <a:stretch>
            <a:fillRect/>
          </a:stretch>
        </p:blipFill>
        <p:spPr>
          <a:xfrm>
            <a:off x="4704715" y="1830810"/>
            <a:ext cx="2782570" cy="430804"/>
          </a:xfrm>
          <a:prstGeom prst="rect">
            <a:avLst/>
          </a:prstGeom>
        </p:spPr>
      </p:pic>
    </p:spTree>
    <p:extLst>
      <p:ext uri="{BB962C8B-B14F-4D97-AF65-F5344CB8AC3E}">
        <p14:creationId xmlns:p14="http://schemas.microsoft.com/office/powerpoint/2010/main" val="2558422626"/>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Spac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
        <p:nvSpPr>
          <p:cNvPr id="7" name="Slide Number Placeholder 6">
            <a:extLst>
              <a:ext uri="{FF2B5EF4-FFF2-40B4-BE49-F238E27FC236}">
                <a16:creationId xmlns:a16="http://schemas.microsoft.com/office/drawing/2014/main" id="{7A2F0269-F024-D749-ADD6-30FCAA36B3AF}"/>
              </a:ext>
            </a:extLst>
          </p:cNvPr>
          <p:cNvSpPr>
            <a:spLocks noGrp="1"/>
          </p:cNvSpPr>
          <p:nvPr>
            <p:ph type="sldNum" sz="quarter" idx="10"/>
          </p:nvPr>
        </p:nvSpPr>
        <p:spPr>
          <a:xfrm>
            <a:off x="9067800" y="6356350"/>
            <a:ext cx="2743200" cy="365125"/>
          </a:xfrm>
          <a:prstGeom prst="rect">
            <a:avLst/>
          </a:prstGeom>
        </p:spPr>
        <p:txBody>
          <a:bodyPr/>
          <a:lstStyle/>
          <a:p>
            <a:fld id="{B308B39C-174F-EF45-985E-CC5DE69A33EE}" type="slidenum">
              <a:rPr lang="en-US" smtClean="0"/>
              <a:t>‹#›</a:t>
            </a:fld>
            <a:endParaRPr lang="en-US" dirty="0"/>
          </a:p>
        </p:txBody>
      </p:sp>
      <p:sp>
        <p:nvSpPr>
          <p:cNvPr id="15" name="Rectangle 14">
            <a:extLst>
              <a:ext uri="{FF2B5EF4-FFF2-40B4-BE49-F238E27FC236}">
                <a16:creationId xmlns:a16="http://schemas.microsoft.com/office/drawing/2014/main" id="{0A27BCF0-7BC9-FC4A-A00C-B7A2A9EF5227}"/>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848A56CE-E456-3B41-B78A-04881A67DE18}"/>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1107781"/>
      </p:ext>
    </p:extLst>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14500889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82385170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97086643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36778781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49941288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87E99-5CDB-0B44-A02C-579184AD0956}"/>
              </a:ext>
            </a:extLst>
          </p:cNvPr>
          <p:cNvSpPr/>
          <p:nvPr userDrawn="1"/>
        </p:nvSpPr>
        <p:spPr>
          <a:xfrm>
            <a:off x="-12192" y="6212926"/>
            <a:ext cx="12216384"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94A0C571-507B-A14B-B259-16E2AE779A2A}"/>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10" name="Slide Number Placeholder 14">
            <a:extLst>
              <a:ext uri="{FF2B5EF4-FFF2-40B4-BE49-F238E27FC236}">
                <a16:creationId xmlns:a16="http://schemas.microsoft.com/office/drawing/2014/main" id="{DC11E212-7825-724C-8277-76300A33F46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07371704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endParaRPr lang="en-US" dirty="0"/>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68126545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35168046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86036530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371376277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6261008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64369266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_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3" name="Picture Placeholder 4">
            <a:extLst>
              <a:ext uri="{FF2B5EF4-FFF2-40B4-BE49-F238E27FC236}">
                <a16:creationId xmlns:a16="http://schemas.microsoft.com/office/drawing/2014/main" id="{D36E625B-E8A5-F64D-B280-FF6E4EB345D5}"/>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5" name="Slide Number Placeholder 14">
            <a:extLst>
              <a:ext uri="{FF2B5EF4-FFF2-40B4-BE49-F238E27FC236}">
                <a16:creationId xmlns:a16="http://schemas.microsoft.com/office/drawing/2014/main" id="{20FB4EF4-997C-8046-914F-6E0CB5DC552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50447062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Slide Number Placeholder 14">
            <a:extLst>
              <a:ext uri="{FF2B5EF4-FFF2-40B4-BE49-F238E27FC236}">
                <a16:creationId xmlns:a16="http://schemas.microsoft.com/office/drawing/2014/main" id="{489E208B-BC0A-9749-9CAE-3D838D9DE7D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06345498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endParaRPr lang="en-US" dirty="0"/>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641994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Title and 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5000"/>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0E6B948D-23E4-3F42-B765-2AA919B9E9C5}"/>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endParaRPr lang="en-US" dirty="0"/>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358804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How to use color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How to use Colors on Charts/Tables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hasCustomPrompt="1"/>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a:lnSpc>
                <a:spcPct val="110000"/>
              </a:lnSpc>
            </a:pPr>
            <a:r>
              <a:rPr lang="en-US" sz="2800" b="0" dirty="0"/>
              <a:t>When utilizing a chart, make sure there is enough color contrast between the text and the background color. Review the example on the next slide.</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5081AD1C-9BAD-504D-A94E-B572CF6BB330}"/>
              </a:ext>
            </a:extLst>
          </p:cNvPr>
          <p:cNvGrpSpPr/>
          <p:nvPr userDrawn="1"/>
        </p:nvGrpSpPr>
        <p:grpSpPr>
          <a:xfrm>
            <a:off x="6971959" y="785112"/>
            <a:ext cx="4340506" cy="868101"/>
            <a:chOff x="382104" y="3327719"/>
            <a:chExt cx="4340506" cy="868101"/>
          </a:xfrm>
        </p:grpSpPr>
        <p:sp>
          <p:nvSpPr>
            <p:cNvPr id="15" name="Rectangle 14">
              <a:extLst>
                <a:ext uri="{FF2B5EF4-FFF2-40B4-BE49-F238E27FC236}">
                  <a16:creationId xmlns:a16="http://schemas.microsoft.com/office/drawing/2014/main" id="{C24C0F28-DFB4-FB48-B1BA-69CBD0ECB0DE}"/>
                </a:ext>
              </a:extLst>
            </p:cNvPr>
            <p:cNvSpPr/>
            <p:nvPr userDrawn="1"/>
          </p:nvSpPr>
          <p:spPr>
            <a:xfrm>
              <a:off x="382105" y="3327719"/>
              <a:ext cx="868101" cy="868101"/>
            </a:xfrm>
            <a:prstGeom prst="rect">
              <a:avLst/>
            </a:prstGeom>
            <a:solidFill>
              <a:srgbClr val="B3C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2CC55AFF-0CD7-6E47-9CE6-AD24C7E762D1}"/>
                </a:ext>
              </a:extLst>
            </p:cNvPr>
            <p:cNvSpPr/>
            <p:nvPr userDrawn="1"/>
          </p:nvSpPr>
          <p:spPr>
            <a:xfrm>
              <a:off x="1250206" y="3327719"/>
              <a:ext cx="868101" cy="868101"/>
            </a:xfrm>
            <a:prstGeom prst="rect">
              <a:avLst/>
            </a:prstGeom>
            <a:solidFill>
              <a:srgbClr val="7B9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EAF0F4FD-D576-DB44-882A-074F220CF31B}"/>
                </a:ext>
              </a:extLst>
            </p:cNvPr>
            <p:cNvSpPr/>
            <p:nvPr userDrawn="1"/>
          </p:nvSpPr>
          <p:spPr>
            <a:xfrm>
              <a:off x="2118307" y="3327719"/>
              <a:ext cx="868101" cy="868101"/>
            </a:xfrm>
            <a:prstGeom prst="rect">
              <a:avLst/>
            </a:prstGeom>
            <a:solidFill>
              <a:srgbClr val="497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5F15AC36-03F4-7F46-B01D-5A11BD0A6A94}"/>
                </a:ext>
              </a:extLst>
            </p:cNvPr>
            <p:cNvSpPr/>
            <p:nvPr userDrawn="1"/>
          </p:nvSpPr>
          <p:spPr>
            <a:xfrm>
              <a:off x="2986408" y="3327719"/>
              <a:ext cx="868101" cy="868101"/>
            </a:xfrm>
            <a:prstGeom prst="rect">
              <a:avLst/>
            </a:prstGeom>
            <a:solidFill>
              <a:srgbClr val="0B5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B6527A42-9DFA-1A41-9DD3-25755BEA8387}"/>
                </a:ext>
              </a:extLst>
            </p:cNvPr>
            <p:cNvSpPr/>
            <p:nvPr userDrawn="1"/>
          </p:nvSpPr>
          <p:spPr>
            <a:xfrm>
              <a:off x="3854509" y="3327719"/>
              <a:ext cx="868101" cy="8681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F82D3875-578C-9849-9094-D12B6FE410F6}"/>
                </a:ext>
              </a:extLst>
            </p:cNvPr>
            <p:cNvSpPr txBox="1">
              <a:spLocks/>
            </p:cNvSpPr>
            <p:nvPr userDrawn="1"/>
          </p:nvSpPr>
          <p:spPr>
            <a:xfrm>
              <a:off x="382104"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21" name="Title 1">
              <a:extLst>
                <a:ext uri="{FF2B5EF4-FFF2-40B4-BE49-F238E27FC236}">
                  <a16:creationId xmlns:a16="http://schemas.microsoft.com/office/drawing/2014/main" id="{C6DB5269-9F92-124F-9EFB-0B5E49CFC12C}"/>
                </a:ext>
              </a:extLst>
            </p:cNvPr>
            <p:cNvSpPr txBox="1">
              <a:spLocks/>
            </p:cNvSpPr>
            <p:nvPr userDrawn="1"/>
          </p:nvSpPr>
          <p:spPr>
            <a:xfrm>
              <a:off x="12502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22" name="Title 1">
              <a:extLst>
                <a:ext uri="{FF2B5EF4-FFF2-40B4-BE49-F238E27FC236}">
                  <a16:creationId xmlns:a16="http://schemas.microsoft.com/office/drawing/2014/main" id="{3DF9AC09-C32F-7848-A0E3-9D5E9CA98006}"/>
                </a:ext>
              </a:extLst>
            </p:cNvPr>
            <p:cNvSpPr txBox="1">
              <a:spLocks/>
            </p:cNvSpPr>
            <p:nvPr userDrawn="1"/>
          </p:nvSpPr>
          <p:spPr>
            <a:xfrm>
              <a:off x="2106732"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23" name="Title 1">
              <a:extLst>
                <a:ext uri="{FF2B5EF4-FFF2-40B4-BE49-F238E27FC236}">
                  <a16:creationId xmlns:a16="http://schemas.microsoft.com/office/drawing/2014/main" id="{FCFA7C4A-3612-C345-A189-543B61F29B61}"/>
                </a:ext>
              </a:extLst>
            </p:cNvPr>
            <p:cNvSpPr txBox="1">
              <a:spLocks/>
            </p:cNvSpPr>
            <p:nvPr userDrawn="1"/>
          </p:nvSpPr>
          <p:spPr>
            <a:xfrm>
              <a:off x="297483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24" name="Title 1">
              <a:extLst>
                <a:ext uri="{FF2B5EF4-FFF2-40B4-BE49-F238E27FC236}">
                  <a16:creationId xmlns:a16="http://schemas.microsoft.com/office/drawing/2014/main" id="{342C6220-558E-134C-ADB9-621C3F5FC88D}"/>
                </a:ext>
              </a:extLst>
            </p:cNvPr>
            <p:cNvSpPr txBox="1">
              <a:spLocks/>
            </p:cNvSpPr>
            <p:nvPr userDrawn="1"/>
          </p:nvSpPr>
          <p:spPr>
            <a:xfrm>
              <a:off x="3854509"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grpSp>
        <p:nvGrpSpPr>
          <p:cNvPr id="25" name="Group 24">
            <a:extLst>
              <a:ext uri="{FF2B5EF4-FFF2-40B4-BE49-F238E27FC236}">
                <a16:creationId xmlns:a16="http://schemas.microsoft.com/office/drawing/2014/main" id="{7226A98E-0B3B-D649-B831-8ECA3D5D07AC}"/>
              </a:ext>
            </a:extLst>
          </p:cNvPr>
          <p:cNvGrpSpPr/>
          <p:nvPr userDrawn="1"/>
        </p:nvGrpSpPr>
        <p:grpSpPr>
          <a:xfrm>
            <a:off x="6971959" y="1900356"/>
            <a:ext cx="4340506" cy="868101"/>
            <a:chOff x="6794478" y="3327719"/>
            <a:chExt cx="4340506" cy="868101"/>
          </a:xfrm>
        </p:grpSpPr>
        <p:sp>
          <p:nvSpPr>
            <p:cNvPr id="26" name="Rectangle 25">
              <a:extLst>
                <a:ext uri="{FF2B5EF4-FFF2-40B4-BE49-F238E27FC236}">
                  <a16:creationId xmlns:a16="http://schemas.microsoft.com/office/drawing/2014/main" id="{5566CF8A-D4B7-0640-8565-D3974191389E}"/>
                </a:ext>
              </a:extLst>
            </p:cNvPr>
            <p:cNvSpPr/>
            <p:nvPr userDrawn="1"/>
          </p:nvSpPr>
          <p:spPr>
            <a:xfrm>
              <a:off x="6794479" y="3327719"/>
              <a:ext cx="868101" cy="868101"/>
            </a:xfrm>
            <a:prstGeom prst="rect">
              <a:avLst/>
            </a:prstGeom>
            <a:solidFill>
              <a:srgbClr val="DB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370E2D77-3B55-5242-B380-4175817554C0}"/>
                </a:ext>
              </a:extLst>
            </p:cNvPr>
            <p:cNvSpPr/>
            <p:nvPr userDrawn="1"/>
          </p:nvSpPr>
          <p:spPr>
            <a:xfrm>
              <a:off x="7662580" y="3327719"/>
              <a:ext cx="868101" cy="868101"/>
            </a:xfrm>
            <a:prstGeom prst="rect">
              <a:avLst/>
            </a:prstGeom>
            <a:solidFill>
              <a:srgbClr val="C08D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2BD00BB-9D42-6243-9736-8E9F8874AA73}"/>
                </a:ext>
              </a:extLst>
            </p:cNvPr>
            <p:cNvSpPr/>
            <p:nvPr userDrawn="1"/>
          </p:nvSpPr>
          <p:spPr>
            <a:xfrm>
              <a:off x="8530681" y="3327719"/>
              <a:ext cx="868101" cy="868101"/>
            </a:xfrm>
            <a:prstGeom prst="rect">
              <a:avLst/>
            </a:prstGeom>
            <a:solidFill>
              <a:srgbClr val="A66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8AFEEF79-D422-7B44-8963-650D1FCB8CAE}"/>
                </a:ext>
              </a:extLst>
            </p:cNvPr>
            <p:cNvSpPr/>
            <p:nvPr userDrawn="1"/>
          </p:nvSpPr>
          <p:spPr>
            <a:xfrm>
              <a:off x="9398782" y="3327719"/>
              <a:ext cx="868101" cy="868101"/>
            </a:xfrm>
            <a:prstGeom prst="rect">
              <a:avLst/>
            </a:prstGeom>
            <a:solidFill>
              <a:srgbClr val="8D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657089A6-0701-4840-8598-9AAA5958F3F3}"/>
                </a:ext>
              </a:extLst>
            </p:cNvPr>
            <p:cNvSpPr/>
            <p:nvPr userDrawn="1"/>
          </p:nvSpPr>
          <p:spPr>
            <a:xfrm>
              <a:off x="10266883" y="3327719"/>
              <a:ext cx="868101" cy="868101"/>
            </a:xfrm>
            <a:prstGeom prst="rect">
              <a:avLst/>
            </a:prstGeom>
            <a:solidFill>
              <a:srgbClr val="77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itle 1">
              <a:extLst>
                <a:ext uri="{FF2B5EF4-FFF2-40B4-BE49-F238E27FC236}">
                  <a16:creationId xmlns:a16="http://schemas.microsoft.com/office/drawing/2014/main" id="{AE711AD8-A200-934D-BA4B-F4C6307321AF}"/>
                </a:ext>
              </a:extLst>
            </p:cNvPr>
            <p:cNvSpPr txBox="1">
              <a:spLocks/>
            </p:cNvSpPr>
            <p:nvPr userDrawn="1"/>
          </p:nvSpPr>
          <p:spPr>
            <a:xfrm>
              <a:off x="6794478"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32" name="Title 1">
              <a:extLst>
                <a:ext uri="{FF2B5EF4-FFF2-40B4-BE49-F238E27FC236}">
                  <a16:creationId xmlns:a16="http://schemas.microsoft.com/office/drawing/2014/main" id="{DD72198E-3F55-524E-9B45-1E7C4E571496}"/>
                </a:ext>
              </a:extLst>
            </p:cNvPr>
            <p:cNvSpPr txBox="1">
              <a:spLocks/>
            </p:cNvSpPr>
            <p:nvPr userDrawn="1"/>
          </p:nvSpPr>
          <p:spPr>
            <a:xfrm>
              <a:off x="7662580"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33" name="Title 1">
              <a:extLst>
                <a:ext uri="{FF2B5EF4-FFF2-40B4-BE49-F238E27FC236}">
                  <a16:creationId xmlns:a16="http://schemas.microsoft.com/office/drawing/2014/main" id="{D4572998-3193-9748-BC2F-A847C2A2FD41}"/>
                </a:ext>
              </a:extLst>
            </p:cNvPr>
            <p:cNvSpPr txBox="1">
              <a:spLocks/>
            </p:cNvSpPr>
            <p:nvPr userDrawn="1"/>
          </p:nvSpPr>
          <p:spPr>
            <a:xfrm>
              <a:off x="85191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34" name="Title 1">
              <a:extLst>
                <a:ext uri="{FF2B5EF4-FFF2-40B4-BE49-F238E27FC236}">
                  <a16:creationId xmlns:a16="http://schemas.microsoft.com/office/drawing/2014/main" id="{DD2B0AB2-F8FE-344E-B643-8D6D9718EF9D}"/>
                </a:ext>
              </a:extLst>
            </p:cNvPr>
            <p:cNvSpPr txBox="1">
              <a:spLocks/>
            </p:cNvSpPr>
            <p:nvPr userDrawn="1"/>
          </p:nvSpPr>
          <p:spPr>
            <a:xfrm>
              <a:off x="9387207"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35" name="Title 1">
              <a:extLst>
                <a:ext uri="{FF2B5EF4-FFF2-40B4-BE49-F238E27FC236}">
                  <a16:creationId xmlns:a16="http://schemas.microsoft.com/office/drawing/2014/main" id="{23C15460-6F14-C946-A23F-08B4721FF79A}"/>
                </a:ext>
              </a:extLst>
            </p:cNvPr>
            <p:cNvSpPr txBox="1">
              <a:spLocks/>
            </p:cNvSpPr>
            <p:nvPr userDrawn="1"/>
          </p:nvSpPr>
          <p:spPr>
            <a:xfrm>
              <a:off x="1026688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sp>
        <p:nvSpPr>
          <p:cNvPr id="7" name="TextBox 6">
            <a:extLst>
              <a:ext uri="{FF2B5EF4-FFF2-40B4-BE49-F238E27FC236}">
                <a16:creationId xmlns:a16="http://schemas.microsoft.com/office/drawing/2014/main" id="{559D9239-BCD2-0A4E-8663-64AA8D579F28}"/>
              </a:ext>
            </a:extLst>
          </p:cNvPr>
          <p:cNvSpPr txBox="1"/>
          <p:nvPr userDrawn="1"/>
        </p:nvSpPr>
        <p:spPr>
          <a:xfrm>
            <a:off x="6971959" y="3097411"/>
            <a:ext cx="4340506" cy="2769989"/>
          </a:xfrm>
          <a:prstGeom prst="rect">
            <a:avLst/>
          </a:prstGeom>
          <a:noFill/>
        </p:spPr>
        <p:txBody>
          <a:bodyPr wrap="square" rtlCol="0">
            <a:spAutoFit/>
          </a:bodyPr>
          <a:lstStyle/>
          <a:p>
            <a:pPr marL="285750" indent="-285750">
              <a:lnSpc>
                <a:spcPct val="100000"/>
              </a:lnSpc>
              <a:spcAft>
                <a:spcPts val="1200"/>
              </a:spcAft>
              <a:buFont typeface="Arial" panose="020B0604020202020204" pitchFamily="34" charset="0"/>
              <a:buChar char="•"/>
            </a:pPr>
            <a:r>
              <a:rPr lang="en-US" sz="1800" b="0" dirty="0"/>
              <a:t>Minimum font size - </a:t>
            </a:r>
            <a:r>
              <a:rPr lang="en-US" sz="1800" b="1" dirty="0"/>
              <a:t>18pt</a:t>
            </a:r>
            <a:r>
              <a:rPr lang="en-US" sz="1800" b="0" dirty="0"/>
              <a:t>.</a:t>
            </a:r>
          </a:p>
          <a:p>
            <a:pPr marL="285750" indent="-285750">
              <a:lnSpc>
                <a:spcPct val="100000"/>
              </a:lnSpc>
              <a:spcAft>
                <a:spcPts val="1200"/>
              </a:spcAft>
              <a:buFont typeface="Arial" panose="020B0604020202020204" pitchFamily="34" charset="0"/>
              <a:buChar char="•"/>
            </a:pPr>
            <a:r>
              <a:rPr lang="en-US" sz="1800" b="0" dirty="0"/>
              <a:t>Font weight - </a:t>
            </a:r>
            <a:r>
              <a:rPr lang="en-US" sz="1800" b="1" dirty="0"/>
              <a:t>Bold </a:t>
            </a:r>
            <a:r>
              <a:rPr lang="en-US" sz="1800" b="0" dirty="0"/>
              <a:t>(when used on background colors, for best accessibility).</a:t>
            </a:r>
          </a:p>
          <a:p>
            <a:pPr marL="285750" indent="-285750">
              <a:lnSpc>
                <a:spcPct val="100000"/>
              </a:lnSpc>
              <a:spcAft>
                <a:spcPts val="1200"/>
              </a:spcAft>
              <a:buFont typeface="Arial" panose="020B0604020202020204" pitchFamily="34" charset="0"/>
              <a:buChar char="•"/>
            </a:pPr>
            <a:r>
              <a:rPr lang="en-US" sz="1800" b="0" dirty="0"/>
              <a:t>Use the Dark Gray </a:t>
            </a:r>
            <a:r>
              <a:rPr lang="en-US" sz="1800" b="1" i="0" dirty="0">
                <a:latin typeface="Arial" panose="020B0604020202020204" pitchFamily="34" charset="0"/>
                <a:cs typeface="Arial" panose="020B0604020202020204" pitchFamily="34" charset="0"/>
              </a:rPr>
              <a:t>#333333 </a:t>
            </a:r>
            <a:r>
              <a:rPr lang="en-US" sz="1800" b="0" dirty="0"/>
              <a:t>Text color on Accent 1 and Accent 2. </a:t>
            </a:r>
          </a:p>
          <a:p>
            <a:pPr marL="285750" indent="-285750">
              <a:lnSpc>
                <a:spcPct val="100000"/>
              </a:lnSpc>
              <a:spcAft>
                <a:spcPts val="1200"/>
              </a:spcAft>
              <a:buFont typeface="Arial" panose="020B0604020202020204" pitchFamily="34" charset="0"/>
              <a:buChar char="•"/>
            </a:pPr>
            <a:r>
              <a:rPr lang="en-US" sz="1800" b="0" dirty="0"/>
              <a:t>Use the White </a:t>
            </a:r>
            <a:r>
              <a:rPr lang="en-US" sz="1800" b="1" dirty="0"/>
              <a:t>#FFFFFF </a:t>
            </a:r>
            <a:r>
              <a:rPr lang="en-US" sz="1800" b="0" dirty="0"/>
              <a:t>Text color </a:t>
            </a:r>
            <a:br>
              <a:rPr lang="en-US" sz="1800" b="0" dirty="0"/>
            </a:br>
            <a:r>
              <a:rPr lang="en-US" sz="1800" b="0" dirty="0"/>
              <a:t>on Accent 3, Accent 4, and Accent 5.</a:t>
            </a:r>
          </a:p>
        </p:txBody>
      </p:sp>
      <p:sp>
        <p:nvSpPr>
          <p:cNvPr id="36" name="Slide Number Placeholder 14">
            <a:extLst>
              <a:ext uri="{FF2B5EF4-FFF2-40B4-BE49-F238E27FC236}">
                <a16:creationId xmlns:a16="http://schemas.microsoft.com/office/drawing/2014/main" id="{D2C14E01-4C90-EF4B-979D-86C4EB40D0C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99695196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and Large Image" preserve="1">
  <p:cSld name="1_Title and Large Image">
    <p:spTree>
      <p:nvGrpSpPr>
        <p:cNvPr id="1" name="Shape 134"/>
        <p:cNvGrpSpPr/>
        <p:nvPr/>
      </p:nvGrpSpPr>
      <p:grpSpPr>
        <a:xfrm>
          <a:off x="0" y="0"/>
          <a:ext cx="0" cy="0"/>
          <a:chOff x="0" y="0"/>
          <a:chExt cx="0" cy="0"/>
        </a:xfrm>
      </p:grpSpPr>
      <p:sp>
        <p:nvSpPr>
          <p:cNvPr id="135" name="Google Shape;135;p19"/>
          <p:cNvSpPr txBox="1">
            <a:spLocks noGrp="1"/>
          </p:cNvSpPr>
          <p:nvPr>
            <p:ph type="sldNum" idx="12"/>
          </p:nvPr>
        </p:nvSpPr>
        <p:spPr>
          <a:xfrm>
            <a:off x="90678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dirty="0"/>
          </a:p>
        </p:txBody>
      </p:sp>
      <p:sp>
        <p:nvSpPr>
          <p:cNvPr id="136" name="Google Shape;136;p19"/>
          <p:cNvSpPr>
            <a:spLocks noGrp="1"/>
          </p:cNvSpPr>
          <p:nvPr>
            <p:ph type="pic" idx="2"/>
          </p:nvPr>
        </p:nvSpPr>
        <p:spPr>
          <a:xfrm>
            <a:off x="0" y="1142999"/>
            <a:ext cx="12192000" cy="5084065"/>
          </a:xfrm>
          <a:prstGeom prst="rect">
            <a:avLst/>
          </a:prstGeom>
          <a:noFill/>
          <a:ln>
            <a:noFill/>
          </a:ln>
        </p:spPr>
      </p:sp>
      <p:sp>
        <p:nvSpPr>
          <p:cNvPr id="137" name="Google Shape;137;p19"/>
          <p:cNvSpPr/>
          <p:nvPr/>
        </p:nvSpPr>
        <p:spPr>
          <a:xfrm>
            <a:off x="0" y="-1"/>
            <a:ext cx="12192000" cy="1143001"/>
          </a:xfrm>
          <a:prstGeom prst="rect">
            <a:avLst/>
          </a:prstGeom>
          <a:solidFill>
            <a:srgbClr val="F5F5F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a:ea typeface="Arial"/>
              <a:cs typeface="Arial"/>
              <a:sym typeface="Arial"/>
            </a:endParaRPr>
          </a:p>
        </p:txBody>
      </p:sp>
      <p:sp>
        <p:nvSpPr>
          <p:cNvPr id="138" name="Google Shape;138;p19"/>
          <p:cNvSpPr txBox="1">
            <a:spLocks noGrp="1"/>
          </p:cNvSpPr>
          <p:nvPr>
            <p:ph type="title"/>
          </p:nvPr>
        </p:nvSpPr>
        <p:spPr>
          <a:xfrm>
            <a:off x="277932" y="295773"/>
            <a:ext cx="11647367" cy="64507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33333"/>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39" name="Google Shape;139;p19"/>
          <p:cNvCxnSpPr/>
          <p:nvPr/>
        </p:nvCxnSpPr>
        <p:spPr>
          <a:xfrm>
            <a:off x="406400" y="989880"/>
            <a:ext cx="711200" cy="0"/>
          </a:xfrm>
          <a:prstGeom prst="straightConnector1">
            <a:avLst/>
          </a:prstGeom>
          <a:noFill/>
          <a:ln w="28575" cap="flat" cmpd="sng">
            <a:solidFill>
              <a:srgbClr val="800000"/>
            </a:solidFill>
            <a:prstDash val="solid"/>
            <a:miter lim="800000"/>
            <a:headEnd type="none" w="sm" len="sm"/>
            <a:tailEnd type="none" w="sm" len="sm"/>
          </a:ln>
        </p:spPr>
      </p:cxnSp>
    </p:spTree>
    <p:extLst>
      <p:ext uri="{BB962C8B-B14F-4D97-AF65-F5344CB8AC3E}">
        <p14:creationId xmlns:p14="http://schemas.microsoft.com/office/powerpoint/2010/main" val="97859670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007AC1-DD37-6E42-98C3-86C02FBCC8E2}"/>
              </a:ext>
            </a:extLst>
          </p:cNvPr>
          <p:cNvSpPr/>
          <p:nvPr userDrawn="1"/>
        </p:nvSpPr>
        <p:spPr>
          <a:xfrm rot="10800000">
            <a:off x="-6283" y="0"/>
            <a:ext cx="12204565"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4195570"/>
            <a:ext cx="9144000" cy="914400"/>
          </a:xfrm>
          <a:prstGeom prst="rect">
            <a:avLst/>
          </a:prstGeom>
        </p:spPr>
        <p:txBody>
          <a:bodyPr>
            <a:normAutofit/>
          </a:bodyPr>
          <a:lstStyle>
            <a:lvl1pPr marL="0" indent="0" algn="ctr">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Florian Bay, Paola Perina, Diane Richardson, Heather Blase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Tree>
    <p:extLst>
      <p:ext uri="{BB962C8B-B14F-4D97-AF65-F5344CB8AC3E}">
        <p14:creationId xmlns:p14="http://schemas.microsoft.com/office/powerpoint/2010/main" val="2964514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9383615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619CAB-6643-C445-9D1E-B586B7DBC1C9}"/>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255532502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6255602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09900887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423167048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730819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85676254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11754195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017C5F-3EE2-C848-A0FF-9B4B43B3F6D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111476492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47D00C-4F35-FA44-AE6D-560B94E5574F}"/>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11282373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Tree>
    <p:extLst>
      <p:ext uri="{BB962C8B-B14F-4D97-AF65-F5344CB8AC3E}">
        <p14:creationId xmlns:p14="http://schemas.microsoft.com/office/powerpoint/2010/main" val="9362277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293394344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60149497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7CE9458-0EE3-A344-A0D4-7BB7BD029951}"/>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11" name="Slide Number Placeholder 14">
            <a:extLst>
              <a:ext uri="{FF2B5EF4-FFF2-40B4-BE49-F238E27FC236}">
                <a16:creationId xmlns:a16="http://schemas.microsoft.com/office/drawing/2014/main" id="{E7FF26C3-0AD4-B845-8559-0DB4414158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58943144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B5B3A71-252E-BB41-AABA-BE0AC50B74E3}"/>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Slide Number Placeholder 14">
            <a:extLst>
              <a:ext uri="{FF2B5EF4-FFF2-40B4-BE49-F238E27FC236}">
                <a16:creationId xmlns:a16="http://schemas.microsoft.com/office/drawing/2014/main" id="{760AE098-CC4F-1345-9B63-F539B3AC2A0D}"/>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15CCACC-6213-F14B-B40D-407BFF938B14}" type="slidenum">
              <a:rPr lang="en-US" smtClean="0"/>
              <a:pPr/>
              <a:t>‹#›</a:t>
            </a:fld>
            <a:endParaRPr lang="en-US" dirty="0"/>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33023754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914458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2C4270-C58C-C940-B0EF-3FBEAD7572B5}"/>
              </a:ext>
            </a:extLst>
          </p:cNvPr>
          <p:cNvSpPr/>
          <p:nvPr userDrawn="1"/>
        </p:nvSpPr>
        <p:spPr>
          <a:xfrm rot="10800000">
            <a:off x="0"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445256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007AC1-DD37-6E42-98C3-86C02FBCC8E2}"/>
              </a:ext>
            </a:extLst>
          </p:cNvPr>
          <p:cNvSpPr/>
          <p:nvPr userDrawn="1"/>
        </p:nvSpPr>
        <p:spPr>
          <a:xfrm rot="10800000">
            <a:off x="-6283" y="0"/>
            <a:ext cx="12204565"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4195570"/>
            <a:ext cx="9144000" cy="914400"/>
          </a:xfrm>
          <a:prstGeom prst="rect">
            <a:avLst/>
          </a:prstGeom>
        </p:spPr>
        <p:txBody>
          <a:bodyPr>
            <a:normAutofit/>
          </a:bodyPr>
          <a:lstStyle>
            <a:lvl1pPr marL="0" indent="0" algn="ctr">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Florian Bay, Paola Perina, Diane Richardson, Heather Blase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Tree>
    <p:extLst>
      <p:ext uri="{BB962C8B-B14F-4D97-AF65-F5344CB8AC3E}">
        <p14:creationId xmlns:p14="http://schemas.microsoft.com/office/powerpoint/2010/main" val="10203566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619CAB-6643-C445-9D1E-B586B7DBC1C9}"/>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56368391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42995110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52585821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6836826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87E99-5CDB-0B44-A02C-579184AD0956}"/>
              </a:ext>
            </a:extLst>
          </p:cNvPr>
          <p:cNvSpPr/>
          <p:nvPr userDrawn="1"/>
        </p:nvSpPr>
        <p:spPr>
          <a:xfrm>
            <a:off x="-12192" y="6212926"/>
            <a:ext cx="12216384"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94A0C571-507B-A14B-B259-16E2AE779A2A}"/>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10" name="Slide Number Placeholder 14">
            <a:extLst>
              <a:ext uri="{FF2B5EF4-FFF2-40B4-BE49-F238E27FC236}">
                <a16:creationId xmlns:a16="http://schemas.microsoft.com/office/drawing/2014/main" id="{DC11E212-7825-724C-8277-76300A33F46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172942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72363572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153747375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83412834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017C5F-3EE2-C848-A0FF-9B4B43B3F6D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104338069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47D00C-4F35-FA44-AE6D-560B94E5574F}"/>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92944719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Tree>
    <p:extLst>
      <p:ext uri="{BB962C8B-B14F-4D97-AF65-F5344CB8AC3E}">
        <p14:creationId xmlns:p14="http://schemas.microsoft.com/office/powerpoint/2010/main" val="115234565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14323150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7CE9458-0EE3-A344-A0D4-7BB7BD029951}"/>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11" name="Slide Number Placeholder 14">
            <a:extLst>
              <a:ext uri="{FF2B5EF4-FFF2-40B4-BE49-F238E27FC236}">
                <a16:creationId xmlns:a16="http://schemas.microsoft.com/office/drawing/2014/main" id="{E7FF26C3-0AD4-B845-8559-0DB4414158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12029033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B5B3A71-252E-BB41-AABA-BE0AC50B74E3}"/>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Slide Number Placeholder 14">
            <a:extLst>
              <a:ext uri="{FF2B5EF4-FFF2-40B4-BE49-F238E27FC236}">
                <a16:creationId xmlns:a16="http://schemas.microsoft.com/office/drawing/2014/main" id="{760AE098-CC4F-1345-9B63-F539B3AC2A0D}"/>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15CCACC-6213-F14B-B40D-407BFF938B14}" type="slidenum">
              <a:rPr lang="en-US" smtClean="0"/>
              <a:pPr/>
              <a:t>‹#›</a:t>
            </a:fld>
            <a:endParaRPr lang="en-US" dirty="0"/>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360550676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61641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endParaRPr lang="en-US" dirty="0"/>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44420573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2C4270-C58C-C940-B0EF-3FBEAD7572B5}"/>
              </a:ext>
            </a:extLst>
          </p:cNvPr>
          <p:cNvSpPr/>
          <p:nvPr userDrawn="1"/>
        </p:nvSpPr>
        <p:spPr>
          <a:xfrm rot="10800000">
            <a:off x="0"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01212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007AC1-DD37-6E42-98C3-86C02FBCC8E2}"/>
              </a:ext>
            </a:extLst>
          </p:cNvPr>
          <p:cNvSpPr/>
          <p:nvPr userDrawn="1"/>
        </p:nvSpPr>
        <p:spPr>
          <a:xfrm rot="10800000">
            <a:off x="-6283" y="0"/>
            <a:ext cx="12204565"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4195570"/>
            <a:ext cx="9144000" cy="914400"/>
          </a:xfrm>
          <a:prstGeom prst="rect">
            <a:avLst/>
          </a:prstGeom>
        </p:spPr>
        <p:txBody>
          <a:bodyPr wrap="none">
            <a:normAutofit/>
          </a:bodyPr>
          <a:lstStyle>
            <a:lvl1pPr marL="0" indent="0" algn="ctr">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Florian Bay, Paola Perina and Diane Richardson</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Tree>
    <p:extLst>
      <p:ext uri="{BB962C8B-B14F-4D97-AF65-F5344CB8AC3E}">
        <p14:creationId xmlns:p14="http://schemas.microsoft.com/office/powerpoint/2010/main" val="275226945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619CAB-6643-C445-9D1E-B586B7DBC1C9}"/>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116024407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69653323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05009042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39739269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33116497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168541252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94193979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017C5F-3EE2-C848-A0FF-9B4B43B3F6D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5945361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slideLayout" Target="../slideLayouts/slideLayout38.xml"/><Relationship Id="rId3" Type="http://schemas.openxmlformats.org/officeDocument/2006/relationships/slideLayout" Target="../slideLayouts/slideLayout23.xml"/><Relationship Id="rId21" Type="http://schemas.openxmlformats.org/officeDocument/2006/relationships/image" Target="../media/image1.png"/><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20" Type="http://schemas.openxmlformats.org/officeDocument/2006/relationships/theme" Target="../theme/theme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10" Type="http://schemas.openxmlformats.org/officeDocument/2006/relationships/slideLayout" Target="../slideLayouts/slideLayout30.xml"/><Relationship Id="rId19" Type="http://schemas.openxmlformats.org/officeDocument/2006/relationships/slideLayout" Target="../slideLayouts/slideLayout39.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18" Type="http://schemas.openxmlformats.org/officeDocument/2006/relationships/slideLayout" Target="../slideLayouts/slideLayout57.xml"/><Relationship Id="rId3" Type="http://schemas.openxmlformats.org/officeDocument/2006/relationships/slideLayout" Target="../slideLayouts/slideLayout42.xml"/><Relationship Id="rId21" Type="http://schemas.openxmlformats.org/officeDocument/2006/relationships/image" Target="../media/image2.emf"/><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slideLayout" Target="../slideLayouts/slideLayout56.xml"/><Relationship Id="rId2" Type="http://schemas.openxmlformats.org/officeDocument/2006/relationships/slideLayout" Target="../slideLayouts/slideLayout41.xml"/><Relationship Id="rId16" Type="http://schemas.openxmlformats.org/officeDocument/2006/relationships/slideLayout" Target="../slideLayouts/slideLayout55.xml"/><Relationship Id="rId20" Type="http://schemas.openxmlformats.org/officeDocument/2006/relationships/theme" Target="../theme/theme3.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slideLayout" Target="../slideLayouts/slideLayout54.xml"/><Relationship Id="rId10" Type="http://schemas.openxmlformats.org/officeDocument/2006/relationships/slideLayout" Target="../slideLayouts/slideLayout49.xml"/><Relationship Id="rId19" Type="http://schemas.openxmlformats.org/officeDocument/2006/relationships/slideLayout" Target="../slideLayouts/slideLayout58.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18" Type="http://schemas.openxmlformats.org/officeDocument/2006/relationships/image" Target="../media/image2.emf"/><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17" Type="http://schemas.openxmlformats.org/officeDocument/2006/relationships/theme" Target="../theme/theme4.xml"/><Relationship Id="rId2" Type="http://schemas.openxmlformats.org/officeDocument/2006/relationships/slideLayout" Target="../slideLayouts/slideLayout60.xml"/><Relationship Id="rId16" Type="http://schemas.openxmlformats.org/officeDocument/2006/relationships/slideLayout" Target="../slideLayouts/slideLayout74.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5" Type="http://schemas.openxmlformats.org/officeDocument/2006/relationships/slideLayout" Target="../slideLayouts/slideLayout7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2.xml"/><Relationship Id="rId13" Type="http://schemas.openxmlformats.org/officeDocument/2006/relationships/slideLayout" Target="../slideLayouts/slideLayout87.xml"/><Relationship Id="rId18" Type="http://schemas.openxmlformats.org/officeDocument/2006/relationships/image" Target="../media/image2.emf"/><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slideLayout" Target="../slideLayouts/slideLayout86.xml"/><Relationship Id="rId17" Type="http://schemas.openxmlformats.org/officeDocument/2006/relationships/theme" Target="../theme/theme5.xml"/><Relationship Id="rId2" Type="http://schemas.openxmlformats.org/officeDocument/2006/relationships/slideLayout" Target="../slideLayouts/slideLayout76.xml"/><Relationship Id="rId16" Type="http://schemas.openxmlformats.org/officeDocument/2006/relationships/slideLayout" Target="../slideLayouts/slideLayout90.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5" Type="http://schemas.openxmlformats.org/officeDocument/2006/relationships/slideLayout" Target="../slideLayouts/slideLayout79.xml"/><Relationship Id="rId15" Type="http://schemas.openxmlformats.org/officeDocument/2006/relationships/slideLayout" Target="../slideLayouts/slideLayout89.xml"/><Relationship Id="rId10" Type="http://schemas.openxmlformats.org/officeDocument/2006/relationships/slideLayout" Target="../slideLayouts/slideLayout84.xml"/><Relationship Id="rId4" Type="http://schemas.openxmlformats.org/officeDocument/2006/relationships/slideLayout" Target="../slideLayouts/slideLayout78.xml"/><Relationship Id="rId9" Type="http://schemas.openxmlformats.org/officeDocument/2006/relationships/slideLayout" Target="../slideLayouts/slideLayout83.xml"/><Relationship Id="rId14" Type="http://schemas.openxmlformats.org/officeDocument/2006/relationships/slideLayout" Target="../slideLayouts/slideLayout8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slideLayout" Target="../slideLayouts/slideLayout103.xml"/><Relationship Id="rId18" Type="http://schemas.openxmlformats.org/officeDocument/2006/relationships/image" Target="../media/image2.emf"/><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slideLayout" Target="../slideLayouts/slideLayout102.xml"/><Relationship Id="rId17" Type="http://schemas.openxmlformats.org/officeDocument/2006/relationships/theme" Target="../theme/theme6.xml"/><Relationship Id="rId2" Type="http://schemas.openxmlformats.org/officeDocument/2006/relationships/slideLayout" Target="../slideLayouts/slideLayout92.xml"/><Relationship Id="rId16" Type="http://schemas.openxmlformats.org/officeDocument/2006/relationships/slideLayout" Target="../slideLayouts/slideLayout106.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5" Type="http://schemas.openxmlformats.org/officeDocument/2006/relationships/slideLayout" Target="../slideLayouts/slideLayout10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 Id="rId14" Type="http://schemas.openxmlformats.org/officeDocument/2006/relationships/slideLayout" Target="../slideLayouts/slideLayout10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14.xml"/><Relationship Id="rId13" Type="http://schemas.openxmlformats.org/officeDocument/2006/relationships/slideLayout" Target="../slideLayouts/slideLayout119.xml"/><Relationship Id="rId18" Type="http://schemas.openxmlformats.org/officeDocument/2006/relationships/slideLayout" Target="../slideLayouts/slideLayout124.xml"/><Relationship Id="rId3" Type="http://schemas.openxmlformats.org/officeDocument/2006/relationships/slideLayout" Target="../slideLayouts/slideLayout109.xml"/><Relationship Id="rId21" Type="http://schemas.openxmlformats.org/officeDocument/2006/relationships/image" Target="../media/image1.png"/><Relationship Id="rId7" Type="http://schemas.openxmlformats.org/officeDocument/2006/relationships/slideLayout" Target="../slideLayouts/slideLayout113.xml"/><Relationship Id="rId12" Type="http://schemas.openxmlformats.org/officeDocument/2006/relationships/slideLayout" Target="../slideLayouts/slideLayout118.xml"/><Relationship Id="rId17" Type="http://schemas.openxmlformats.org/officeDocument/2006/relationships/slideLayout" Target="../slideLayouts/slideLayout123.xml"/><Relationship Id="rId2" Type="http://schemas.openxmlformats.org/officeDocument/2006/relationships/slideLayout" Target="../slideLayouts/slideLayout108.xml"/><Relationship Id="rId16" Type="http://schemas.openxmlformats.org/officeDocument/2006/relationships/slideLayout" Target="../slideLayouts/slideLayout122.xml"/><Relationship Id="rId20" Type="http://schemas.openxmlformats.org/officeDocument/2006/relationships/theme" Target="../theme/theme7.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11" Type="http://schemas.openxmlformats.org/officeDocument/2006/relationships/slideLayout" Target="../slideLayouts/slideLayout117.xml"/><Relationship Id="rId5" Type="http://schemas.openxmlformats.org/officeDocument/2006/relationships/slideLayout" Target="../slideLayouts/slideLayout111.xml"/><Relationship Id="rId15" Type="http://schemas.openxmlformats.org/officeDocument/2006/relationships/slideLayout" Target="../slideLayouts/slideLayout121.xml"/><Relationship Id="rId10" Type="http://schemas.openxmlformats.org/officeDocument/2006/relationships/slideLayout" Target="../slideLayouts/slideLayout116.xml"/><Relationship Id="rId19" Type="http://schemas.openxmlformats.org/officeDocument/2006/relationships/slideLayout" Target="../slideLayouts/slideLayout125.xml"/><Relationship Id="rId4" Type="http://schemas.openxmlformats.org/officeDocument/2006/relationships/slideLayout" Target="../slideLayouts/slideLayout110.xml"/><Relationship Id="rId9" Type="http://schemas.openxmlformats.org/officeDocument/2006/relationships/slideLayout" Target="../slideLayouts/slideLayout115.xml"/><Relationship Id="rId14" Type="http://schemas.openxmlformats.org/officeDocument/2006/relationships/slideLayout" Target="../slideLayouts/slideLayout12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33.xml"/><Relationship Id="rId13" Type="http://schemas.openxmlformats.org/officeDocument/2006/relationships/slideLayout" Target="../slideLayouts/slideLayout138.xml"/><Relationship Id="rId18" Type="http://schemas.openxmlformats.org/officeDocument/2006/relationships/slideLayout" Target="../slideLayouts/slideLayout143.xml"/><Relationship Id="rId26" Type="http://schemas.openxmlformats.org/officeDocument/2006/relationships/image" Target="../media/image4.jpeg"/><Relationship Id="rId3" Type="http://schemas.openxmlformats.org/officeDocument/2006/relationships/slideLayout" Target="../slideLayouts/slideLayout128.xml"/><Relationship Id="rId21" Type="http://schemas.openxmlformats.org/officeDocument/2006/relationships/slideLayout" Target="../slideLayouts/slideLayout146.xml"/><Relationship Id="rId7" Type="http://schemas.openxmlformats.org/officeDocument/2006/relationships/slideLayout" Target="../slideLayouts/slideLayout132.xml"/><Relationship Id="rId12" Type="http://schemas.openxmlformats.org/officeDocument/2006/relationships/slideLayout" Target="../slideLayouts/slideLayout137.xml"/><Relationship Id="rId17" Type="http://schemas.openxmlformats.org/officeDocument/2006/relationships/slideLayout" Target="../slideLayouts/slideLayout142.xml"/><Relationship Id="rId25" Type="http://schemas.openxmlformats.org/officeDocument/2006/relationships/theme" Target="../theme/theme8.xml"/><Relationship Id="rId2" Type="http://schemas.openxmlformats.org/officeDocument/2006/relationships/slideLayout" Target="../slideLayouts/slideLayout127.xml"/><Relationship Id="rId16" Type="http://schemas.openxmlformats.org/officeDocument/2006/relationships/slideLayout" Target="../slideLayouts/slideLayout141.xml"/><Relationship Id="rId20" Type="http://schemas.openxmlformats.org/officeDocument/2006/relationships/slideLayout" Target="../slideLayouts/slideLayout145.xml"/><Relationship Id="rId1" Type="http://schemas.openxmlformats.org/officeDocument/2006/relationships/slideLayout" Target="../slideLayouts/slideLayout126.xml"/><Relationship Id="rId6" Type="http://schemas.openxmlformats.org/officeDocument/2006/relationships/slideLayout" Target="../slideLayouts/slideLayout131.xml"/><Relationship Id="rId11" Type="http://schemas.openxmlformats.org/officeDocument/2006/relationships/slideLayout" Target="../slideLayouts/slideLayout136.xml"/><Relationship Id="rId24" Type="http://schemas.openxmlformats.org/officeDocument/2006/relationships/slideLayout" Target="../slideLayouts/slideLayout149.xml"/><Relationship Id="rId5" Type="http://schemas.openxmlformats.org/officeDocument/2006/relationships/slideLayout" Target="../slideLayouts/slideLayout130.xml"/><Relationship Id="rId15" Type="http://schemas.openxmlformats.org/officeDocument/2006/relationships/slideLayout" Target="../slideLayouts/slideLayout140.xml"/><Relationship Id="rId23" Type="http://schemas.openxmlformats.org/officeDocument/2006/relationships/slideLayout" Target="../slideLayouts/slideLayout148.xml"/><Relationship Id="rId10" Type="http://schemas.openxmlformats.org/officeDocument/2006/relationships/slideLayout" Target="../slideLayouts/slideLayout135.xml"/><Relationship Id="rId19" Type="http://schemas.openxmlformats.org/officeDocument/2006/relationships/slideLayout" Target="../slideLayouts/slideLayout144.xml"/><Relationship Id="rId4" Type="http://schemas.openxmlformats.org/officeDocument/2006/relationships/slideLayout" Target="../slideLayouts/slideLayout129.xml"/><Relationship Id="rId9" Type="http://schemas.openxmlformats.org/officeDocument/2006/relationships/slideLayout" Target="../slideLayouts/slideLayout134.xml"/><Relationship Id="rId14" Type="http://schemas.openxmlformats.org/officeDocument/2006/relationships/slideLayout" Target="../slideLayouts/slideLayout139.xml"/><Relationship Id="rId22" Type="http://schemas.openxmlformats.org/officeDocument/2006/relationships/slideLayout" Target="../slideLayouts/slideLayout147.xml"/><Relationship Id="rId27" Type="http://schemas.openxmlformats.org/officeDocument/2006/relationships/image" Target="../media/image2.emf"/></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57.xml"/><Relationship Id="rId3" Type="http://schemas.openxmlformats.org/officeDocument/2006/relationships/slideLayout" Target="../slideLayouts/slideLayout152.xml"/><Relationship Id="rId7" Type="http://schemas.openxmlformats.org/officeDocument/2006/relationships/slideLayout" Target="../slideLayouts/slideLayout156.xml"/><Relationship Id="rId2" Type="http://schemas.openxmlformats.org/officeDocument/2006/relationships/slideLayout" Target="../slideLayouts/slideLayout151.xml"/><Relationship Id="rId1" Type="http://schemas.openxmlformats.org/officeDocument/2006/relationships/slideLayout" Target="../slideLayouts/slideLayout150.xml"/><Relationship Id="rId6" Type="http://schemas.openxmlformats.org/officeDocument/2006/relationships/slideLayout" Target="../slideLayouts/slideLayout155.xml"/><Relationship Id="rId11" Type="http://schemas.openxmlformats.org/officeDocument/2006/relationships/image" Target="../media/image1.png"/><Relationship Id="rId5" Type="http://schemas.openxmlformats.org/officeDocument/2006/relationships/slideLayout" Target="../slideLayouts/slideLayout154.xml"/><Relationship Id="rId10" Type="http://schemas.openxmlformats.org/officeDocument/2006/relationships/theme" Target="../theme/theme9.xml"/><Relationship Id="rId4" Type="http://schemas.openxmlformats.org/officeDocument/2006/relationships/slideLayout" Target="../slideLayouts/slideLayout153.xml"/><Relationship Id="rId9" Type="http://schemas.openxmlformats.org/officeDocument/2006/relationships/slideLayout" Target="../slideLayouts/slideLayout1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5F5F5"/>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20" descr="Toastmasters International">
            <a:extLst>
              <a:ext uri="{FF2B5EF4-FFF2-40B4-BE49-F238E27FC236}">
                <a16:creationId xmlns:a16="http://schemas.microsoft.com/office/drawing/2014/main" id="{C1B32BEE-8B31-7C45-8A6B-9A022FF6895A}"/>
              </a:ext>
            </a:extLst>
          </p:cNvPr>
          <p:cNvPicPr>
            <a:picLocks/>
          </p:cNvPicPr>
          <p:nvPr userDrawn="1"/>
        </p:nvPicPr>
        <p:blipFill>
          <a:blip r:embed="rId2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Click to edit Master text</a:t>
            </a:r>
          </a:p>
          <a:p>
            <a:pPr lvl="1"/>
            <a:r>
              <a:rPr lang="en-US" dirty="0"/>
              <a:t>Second level</a:t>
            </a:r>
          </a:p>
          <a:p>
            <a:pPr lvl="2"/>
            <a:r>
              <a:rPr lang="en-US" dirty="0"/>
              <a:t>Third level</a:t>
            </a:r>
          </a:p>
          <a:p>
            <a:pPr lvl="3"/>
            <a:r>
              <a:rPr lang="en-US" dirty="0"/>
              <a:t>Fourth level</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6894265"/>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50" r:id="rId3"/>
    <p:sldLayoutId id="2147483652" r:id="rId4"/>
    <p:sldLayoutId id="2147483653" r:id="rId5"/>
    <p:sldLayoutId id="2147483654" r:id="rId6"/>
    <p:sldLayoutId id="2147483687" r:id="rId7"/>
    <p:sldLayoutId id="2147483689" r:id="rId8"/>
    <p:sldLayoutId id="2147483690" r:id="rId9"/>
    <p:sldLayoutId id="2147483661" r:id="rId10"/>
    <p:sldLayoutId id="2147483663" r:id="rId11"/>
    <p:sldLayoutId id="2147483666" r:id="rId12"/>
    <p:sldLayoutId id="2147483660" r:id="rId13"/>
    <p:sldLayoutId id="2147483664" r:id="rId14"/>
    <p:sldLayoutId id="2147483667" r:id="rId15"/>
    <p:sldLayoutId id="2147483658" r:id="rId16"/>
    <p:sldLayoutId id="2147483659" r:id="rId17"/>
    <p:sldLayoutId id="2147483670" r:id="rId18"/>
    <p:sldLayoutId id="2147483693" r:id="rId19"/>
    <p:sldLayoutId id="2147483751" r:id="rId20"/>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40" userDrawn="1">
          <p15:clr>
            <a:srgbClr val="F26B43"/>
          </p15:clr>
        </p15:guide>
        <p15:guide id="3" pos="7440" userDrawn="1">
          <p15:clr>
            <a:srgbClr val="F26B43"/>
          </p15:clr>
        </p15:guide>
        <p15:guide id="4" orient="horz" pos="264" userDrawn="1">
          <p15:clr>
            <a:srgbClr val="F26B43"/>
          </p15:clr>
        </p15:guide>
        <p15:guide id="5" pos="3840" userDrawn="1">
          <p15:clr>
            <a:srgbClr val="F26B43"/>
          </p15:clr>
        </p15:guide>
        <p15:guide id="6" orient="horz" pos="1008" userDrawn="1">
          <p15:clr>
            <a:srgbClr val="F26B43"/>
          </p15:clr>
        </p15:guide>
        <p15:guide id="7" pos="168" userDrawn="1">
          <p15:clr>
            <a:srgbClr val="F26B43"/>
          </p15:clr>
        </p15:guide>
        <p15:guide id="8" pos="7512" userDrawn="1">
          <p15:clr>
            <a:srgbClr val="F26B43"/>
          </p15:clr>
        </p15:guide>
        <p15:guide id="9" orient="horz" pos="3768" userDrawn="1">
          <p15:clr>
            <a:srgbClr val="F26B43"/>
          </p15:clr>
        </p15:guide>
        <p15:guide id="10" orient="horz" pos="3696"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5F5F5"/>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20" descr="Toastmasters International">
            <a:extLst>
              <a:ext uri="{FF2B5EF4-FFF2-40B4-BE49-F238E27FC236}">
                <a16:creationId xmlns:a16="http://schemas.microsoft.com/office/drawing/2014/main" id="{C1B32BEE-8B31-7C45-8A6B-9A022FF6895A}"/>
              </a:ext>
            </a:extLst>
          </p:cNvPr>
          <p:cNvPicPr>
            <a:picLocks/>
          </p:cNvPicPr>
          <p:nvPr userDrawn="1"/>
        </p:nvPicPr>
        <p:blipFill>
          <a:blip r:embed="rId21"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Click to edit Master text</a:t>
            </a:r>
          </a:p>
          <a:p>
            <a:pPr lvl="1"/>
            <a:r>
              <a:rPr lang="en-US" dirty="0"/>
              <a:t>Second level</a:t>
            </a:r>
          </a:p>
          <a:p>
            <a:pPr lvl="2"/>
            <a:r>
              <a:rPr lang="en-US" dirty="0"/>
              <a:t>Third level</a:t>
            </a:r>
          </a:p>
          <a:p>
            <a:pPr lvl="3"/>
            <a:r>
              <a:rPr lang="en-US" dirty="0"/>
              <a:t>Fourth level</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156264253"/>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 id="2147483710" r:id="rId16"/>
    <p:sldLayoutId id="2147483711" r:id="rId17"/>
    <p:sldLayoutId id="2147483712" r:id="rId18"/>
    <p:sldLayoutId id="2147483713" r:id="rId19"/>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40" userDrawn="1">
          <p15:clr>
            <a:srgbClr val="F26B43"/>
          </p15:clr>
        </p15:guide>
        <p15:guide id="3" pos="7440" userDrawn="1">
          <p15:clr>
            <a:srgbClr val="F26B43"/>
          </p15:clr>
        </p15:guide>
        <p15:guide id="4" orient="horz" pos="264" userDrawn="1">
          <p15:clr>
            <a:srgbClr val="F26B43"/>
          </p15:clr>
        </p15:guide>
        <p15:guide id="5" pos="3840" userDrawn="1">
          <p15:clr>
            <a:srgbClr val="F26B43"/>
          </p15:clr>
        </p15:guide>
        <p15:guide id="6" orient="horz" pos="1008" userDrawn="1">
          <p15:clr>
            <a:srgbClr val="F26B43"/>
          </p15:clr>
        </p15:guide>
        <p15:guide id="7" pos="168" userDrawn="1">
          <p15:clr>
            <a:srgbClr val="F26B43"/>
          </p15:clr>
        </p15:guide>
        <p15:guide id="8" pos="7512" userDrawn="1">
          <p15:clr>
            <a:srgbClr val="F26B43"/>
          </p15:clr>
        </p15:guide>
        <p15:guide id="9" orient="horz" pos="3768" userDrawn="1">
          <p15:clr>
            <a:srgbClr val="F26B43"/>
          </p15:clr>
        </p15:guide>
        <p15:guide id="10" orient="horz" pos="3696"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5F5F5"/>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0" y="6212926"/>
            <a:ext cx="12192000" cy="6450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Click to edit Master text</a:t>
            </a:r>
          </a:p>
          <a:p>
            <a:pPr lvl="1"/>
            <a:r>
              <a:rPr lang="en-US" dirty="0"/>
              <a:t>Second level</a:t>
            </a:r>
          </a:p>
          <a:p>
            <a:pPr lvl="2"/>
            <a:r>
              <a:rPr lang="en-US" dirty="0"/>
              <a:t>Third level</a:t>
            </a:r>
          </a:p>
          <a:p>
            <a:pPr lvl="3"/>
            <a:r>
              <a:rPr lang="en-US" dirty="0"/>
              <a:t>Fourth level</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 name="Picture 1" descr="Toastmasters International">
            <a:extLst>
              <a:ext uri="{FF2B5EF4-FFF2-40B4-BE49-F238E27FC236}">
                <a16:creationId xmlns:a16="http://schemas.microsoft.com/office/drawing/2014/main" id="{397807CD-975A-36F3-9840-25803771249A}"/>
              </a:ext>
            </a:extLst>
          </p:cNvPr>
          <p:cNvPicPr>
            <a:picLocks noChangeAspect="1"/>
          </p:cNvPicPr>
          <p:nvPr userDrawn="1"/>
        </p:nvPicPr>
        <p:blipFill>
          <a:blip r:embed="rId21"/>
          <a:stretch>
            <a:fillRect/>
          </a:stretch>
        </p:blipFill>
        <p:spPr>
          <a:xfrm>
            <a:off x="277932" y="6368208"/>
            <a:ext cx="1815115" cy="281020"/>
          </a:xfrm>
          <a:prstGeom prst="rect">
            <a:avLst/>
          </a:prstGeom>
        </p:spPr>
      </p:pic>
    </p:spTree>
    <p:extLst>
      <p:ext uri="{BB962C8B-B14F-4D97-AF65-F5344CB8AC3E}">
        <p14:creationId xmlns:p14="http://schemas.microsoft.com/office/powerpoint/2010/main" val="2949262894"/>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 id="2147483731" r:id="rId17"/>
    <p:sldLayoutId id="2147483732" r:id="rId18"/>
    <p:sldLayoutId id="2147483733" r:id="rId19"/>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40" userDrawn="1">
          <p15:clr>
            <a:srgbClr val="F26B43"/>
          </p15:clr>
        </p15:guide>
        <p15:guide id="3" pos="7440" userDrawn="1">
          <p15:clr>
            <a:srgbClr val="F26B43"/>
          </p15:clr>
        </p15:guide>
        <p15:guide id="4" orient="horz" pos="264" userDrawn="1">
          <p15:clr>
            <a:srgbClr val="F26B43"/>
          </p15:clr>
        </p15:guide>
        <p15:guide id="5" pos="3840" userDrawn="1">
          <p15:clr>
            <a:srgbClr val="F26B43"/>
          </p15:clr>
        </p15:guide>
        <p15:guide id="6" orient="horz" pos="1008" userDrawn="1">
          <p15:clr>
            <a:srgbClr val="F26B43"/>
          </p15:clr>
        </p15:guide>
        <p15:guide id="7" pos="168" userDrawn="1">
          <p15:clr>
            <a:srgbClr val="F26B43"/>
          </p15:clr>
        </p15:guide>
        <p15:guide id="8" pos="7512" userDrawn="1">
          <p15:clr>
            <a:srgbClr val="F26B43"/>
          </p15:clr>
        </p15:guide>
        <p15:guide id="9" orient="horz" pos="3768" userDrawn="1">
          <p15:clr>
            <a:srgbClr val="F26B43"/>
          </p15:clr>
        </p15:guide>
        <p15:guide id="10" orient="horz" pos="3696"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B0797D9-27CF-7B4D-9790-D869C58F3F4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040796175"/>
      </p:ext>
    </p:extLst>
  </p:cSld>
  <p:clrMap bg1="dk1" tx1="lt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88" r:id="rId7"/>
    <p:sldLayoutId id="2147483692" r:id="rId8"/>
    <p:sldLayoutId id="2147483691" r:id="rId9"/>
    <p:sldLayoutId id="2147483678" r:id="rId10"/>
    <p:sldLayoutId id="2147483679" r:id="rId11"/>
    <p:sldLayoutId id="2147483681" r:id="rId12"/>
    <p:sldLayoutId id="2147483682" r:id="rId13"/>
    <p:sldLayoutId id="2147483684" r:id="rId14"/>
    <p:sldLayoutId id="2147483685" r:id="rId15"/>
    <p:sldLayoutId id="2147483686" r:id="rId16"/>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B0797D9-27CF-7B4D-9790-D869C58F3F4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1518562961"/>
      </p:ext>
    </p:extLst>
  </p:cSld>
  <p:clrMap bg1="dk1" tx1="lt1" bg2="dk2" tx2="lt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 id="2147483746" r:id="rId12"/>
    <p:sldLayoutId id="2147483747" r:id="rId13"/>
    <p:sldLayoutId id="2147483748" r:id="rId14"/>
    <p:sldLayoutId id="2147483749" r:id="rId15"/>
    <p:sldLayoutId id="2147483750" r:id="rId16"/>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B0797D9-27CF-7B4D-9790-D869C58F3F4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456625649"/>
      </p:ext>
    </p:extLst>
  </p:cSld>
  <p:clrMap bg1="dk1" tx1="lt1" bg2="dk2" tx2="lt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 id="2147483765" r:id="rId13"/>
    <p:sldLayoutId id="2147483766" r:id="rId14"/>
    <p:sldLayoutId id="2147483767" r:id="rId15"/>
    <p:sldLayoutId id="2147483768" r:id="rId16"/>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5F5F5"/>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20" descr="Toastmasters International">
            <a:extLst>
              <a:ext uri="{FF2B5EF4-FFF2-40B4-BE49-F238E27FC236}">
                <a16:creationId xmlns:a16="http://schemas.microsoft.com/office/drawing/2014/main" id="{C1B32BEE-8B31-7C45-8A6B-9A022FF6895A}"/>
              </a:ext>
            </a:extLst>
          </p:cNvPr>
          <p:cNvPicPr>
            <a:picLocks/>
          </p:cNvPicPr>
          <p:nvPr userDrawn="1"/>
        </p:nvPicPr>
        <p:blipFill>
          <a:blip r:embed="rId21"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a:t>Click to edit Master text</a:t>
            </a:r>
          </a:p>
          <a:p>
            <a:pPr lvl="1"/>
            <a:r>
              <a:rPr lang="en-US"/>
              <a:t>Second level</a:t>
            </a:r>
          </a:p>
          <a:p>
            <a:pPr lvl="2"/>
            <a:r>
              <a:rPr lang="en-US"/>
              <a:t>Third level</a:t>
            </a:r>
          </a:p>
          <a:p>
            <a:pPr lvl="3"/>
            <a:r>
              <a:rPr lang="en-US"/>
              <a:t>Fourth level</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1881359"/>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781" r:id="rId12"/>
    <p:sldLayoutId id="2147483782" r:id="rId13"/>
    <p:sldLayoutId id="2147483783" r:id="rId14"/>
    <p:sldLayoutId id="2147483784" r:id="rId15"/>
    <p:sldLayoutId id="2147483785" r:id="rId16"/>
    <p:sldLayoutId id="2147483786" r:id="rId17"/>
    <p:sldLayoutId id="2147483787" r:id="rId18"/>
    <p:sldLayoutId id="2147483788" r:id="rId19"/>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a:blip r:embed="rId26"/>
          <a:tile tx="0" ty="0" sx="100000" sy="100000" flip="none" algn="tl"/>
        </a:blip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27"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070774008"/>
      </p:ext>
    </p:extLst>
  </p:cSld>
  <p:clrMap bg1="dk1" tx1="lt1" bg2="dk2" tx2="lt2" accent1="accent1" accent2="accent2" accent3="accent3" accent4="accent4" accent5="accent5" accent6="accent6" hlink="hlink" folHlink="folHlink"/>
  <p:sldLayoutIdLst>
    <p:sldLayoutId id="2147483790" r:id="rId1"/>
    <p:sldLayoutId id="2147483791" r:id="rId2"/>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 id="2147483800" r:id="rId11"/>
    <p:sldLayoutId id="2147483801" r:id="rId12"/>
    <p:sldLayoutId id="2147483802" r:id="rId13"/>
    <p:sldLayoutId id="2147483803" r:id="rId14"/>
    <p:sldLayoutId id="2147483804" r:id="rId15"/>
    <p:sldLayoutId id="2147483805" r:id="rId16"/>
    <p:sldLayoutId id="2147483806" r:id="rId17"/>
    <p:sldLayoutId id="2147483807" r:id="rId18"/>
    <p:sldLayoutId id="2147483808" r:id="rId19"/>
    <p:sldLayoutId id="2147483809" r:id="rId20"/>
    <p:sldLayoutId id="2147483810" r:id="rId21"/>
    <p:sldLayoutId id="2147483811" r:id="rId22"/>
    <p:sldLayoutId id="2147483812" r:id="rId23"/>
    <p:sldLayoutId id="2147483813" r:id="rId24"/>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C29B03B-D0AE-47BC-9394-1C6762C687D0}"/>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7">
            <a:extLst>
              <a:ext uri="{FF2B5EF4-FFF2-40B4-BE49-F238E27FC236}">
                <a16:creationId xmlns:a16="http://schemas.microsoft.com/office/drawing/2014/main" id="{F4499DDE-C411-416B-B19A-13B35BC88776}"/>
              </a:ext>
            </a:extLst>
          </p:cNvPr>
          <p:cNvPicPr>
            <a:picLocks/>
          </p:cNvPicPr>
          <p:nvPr userDrawn="1"/>
        </p:nvPicPr>
        <p:blipFill>
          <a:blip r:embed="rId11" cstate="email">
            <a:extLst>
              <a:ext uri="{28A0092B-C50C-407E-A947-70E740481C1C}">
                <a14:useLocalDpi xmlns:a14="http://schemas.microsoft.com/office/drawing/2010/main" val="0"/>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1347211500"/>
      </p:ext>
    </p:extLst>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Lst>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hf sldNum="0" hdr="0" ftr="0" dt="0"/>
  <p:txStyles>
    <p:titleStyle>
      <a:lvl1pPr algn="l" rtl="0" eaLnBrk="1" fontAlgn="base" hangingPunct="1">
        <a:spcBef>
          <a:spcPct val="0"/>
        </a:spcBef>
        <a:spcAft>
          <a:spcPct val="0"/>
        </a:spcAft>
        <a:defRPr sz="2800" b="1" i="0">
          <a:solidFill>
            <a:schemeClr val="tx2">
              <a:lumMod val="65000"/>
              <a:lumOff val="35000"/>
            </a:schemeClr>
          </a:solidFill>
          <a:latin typeface="Myriad Pro Light" charset="0"/>
          <a:ea typeface="Myriad Pro Light" charset="0"/>
          <a:cs typeface="Myriad Pro Light"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p:titleStyle>
    <p:body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9.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23.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4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41.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4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9.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0.xml"/><Relationship Id="rId1" Type="http://schemas.openxmlformats.org/officeDocument/2006/relationships/slideLayout" Target="../slideLayouts/slideLayout42.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2.xml"/><Relationship Id="rId1" Type="http://schemas.openxmlformats.org/officeDocument/2006/relationships/slideLayout" Target="../slideLayouts/slideLayout42.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3.xml"/><Relationship Id="rId1" Type="http://schemas.openxmlformats.org/officeDocument/2006/relationships/slideLayout" Target="../slideLayouts/slideLayout42.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4.xml"/><Relationship Id="rId1" Type="http://schemas.openxmlformats.org/officeDocument/2006/relationships/slideLayout" Target="../slideLayouts/slideLayout133.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5.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9.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130.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4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4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33A6B-73B4-F1B1-B12A-84C8D4DCEC47}"/>
              </a:ext>
            </a:extLst>
          </p:cNvPr>
          <p:cNvSpPr>
            <a:spLocks noGrp="1"/>
          </p:cNvSpPr>
          <p:nvPr>
            <p:ph type="title"/>
          </p:nvPr>
        </p:nvSpPr>
        <p:spPr/>
        <p:txBody>
          <a:bodyPr/>
          <a:lstStyle/>
          <a:p>
            <a:r>
              <a:rPr lang="en-GB" dirty="0"/>
              <a:t>Facilitator Instructions </a:t>
            </a:r>
            <a:r>
              <a:rPr lang="en-US" noProof="0" dirty="0">
                <a:solidFill>
                  <a:srgbClr val="C00000"/>
                </a:solidFill>
              </a:rPr>
              <a:t>(not for presentation)</a:t>
            </a:r>
            <a:endParaRPr lang="en-GB" dirty="0">
              <a:solidFill>
                <a:srgbClr val="C00000"/>
              </a:solidFill>
            </a:endParaRPr>
          </a:p>
        </p:txBody>
      </p:sp>
      <p:sp>
        <p:nvSpPr>
          <p:cNvPr id="6" name="Content Placeholder 2">
            <a:extLst>
              <a:ext uri="{FF2B5EF4-FFF2-40B4-BE49-F238E27FC236}">
                <a16:creationId xmlns:a16="http://schemas.microsoft.com/office/drawing/2014/main" id="{C35F3E84-9EA8-0CE7-6847-E1E52ACB9A24}"/>
              </a:ext>
            </a:extLst>
          </p:cNvPr>
          <p:cNvSpPr>
            <a:spLocks noGrp="1"/>
          </p:cNvSpPr>
          <p:nvPr>
            <p:ph idx="1"/>
          </p:nvPr>
        </p:nvSpPr>
        <p:spPr>
          <a:xfrm>
            <a:off x="277933" y="1156997"/>
            <a:ext cx="11768924" cy="4907901"/>
          </a:xfrm>
        </p:spPr>
        <p:txBody>
          <a:bodyPr>
            <a:noAutofit/>
          </a:bodyPr>
          <a:lstStyle/>
          <a:p>
            <a:pPr>
              <a:lnSpc>
                <a:spcPct val="100000"/>
              </a:lnSpc>
              <a:spcBef>
                <a:spcPts val="0"/>
              </a:spcBef>
              <a:spcAft>
                <a:spcPts val="600"/>
              </a:spcAft>
            </a:pPr>
            <a:r>
              <a:rPr lang="en-GB" sz="2000" b="1" dirty="0"/>
              <a:t>Session</a:t>
            </a:r>
            <a:r>
              <a:rPr lang="en-GB" sz="2000" dirty="0"/>
              <a:t>: This presentation is the one-hour Club Sergeant at Arms breakout session for Round 1: New Year Club Officer Training. The order of presentations for the full Club Officer Training: Hall of Fame slides shown before the training starts, Round 1: New Year General Session Part 1 followed by the individual club officer breakout sessions and ending with Round 1: New Year General Session Part 2. The Round 1: New Year General Session Parts 1 and 2 are presented to all club officers. </a:t>
            </a:r>
          </a:p>
          <a:p>
            <a:pPr>
              <a:lnSpc>
                <a:spcPct val="100000"/>
              </a:lnSpc>
              <a:spcBef>
                <a:spcPts val="0"/>
              </a:spcBef>
              <a:spcAft>
                <a:spcPts val="600"/>
              </a:spcAft>
            </a:pPr>
            <a:r>
              <a:rPr lang="en-GB" sz="2000" b="1" dirty="0"/>
              <a:t>Facilitator notes on each slide</a:t>
            </a:r>
            <a:r>
              <a:rPr lang="en-GB" sz="2000" dirty="0"/>
              <a:t>: These notes begin with the estimated time to present the individual slide and then the overall elapsed session time. It is essential that you review the facilitator notes on each slide and practice delivering the presentation to familiarize yourself with the material and stay on time.</a:t>
            </a:r>
            <a:r>
              <a:rPr lang="en-US" sz="2000" dirty="0"/>
              <a:t> </a:t>
            </a:r>
            <a:r>
              <a:rPr lang="en-GB" sz="2000" dirty="0"/>
              <a:t>Facilitator notes should be used as a guide rather than a script that must be stated “word-for-word”. Parentheses denote instructions for facilitators – what facilitators should “do”. </a:t>
            </a:r>
          </a:p>
          <a:p>
            <a:pPr>
              <a:lnSpc>
                <a:spcPct val="100000"/>
              </a:lnSpc>
              <a:spcBef>
                <a:spcPts val="0"/>
              </a:spcBef>
              <a:spcAft>
                <a:spcPts val="600"/>
              </a:spcAft>
            </a:pPr>
            <a:r>
              <a:rPr lang="en-US" sz="2000" b="1" dirty="0">
                <a:latin typeface="Arial" panose="020B0604020202020204" pitchFamily="34" charset="0"/>
                <a:cs typeface="Arial" panose="020B0604020202020204" pitchFamily="34" charset="0"/>
              </a:rPr>
              <a:t>Interaction</a:t>
            </a:r>
            <a:r>
              <a:rPr lang="en-US" sz="2000" b="0" dirty="0">
                <a:latin typeface="Arial" panose="020B0604020202020204" pitchFamily="34" charset="0"/>
                <a:cs typeface="Arial" panose="020B0604020202020204" pitchFamily="34" charset="0"/>
              </a:rPr>
              <a:t>: To interact in online training, ask participants to enter their responses in the chat. Ask the Chat Master to share a few of the responses. If the training is physically in-person, ask a few of the participants to share their responses verbally. For interaction in a hybrid training, do both. </a:t>
            </a:r>
          </a:p>
          <a:p>
            <a:pPr>
              <a:lnSpc>
                <a:spcPct val="100000"/>
              </a:lnSpc>
              <a:spcBef>
                <a:spcPts val="0"/>
              </a:spcBef>
              <a:spcAft>
                <a:spcPts val="600"/>
              </a:spcAft>
            </a:pPr>
            <a:r>
              <a:rPr lang="en-US" sz="2000" b="1" dirty="0"/>
              <a:t>Zoom/Chat Masters</a:t>
            </a:r>
            <a:r>
              <a:rPr lang="en-US" sz="2000" dirty="0"/>
              <a:t>: For online training, it is critical to have sufficient District technical support to manage the training. To facilitate interaction, please assign a Zoom/Chat Master to each session. </a:t>
            </a:r>
            <a:endParaRPr lang="en-GB" sz="2000" dirty="0"/>
          </a:p>
        </p:txBody>
      </p:sp>
    </p:spTree>
    <p:extLst>
      <p:ext uri="{BB962C8B-B14F-4D97-AF65-F5344CB8AC3E}">
        <p14:creationId xmlns:p14="http://schemas.microsoft.com/office/powerpoint/2010/main" val="3368453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a:extLst>
            <a:ext uri="{FF2B5EF4-FFF2-40B4-BE49-F238E27FC236}">
              <a16:creationId xmlns:a16="http://schemas.microsoft.com/office/drawing/2014/main" id="{DF9CDF20-B7DC-4854-BD09-640F840E9C7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CAEA6933-E215-A150-917E-3CD803030FFD}"/>
              </a:ext>
            </a:extLst>
          </p:cNvPr>
          <p:cNvSpPr>
            <a:spLocks noGrp="1"/>
          </p:cNvSpPr>
          <p:nvPr>
            <p:ph type="title"/>
          </p:nvPr>
        </p:nvSpPr>
        <p:spPr/>
        <p:txBody>
          <a:bodyPr anchor="ctr">
            <a:normAutofit/>
          </a:bodyPr>
          <a:lstStyle/>
          <a:p>
            <a:r>
              <a:rPr lang="en-US" sz="4000" dirty="0">
                <a:solidFill>
                  <a:schemeClr val="bg1"/>
                </a:solidFill>
              </a:rPr>
              <a:t>Meeting Quality</a:t>
            </a:r>
          </a:p>
        </p:txBody>
      </p:sp>
      <p:sp>
        <p:nvSpPr>
          <p:cNvPr id="2" name="Content Placeholder 1">
            <a:extLst>
              <a:ext uri="{FF2B5EF4-FFF2-40B4-BE49-F238E27FC236}">
                <a16:creationId xmlns:a16="http://schemas.microsoft.com/office/drawing/2014/main" id="{A848EB67-BDC1-93C3-3CF5-5A792DE27203}"/>
              </a:ext>
            </a:extLst>
          </p:cNvPr>
          <p:cNvSpPr>
            <a:spLocks noGrp="1"/>
          </p:cNvSpPr>
          <p:nvPr>
            <p:ph idx="1"/>
          </p:nvPr>
        </p:nvSpPr>
        <p:spPr>
          <a:xfrm>
            <a:off x="136045" y="3535559"/>
            <a:ext cx="5651144" cy="2123901"/>
          </a:xfrm>
        </p:spPr>
        <p:txBody>
          <a:bodyPr/>
          <a:lstStyle/>
          <a:p>
            <a:pPr marL="0" indent="0">
              <a:buNone/>
            </a:pPr>
            <a:r>
              <a:rPr lang="en-US" sz="3200" b="1" kern="0" dirty="0">
                <a:solidFill>
                  <a:srgbClr val="FFFFFF"/>
                </a:solidFill>
                <a:cs typeface="Arial"/>
                <a:sym typeface="Arial"/>
              </a:rPr>
              <a:t>Greet Members and Guests </a:t>
            </a:r>
          </a:p>
          <a:p>
            <a:pPr marL="0" indent="0">
              <a:lnSpc>
                <a:spcPct val="100000"/>
              </a:lnSpc>
              <a:buNone/>
            </a:pPr>
            <a:r>
              <a:rPr lang="en-US" i="1" kern="0" dirty="0">
                <a:solidFill>
                  <a:srgbClr val="FFFFFF"/>
                </a:solidFill>
              </a:rPr>
              <a:t>Present </a:t>
            </a:r>
            <a:r>
              <a:rPr lang="en-US" i="1" kern="0" dirty="0">
                <a:solidFill>
                  <a:srgbClr val="FFFFFF"/>
                </a:solidFill>
                <a:cs typeface="Arial"/>
                <a:sym typeface="Arial"/>
              </a:rPr>
              <a:t>the club as a safe &amp; friendly environment.</a:t>
            </a:r>
            <a:endParaRPr lang="en-GB" dirty="0"/>
          </a:p>
        </p:txBody>
      </p:sp>
    </p:spTree>
    <p:extLst>
      <p:ext uri="{BB962C8B-B14F-4D97-AF65-F5344CB8AC3E}">
        <p14:creationId xmlns:p14="http://schemas.microsoft.com/office/powerpoint/2010/main" val="34450248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0" b="-10000"/>
          </a:stretch>
        </a:blipFill>
        <a:effectLst/>
      </p:bgPr>
    </p:bg>
    <p:spTree>
      <p:nvGrpSpPr>
        <p:cNvPr id="1" name="">
          <a:extLst>
            <a:ext uri="{FF2B5EF4-FFF2-40B4-BE49-F238E27FC236}">
              <a16:creationId xmlns:a16="http://schemas.microsoft.com/office/drawing/2014/main" id="{EC7E2BF3-00FA-7149-AEDF-7084AF4F5F6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8F979EE-7464-9462-F95A-4BBAF0AEAB6F}"/>
              </a:ext>
            </a:extLst>
          </p:cNvPr>
          <p:cNvSpPr>
            <a:spLocks noGrp="1"/>
          </p:cNvSpPr>
          <p:nvPr>
            <p:ph type="title"/>
          </p:nvPr>
        </p:nvSpPr>
        <p:spPr/>
        <p:txBody>
          <a:bodyPr anchor="ctr">
            <a:normAutofit/>
          </a:bodyPr>
          <a:lstStyle/>
          <a:p>
            <a:r>
              <a:rPr lang="en-US" sz="4000" dirty="0">
                <a:solidFill>
                  <a:srgbClr val="1A120A"/>
                </a:solidFill>
              </a:rPr>
              <a:t>Club Success </a:t>
            </a:r>
          </a:p>
        </p:txBody>
      </p:sp>
      <p:sp>
        <p:nvSpPr>
          <p:cNvPr id="8" name="Google Shape;338;p43">
            <a:extLst>
              <a:ext uri="{FF2B5EF4-FFF2-40B4-BE49-F238E27FC236}">
                <a16:creationId xmlns:a16="http://schemas.microsoft.com/office/drawing/2014/main" id="{6F5CC42A-AC76-91EA-3F95-2BA61B17CDB0}"/>
              </a:ext>
            </a:extLst>
          </p:cNvPr>
          <p:cNvSpPr txBox="1">
            <a:spLocks/>
          </p:cNvSpPr>
          <p:nvPr/>
        </p:nvSpPr>
        <p:spPr>
          <a:xfrm>
            <a:off x="7375358" y="4162097"/>
            <a:ext cx="4816642" cy="2046678"/>
          </a:xfrm>
          <a:prstGeom prst="rect">
            <a:avLst/>
          </a:prstGeom>
          <a:solidFill>
            <a:srgbClr val="1A120A">
              <a:alpha val="20000"/>
            </a:srgbClr>
          </a:solid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333333"/>
              </a:buClr>
              <a:buSzPts val="1800"/>
              <a:buFont typeface="Arial"/>
              <a:buNone/>
              <a:defRPr sz="3600" b="1" i="0" u="none" strike="noStrike" cap="none">
                <a:solidFill>
                  <a:srgbClr val="333333"/>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lvl="0">
              <a:lnSpc>
                <a:spcPct val="100000"/>
              </a:lnSpc>
              <a:spcAft>
                <a:spcPts val="600"/>
              </a:spcAft>
              <a:buClr>
                <a:srgbClr val="FFFFFF"/>
              </a:buClr>
              <a:buSzPct val="100000"/>
              <a:defRPr/>
            </a:pPr>
            <a:r>
              <a:rPr kumimoji="0" lang="en-US" sz="3300" b="1" i="0" u="none" strike="noStrike" kern="0" cap="none" spc="0" normalizeH="0" baseline="0" noProof="0" dirty="0">
                <a:ln>
                  <a:noFill/>
                </a:ln>
                <a:solidFill>
                  <a:schemeClr val="bg1"/>
                </a:solidFill>
                <a:effectLst/>
                <a:uLnTx/>
                <a:uFillTx/>
                <a:latin typeface="Arial"/>
                <a:cs typeface="Arial"/>
                <a:sym typeface="Arial"/>
              </a:rPr>
              <a:t>Club Liaison</a:t>
            </a:r>
          </a:p>
          <a:p>
            <a:pPr lvl="0">
              <a:lnSpc>
                <a:spcPct val="100000"/>
              </a:lnSpc>
              <a:spcAft>
                <a:spcPts val="600"/>
              </a:spcAft>
              <a:buClr>
                <a:schemeClr val="bg2">
                  <a:lumMod val="10000"/>
                </a:schemeClr>
              </a:buClr>
              <a:buSzPct val="100000"/>
              <a:defRPr/>
            </a:pPr>
            <a:r>
              <a:rPr lang="en-US" sz="2900" b="0" i="1" kern="0" dirty="0">
                <a:solidFill>
                  <a:schemeClr val="bg1"/>
                </a:solidFill>
              </a:rPr>
              <a:t>Secure, maintain, and manage your meeting space.</a:t>
            </a:r>
            <a:endParaRPr kumimoji="0" lang="en-US" sz="2900" b="0" i="0" u="none" strike="noStrike" kern="0" cap="none" spc="0" normalizeH="0" baseline="0" noProof="0" dirty="0">
              <a:ln>
                <a:noFill/>
              </a:ln>
              <a:solidFill>
                <a:schemeClr val="bg1"/>
              </a:solidFill>
              <a:effectLst/>
              <a:uLnTx/>
              <a:uFillTx/>
              <a:latin typeface="Arial"/>
              <a:cs typeface="Arial"/>
              <a:sym typeface="Arial"/>
            </a:endParaRPr>
          </a:p>
        </p:txBody>
      </p:sp>
    </p:spTree>
    <p:extLst>
      <p:ext uri="{BB962C8B-B14F-4D97-AF65-F5344CB8AC3E}">
        <p14:creationId xmlns:p14="http://schemas.microsoft.com/office/powerpoint/2010/main" val="3930424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a:extLst>
            <a:ext uri="{FF2B5EF4-FFF2-40B4-BE49-F238E27FC236}">
              <a16:creationId xmlns:a16="http://schemas.microsoft.com/office/drawing/2014/main" id="{A2C8498E-07C0-D8F7-14C8-350657E6AF91}"/>
            </a:ext>
          </a:extLst>
        </p:cNvPr>
        <p:cNvGrpSpPr/>
        <p:nvPr/>
      </p:nvGrpSpPr>
      <p:grpSpPr>
        <a:xfrm>
          <a:off x="0" y="0"/>
          <a:ext cx="0" cy="0"/>
          <a:chOff x="0" y="0"/>
          <a:chExt cx="0" cy="0"/>
        </a:xfrm>
      </p:grpSpPr>
      <p:sp>
        <p:nvSpPr>
          <p:cNvPr id="8" name="Google Shape;338;p43">
            <a:extLst>
              <a:ext uri="{FF2B5EF4-FFF2-40B4-BE49-F238E27FC236}">
                <a16:creationId xmlns:a16="http://schemas.microsoft.com/office/drawing/2014/main" id="{279161A0-AF2D-ED69-AF20-09F10971B164}"/>
              </a:ext>
            </a:extLst>
          </p:cNvPr>
          <p:cNvSpPr txBox="1">
            <a:spLocks/>
          </p:cNvSpPr>
          <p:nvPr/>
        </p:nvSpPr>
        <p:spPr>
          <a:xfrm>
            <a:off x="266700" y="3547093"/>
            <a:ext cx="5664255" cy="1786819"/>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333333"/>
              </a:buClr>
              <a:buSzPts val="1800"/>
              <a:buFont typeface="Arial"/>
              <a:buNone/>
              <a:defRPr sz="3600" b="1" i="0" u="none" strike="noStrike" cap="none">
                <a:solidFill>
                  <a:srgbClr val="333333"/>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lvl="0">
              <a:lnSpc>
                <a:spcPct val="140000"/>
              </a:lnSpc>
              <a:buClr>
                <a:srgbClr val="FFFFFF"/>
              </a:buClr>
              <a:buSzPct val="100000"/>
              <a:defRPr/>
            </a:pPr>
            <a:r>
              <a:rPr lang="en-US" sz="3200" kern="0" dirty="0">
                <a:solidFill>
                  <a:srgbClr val="FFFFFF"/>
                </a:solidFill>
              </a:rPr>
              <a:t>Supplies &amp; Property</a:t>
            </a:r>
          </a:p>
          <a:p>
            <a:pPr lvl="0">
              <a:lnSpc>
                <a:spcPct val="100000"/>
              </a:lnSpc>
              <a:buClr>
                <a:srgbClr val="FFFFFF"/>
              </a:buClr>
              <a:buSzPct val="100000"/>
              <a:defRPr/>
            </a:pPr>
            <a:r>
              <a:rPr lang="en-US" sz="2800" b="0" i="1" kern="0" dirty="0">
                <a:solidFill>
                  <a:srgbClr val="FFFFFF"/>
                </a:solidFill>
              </a:rPr>
              <a:t>Keep track of physical property and manage supply levels.</a:t>
            </a:r>
            <a:endParaRPr lang="en-US" sz="2800" b="0" kern="0" dirty="0"/>
          </a:p>
        </p:txBody>
      </p:sp>
      <p:pic>
        <p:nvPicPr>
          <p:cNvPr id="4" name="Picture 8" descr="Guest Packet">
            <a:extLst>
              <a:ext uri="{FF2B5EF4-FFF2-40B4-BE49-F238E27FC236}">
                <a16:creationId xmlns:a16="http://schemas.microsoft.com/office/drawing/2014/main" id="{BF67EED3-ACA3-8625-2DBA-664086EF0CF9}"/>
              </a:ext>
            </a:extLst>
          </p:cNvPr>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7219907" y="933206"/>
            <a:ext cx="4548982" cy="3143250"/>
          </a:xfrm>
          <a:prstGeom prst="rect">
            <a:avLst/>
          </a:prstGeom>
          <a:noFill/>
          <a:extLst>
            <a:ext uri="{909E8E84-426E-40DD-AFC4-6F175D3DCCD1}">
              <a14:hiddenFill xmlns:a14="http://schemas.microsoft.com/office/drawing/2010/main">
                <a:solidFill>
                  <a:srgbClr val="FFFFFF"/>
                </a:solidFill>
              </a14:hiddenFill>
            </a:ext>
          </a:extLst>
        </p:spPr>
      </p:pic>
      <p:sp>
        <p:nvSpPr>
          <p:cNvPr id="6" name="Title 2">
            <a:extLst>
              <a:ext uri="{FF2B5EF4-FFF2-40B4-BE49-F238E27FC236}">
                <a16:creationId xmlns:a16="http://schemas.microsoft.com/office/drawing/2014/main" id="{1100CB14-58C4-FDE1-683D-DBA10918933F}"/>
              </a:ext>
            </a:extLst>
          </p:cNvPr>
          <p:cNvSpPr>
            <a:spLocks noGrp="1"/>
          </p:cNvSpPr>
          <p:nvPr>
            <p:ph type="title"/>
          </p:nvPr>
        </p:nvSpPr>
        <p:spPr>
          <a:xfrm>
            <a:off x="277934" y="608594"/>
            <a:ext cx="11647366" cy="649224"/>
          </a:xfrm>
        </p:spPr>
        <p:txBody>
          <a:bodyPr anchor="ctr">
            <a:normAutofit/>
          </a:bodyPr>
          <a:lstStyle/>
          <a:p>
            <a:r>
              <a:rPr lang="en-US" sz="4000" dirty="0">
                <a:solidFill>
                  <a:schemeClr val="bg1"/>
                </a:solidFill>
              </a:rPr>
              <a:t>Club Success </a:t>
            </a:r>
          </a:p>
        </p:txBody>
      </p:sp>
    </p:spTree>
    <p:extLst>
      <p:ext uri="{BB962C8B-B14F-4D97-AF65-F5344CB8AC3E}">
        <p14:creationId xmlns:p14="http://schemas.microsoft.com/office/powerpoint/2010/main" val="34856927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a:extLst>
            <a:ext uri="{FF2B5EF4-FFF2-40B4-BE49-F238E27FC236}">
              <a16:creationId xmlns:a16="http://schemas.microsoft.com/office/drawing/2014/main" id="{69CD34A9-C93F-4153-1C50-B4D435A1D3C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3A4CD8F-6A10-B21D-30DC-76939450D3A4}"/>
              </a:ext>
            </a:extLst>
          </p:cNvPr>
          <p:cNvSpPr>
            <a:spLocks noGrp="1"/>
          </p:cNvSpPr>
          <p:nvPr>
            <p:ph type="title"/>
          </p:nvPr>
        </p:nvSpPr>
        <p:spPr>
          <a:xfrm>
            <a:off x="1476980" y="295773"/>
            <a:ext cx="8330762" cy="649224"/>
          </a:xfrm>
        </p:spPr>
        <p:txBody>
          <a:bodyPr anchor="ctr">
            <a:normAutofit/>
          </a:bodyPr>
          <a:lstStyle/>
          <a:p>
            <a:r>
              <a:rPr lang="en-US" sz="4000" dirty="0"/>
              <a:t>Club Success </a:t>
            </a:r>
          </a:p>
        </p:txBody>
      </p:sp>
      <p:sp>
        <p:nvSpPr>
          <p:cNvPr id="8" name="Google Shape;338;p43">
            <a:extLst>
              <a:ext uri="{FF2B5EF4-FFF2-40B4-BE49-F238E27FC236}">
                <a16:creationId xmlns:a16="http://schemas.microsoft.com/office/drawing/2014/main" id="{CFA1B581-261E-4A49-4B14-07666EAA665B}"/>
              </a:ext>
            </a:extLst>
          </p:cNvPr>
          <p:cNvSpPr txBox="1">
            <a:spLocks/>
          </p:cNvSpPr>
          <p:nvPr/>
        </p:nvSpPr>
        <p:spPr>
          <a:xfrm>
            <a:off x="6443079" y="4099034"/>
            <a:ext cx="5194739" cy="1844679"/>
          </a:xfrm>
          <a:prstGeom prst="rect">
            <a:avLst/>
          </a:prstGeom>
          <a:solidFill>
            <a:srgbClr val="181818">
              <a:alpha val="69804"/>
            </a:srgbClr>
          </a:solid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333333"/>
              </a:buClr>
              <a:buSzPts val="1800"/>
              <a:buFont typeface="Arial"/>
              <a:buNone/>
              <a:defRPr sz="3600" b="1" i="0" u="none" strike="noStrike" cap="none">
                <a:solidFill>
                  <a:srgbClr val="333333"/>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lvl="0">
              <a:lnSpc>
                <a:spcPct val="100000"/>
              </a:lnSpc>
              <a:spcAft>
                <a:spcPts val="600"/>
              </a:spcAft>
              <a:buClr>
                <a:srgbClr val="FFFFFF"/>
              </a:buClr>
              <a:buSzPct val="100000"/>
              <a:defRPr/>
            </a:pPr>
            <a:r>
              <a:rPr kumimoji="0" lang="en-US" sz="3300" b="1" i="0" u="none" strike="noStrike" kern="0" cap="none" spc="0" normalizeH="0" baseline="0" noProof="0" dirty="0">
                <a:ln>
                  <a:noFill/>
                </a:ln>
                <a:solidFill>
                  <a:srgbClr val="FFFFFF"/>
                </a:solidFill>
                <a:effectLst/>
                <a:uLnTx/>
                <a:uFillTx/>
                <a:latin typeface="Arial"/>
                <a:cs typeface="Arial"/>
                <a:sym typeface="Arial"/>
              </a:rPr>
              <a:t>Meeting Logistics</a:t>
            </a:r>
          </a:p>
          <a:p>
            <a:pPr lvl="0">
              <a:lnSpc>
                <a:spcPct val="100000"/>
              </a:lnSpc>
              <a:spcAft>
                <a:spcPts val="600"/>
              </a:spcAft>
              <a:buClr>
                <a:srgbClr val="FFFFFF"/>
              </a:buClr>
              <a:buSzPct val="100000"/>
              <a:defRPr/>
            </a:pPr>
            <a:r>
              <a:rPr lang="en-US" sz="2900" b="0" i="1" kern="0" dirty="0">
                <a:solidFill>
                  <a:srgbClr val="FFFFFF"/>
                </a:solidFill>
              </a:rPr>
              <a:t>Be adaptable – meetings can be in-person, online, or hybrid!</a:t>
            </a:r>
            <a:endParaRPr kumimoji="0" lang="en-US" sz="2900" b="0" i="0" u="none" strike="noStrike" kern="0" cap="none" spc="0" normalizeH="0" baseline="0" noProof="0" dirty="0">
              <a:ln>
                <a:noFill/>
              </a:ln>
              <a:solidFill>
                <a:srgbClr val="333333"/>
              </a:solidFill>
              <a:effectLst/>
              <a:uLnTx/>
              <a:uFillTx/>
              <a:latin typeface="Arial"/>
              <a:cs typeface="Arial"/>
              <a:sym typeface="Arial"/>
            </a:endParaRPr>
          </a:p>
        </p:txBody>
      </p:sp>
    </p:spTree>
    <p:extLst>
      <p:ext uri="{BB962C8B-B14F-4D97-AF65-F5344CB8AC3E}">
        <p14:creationId xmlns:p14="http://schemas.microsoft.com/office/powerpoint/2010/main" val="29909636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a:extLst>
            <a:ext uri="{FF2B5EF4-FFF2-40B4-BE49-F238E27FC236}">
              <a16:creationId xmlns:a16="http://schemas.microsoft.com/office/drawing/2014/main" id="{B197294B-BF4A-2DB6-07B9-7A5D16E91CE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C659DCD-9119-5375-17C3-627B37A72018}"/>
              </a:ext>
            </a:extLst>
          </p:cNvPr>
          <p:cNvSpPr>
            <a:spLocks noGrp="1"/>
          </p:cNvSpPr>
          <p:nvPr>
            <p:ph type="title"/>
          </p:nvPr>
        </p:nvSpPr>
        <p:spPr>
          <a:xfrm>
            <a:off x="413401" y="413511"/>
            <a:ext cx="4089326" cy="807814"/>
          </a:xfrm>
          <a:solidFill>
            <a:schemeClr val="bg2">
              <a:lumMod val="10000"/>
              <a:alpha val="30000"/>
            </a:schemeClr>
          </a:solidFill>
        </p:spPr>
        <p:txBody>
          <a:bodyPr anchor="ctr">
            <a:normAutofit/>
          </a:bodyPr>
          <a:lstStyle/>
          <a:p>
            <a:r>
              <a:rPr lang="en-US" sz="4000" dirty="0">
                <a:solidFill>
                  <a:schemeClr val="bg1"/>
                </a:solidFill>
              </a:rPr>
              <a:t>Club Success </a:t>
            </a:r>
          </a:p>
        </p:txBody>
      </p:sp>
      <p:sp>
        <p:nvSpPr>
          <p:cNvPr id="8" name="Google Shape;338;p43">
            <a:extLst>
              <a:ext uri="{FF2B5EF4-FFF2-40B4-BE49-F238E27FC236}">
                <a16:creationId xmlns:a16="http://schemas.microsoft.com/office/drawing/2014/main" id="{A9A90B29-2BA6-505D-117D-17039C7B7368}"/>
              </a:ext>
            </a:extLst>
          </p:cNvPr>
          <p:cNvSpPr txBox="1">
            <a:spLocks/>
          </p:cNvSpPr>
          <p:nvPr/>
        </p:nvSpPr>
        <p:spPr>
          <a:xfrm>
            <a:off x="413401" y="4099035"/>
            <a:ext cx="6335944" cy="1941548"/>
          </a:xfrm>
          <a:prstGeom prst="rect">
            <a:avLst/>
          </a:prstGeom>
          <a:solidFill>
            <a:schemeClr val="bg2">
              <a:lumMod val="10000"/>
              <a:alpha val="30000"/>
            </a:schemeClr>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333333"/>
              </a:buClr>
              <a:buSzPts val="1800"/>
              <a:buFont typeface="Arial"/>
              <a:buNone/>
              <a:defRPr sz="3600" b="1" i="0" u="none" strike="noStrike" cap="none">
                <a:solidFill>
                  <a:srgbClr val="333333"/>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lvl="0">
              <a:lnSpc>
                <a:spcPct val="100000"/>
              </a:lnSpc>
              <a:spcAft>
                <a:spcPts val="600"/>
              </a:spcAft>
              <a:buClr>
                <a:srgbClr val="FFFFFF"/>
              </a:buClr>
              <a:buSzPct val="100000"/>
              <a:defRPr/>
            </a:pPr>
            <a:r>
              <a:rPr lang="en-US" sz="3200" kern="0" dirty="0">
                <a:solidFill>
                  <a:srgbClr val="FFFFFF"/>
                </a:solidFill>
              </a:rPr>
              <a:t>Online &amp; Hybrid Meetings</a:t>
            </a:r>
          </a:p>
          <a:p>
            <a:pPr lvl="0">
              <a:lnSpc>
                <a:spcPct val="100000"/>
              </a:lnSpc>
              <a:spcAft>
                <a:spcPts val="600"/>
              </a:spcAft>
              <a:buClr>
                <a:srgbClr val="FFFFFF"/>
              </a:buClr>
              <a:buSzPct val="100000"/>
              <a:defRPr/>
            </a:pPr>
            <a:r>
              <a:rPr kumimoji="0" lang="en-US" sz="2800" b="0" i="1" u="none" strike="noStrike" kern="0" cap="none" spc="0" normalizeH="0" baseline="0" noProof="0" dirty="0">
                <a:ln>
                  <a:noFill/>
                </a:ln>
                <a:solidFill>
                  <a:srgbClr val="FFFFFF"/>
                </a:solidFill>
                <a:effectLst/>
                <a:uLnTx/>
                <a:uFillTx/>
                <a:latin typeface="Arial"/>
                <a:cs typeface="Arial"/>
                <a:sym typeface="Arial"/>
              </a:rPr>
              <a:t>Know your technology to avoid last-minute mishaps and meltdowns</a:t>
            </a:r>
            <a:r>
              <a:rPr lang="en-US" sz="2800" b="0" i="1" kern="0" dirty="0">
                <a:solidFill>
                  <a:srgbClr val="FFFFFF"/>
                </a:solidFill>
              </a:rPr>
              <a:t>.</a:t>
            </a:r>
            <a:endParaRPr kumimoji="0" lang="en-US" sz="2800" b="0" i="0" u="none" strike="noStrike" kern="0" cap="none" spc="0" normalizeH="0" baseline="0" noProof="0" dirty="0">
              <a:ln>
                <a:noFill/>
              </a:ln>
              <a:solidFill>
                <a:srgbClr val="333333"/>
              </a:solidFill>
              <a:effectLst/>
              <a:uLnTx/>
              <a:uFillTx/>
              <a:latin typeface="Arial"/>
              <a:cs typeface="Arial"/>
              <a:sym typeface="Arial"/>
            </a:endParaRPr>
          </a:p>
        </p:txBody>
      </p:sp>
    </p:spTree>
    <p:extLst>
      <p:ext uri="{BB962C8B-B14F-4D97-AF65-F5344CB8AC3E}">
        <p14:creationId xmlns:p14="http://schemas.microsoft.com/office/powerpoint/2010/main" val="31214748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38F80-6F1C-CC1C-110A-672BDB7448C5}"/>
              </a:ext>
            </a:extLst>
          </p:cNvPr>
          <p:cNvSpPr>
            <a:spLocks noGrp="1"/>
          </p:cNvSpPr>
          <p:nvPr>
            <p:ph type="ctrTitle"/>
          </p:nvPr>
        </p:nvSpPr>
        <p:spPr>
          <a:xfrm>
            <a:off x="8292661" y="2689296"/>
            <a:ext cx="3600183" cy="1479408"/>
          </a:xfrm>
        </p:spPr>
        <p:txBody>
          <a:bodyPr>
            <a:normAutofit/>
          </a:bodyPr>
          <a:lstStyle/>
          <a:p>
            <a:pPr algn="l">
              <a:lnSpc>
                <a:spcPct val="100000"/>
              </a:lnSpc>
            </a:pPr>
            <a:r>
              <a:rPr lang="en-US" sz="4000" dirty="0">
                <a:solidFill>
                  <a:srgbClr val="FEEE9F"/>
                </a:solidFill>
              </a:rPr>
              <a:t>Guest </a:t>
            </a:r>
            <a:br>
              <a:rPr lang="en-US" sz="4000" dirty="0">
                <a:solidFill>
                  <a:srgbClr val="FEEE9F"/>
                </a:solidFill>
              </a:rPr>
            </a:br>
            <a:r>
              <a:rPr lang="en-US" sz="4000" dirty="0">
                <a:solidFill>
                  <a:srgbClr val="FEEE9F"/>
                </a:solidFill>
              </a:rPr>
              <a:t>Hospitality</a:t>
            </a:r>
          </a:p>
        </p:txBody>
      </p:sp>
    </p:spTree>
    <p:extLst>
      <p:ext uri="{BB962C8B-B14F-4D97-AF65-F5344CB8AC3E}">
        <p14:creationId xmlns:p14="http://schemas.microsoft.com/office/powerpoint/2010/main" val="38748703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sp>
        <p:nvSpPr>
          <p:cNvPr id="12295" name="Title 1">
            <a:extLst>
              <a:ext uri="{FF2B5EF4-FFF2-40B4-BE49-F238E27FC236}">
                <a16:creationId xmlns:a16="http://schemas.microsoft.com/office/drawing/2014/main" id="{73F216C9-CCEB-44F3-92C6-EE55FF5EC21B}"/>
              </a:ext>
            </a:extLst>
          </p:cNvPr>
          <p:cNvSpPr>
            <a:spLocks noGrp="1"/>
          </p:cNvSpPr>
          <p:nvPr>
            <p:ph type="title"/>
          </p:nvPr>
        </p:nvSpPr>
        <p:spPr>
          <a:xfrm>
            <a:off x="1755422" y="290129"/>
            <a:ext cx="4913392" cy="649224"/>
          </a:xfrm>
        </p:spPr>
        <p:txBody>
          <a:bodyPr>
            <a:normAutofit/>
          </a:bodyPr>
          <a:lstStyle/>
          <a:p>
            <a:r>
              <a:rPr lang="en-US" sz="4000" dirty="0">
                <a:solidFill>
                  <a:schemeClr val="bg2">
                    <a:lumMod val="10000"/>
                  </a:schemeClr>
                </a:solidFill>
              </a:rPr>
              <a:t>Guest Hospitality</a:t>
            </a:r>
          </a:p>
        </p:txBody>
      </p:sp>
      <p:sp>
        <p:nvSpPr>
          <p:cNvPr id="12297" name="Text Placeholder 2">
            <a:extLst>
              <a:ext uri="{FF2B5EF4-FFF2-40B4-BE49-F238E27FC236}">
                <a16:creationId xmlns:a16="http://schemas.microsoft.com/office/drawing/2014/main" id="{A7335D6F-DC55-4D70-2B92-4FC115777C10}"/>
              </a:ext>
            </a:extLst>
          </p:cNvPr>
          <p:cNvSpPr>
            <a:spLocks noGrp="1"/>
          </p:cNvSpPr>
          <p:nvPr>
            <p:ph idx="1"/>
          </p:nvPr>
        </p:nvSpPr>
        <p:spPr>
          <a:xfrm>
            <a:off x="361244" y="3429000"/>
            <a:ext cx="6897512" cy="2531533"/>
          </a:xfrm>
          <a:solidFill>
            <a:srgbClr val="F5F5F5">
              <a:alpha val="69804"/>
            </a:srgbClr>
          </a:solidFill>
        </p:spPr>
        <p:txBody>
          <a:bodyPr>
            <a:normAutofit fontScale="92500"/>
          </a:bodyPr>
          <a:lstStyle/>
          <a:p>
            <a:pPr marL="346075" indent="-346075">
              <a:buFont typeface="Wingdings" panose="05000000000000000000" pitchFamily="2" charset="2"/>
              <a:buChar char="§"/>
            </a:pPr>
            <a:r>
              <a:rPr lang="en-US" dirty="0"/>
              <a:t>Welcome guests</a:t>
            </a:r>
          </a:p>
          <a:p>
            <a:pPr marL="346075" indent="-346075">
              <a:buFont typeface="Wingdings" panose="05000000000000000000" pitchFamily="2" charset="2"/>
              <a:buChar char="§"/>
            </a:pPr>
            <a:r>
              <a:rPr lang="en-US" dirty="0"/>
              <a:t>Provide information packets</a:t>
            </a:r>
          </a:p>
          <a:p>
            <a:pPr marL="346075" indent="-346075">
              <a:buFont typeface="Wingdings" panose="05000000000000000000" pitchFamily="2" charset="2"/>
              <a:buChar char="§"/>
            </a:pPr>
            <a:r>
              <a:rPr lang="en-US" dirty="0"/>
              <a:t>Introduce guests to the club</a:t>
            </a:r>
          </a:p>
          <a:p>
            <a:pPr marL="346075" indent="-346075">
              <a:buFont typeface="Wingdings" panose="05000000000000000000" pitchFamily="2" charset="2"/>
              <a:buChar char="§"/>
            </a:pPr>
            <a:r>
              <a:rPr lang="en-US" dirty="0"/>
              <a:t>Seat them next to an experienced member</a:t>
            </a:r>
          </a:p>
          <a:p>
            <a:pPr marL="346075" indent="-346075">
              <a:buFont typeface="Wingdings" panose="05000000000000000000" pitchFamily="2" charset="2"/>
              <a:buChar char="§"/>
            </a:pPr>
            <a:r>
              <a:rPr lang="en-US" dirty="0"/>
              <a:t>Invite them to actively participate</a:t>
            </a:r>
          </a:p>
        </p:txBody>
      </p:sp>
    </p:spTree>
    <p:extLst>
      <p:ext uri="{BB962C8B-B14F-4D97-AF65-F5344CB8AC3E}">
        <p14:creationId xmlns:p14="http://schemas.microsoft.com/office/powerpoint/2010/main" val="5972338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a:extLst>
            <a:ext uri="{FF2B5EF4-FFF2-40B4-BE49-F238E27FC236}">
              <a16:creationId xmlns:a16="http://schemas.microsoft.com/office/drawing/2014/main" id="{C85F036A-9B7E-E0BA-8BD3-456CA67E2CEC}"/>
            </a:ext>
          </a:extLst>
        </p:cNvPr>
        <p:cNvGrpSpPr/>
        <p:nvPr/>
      </p:nvGrpSpPr>
      <p:grpSpPr>
        <a:xfrm>
          <a:off x="0" y="0"/>
          <a:ext cx="0" cy="0"/>
          <a:chOff x="0" y="0"/>
          <a:chExt cx="0" cy="0"/>
        </a:xfrm>
      </p:grpSpPr>
      <p:sp>
        <p:nvSpPr>
          <p:cNvPr id="12295" name="Title 1">
            <a:extLst>
              <a:ext uri="{FF2B5EF4-FFF2-40B4-BE49-F238E27FC236}">
                <a16:creationId xmlns:a16="http://schemas.microsoft.com/office/drawing/2014/main" id="{05F4344C-44D1-9E9B-4130-7FDEEF13BC2C}"/>
              </a:ext>
            </a:extLst>
          </p:cNvPr>
          <p:cNvSpPr>
            <a:spLocks noGrp="1"/>
          </p:cNvSpPr>
          <p:nvPr>
            <p:ph type="title"/>
          </p:nvPr>
        </p:nvSpPr>
        <p:spPr>
          <a:xfrm>
            <a:off x="887236" y="442529"/>
            <a:ext cx="6563133" cy="649224"/>
          </a:xfrm>
        </p:spPr>
        <p:txBody>
          <a:bodyPr>
            <a:normAutofit/>
          </a:bodyPr>
          <a:lstStyle/>
          <a:p>
            <a:r>
              <a:rPr lang="en-US" dirty="0">
                <a:solidFill>
                  <a:srgbClr val="004165"/>
                </a:solidFill>
              </a:rPr>
              <a:t>Collecting Guest Information</a:t>
            </a:r>
          </a:p>
        </p:txBody>
      </p:sp>
    </p:spTree>
    <p:extLst>
      <p:ext uri="{BB962C8B-B14F-4D97-AF65-F5344CB8AC3E}">
        <p14:creationId xmlns:p14="http://schemas.microsoft.com/office/powerpoint/2010/main" val="26885428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a:extLst>
            <a:ext uri="{FF2B5EF4-FFF2-40B4-BE49-F238E27FC236}">
              <a16:creationId xmlns:a16="http://schemas.microsoft.com/office/drawing/2014/main" id="{AC0DFBF1-C98F-3D9F-D075-7FA23D1A624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5B74A1B-B890-7EB5-21C9-0AA6EDAB10DC}"/>
              </a:ext>
            </a:extLst>
          </p:cNvPr>
          <p:cNvSpPr>
            <a:spLocks noGrp="1"/>
          </p:cNvSpPr>
          <p:nvPr>
            <p:ph type="title"/>
          </p:nvPr>
        </p:nvSpPr>
        <p:spPr>
          <a:xfrm>
            <a:off x="277934" y="436884"/>
            <a:ext cx="6032555" cy="649224"/>
          </a:xfrm>
        </p:spPr>
        <p:txBody>
          <a:bodyPr>
            <a:normAutofit/>
          </a:bodyPr>
          <a:lstStyle/>
          <a:p>
            <a:r>
              <a:rPr lang="en-US" dirty="0"/>
              <a:t>Data Protection &amp; GDPR</a:t>
            </a:r>
            <a:endParaRPr lang="en-GB" dirty="0"/>
          </a:p>
        </p:txBody>
      </p:sp>
    </p:spTree>
    <p:extLst>
      <p:ext uri="{BB962C8B-B14F-4D97-AF65-F5344CB8AC3E}">
        <p14:creationId xmlns:p14="http://schemas.microsoft.com/office/powerpoint/2010/main" val="6862892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a:extLst>
            <a:ext uri="{FF2B5EF4-FFF2-40B4-BE49-F238E27FC236}">
              <a16:creationId xmlns:a16="http://schemas.microsoft.com/office/drawing/2014/main" id="{42649D7D-922A-5877-C88F-2F3E00DECEC1}"/>
            </a:ext>
          </a:extLst>
        </p:cNvPr>
        <p:cNvGrpSpPr/>
        <p:nvPr/>
      </p:nvGrpSpPr>
      <p:grpSpPr>
        <a:xfrm>
          <a:off x="0" y="0"/>
          <a:ext cx="0" cy="0"/>
          <a:chOff x="0" y="0"/>
          <a:chExt cx="0" cy="0"/>
        </a:xfrm>
      </p:grpSpPr>
      <p:sp>
        <p:nvSpPr>
          <p:cNvPr id="2" name="Title 2">
            <a:extLst>
              <a:ext uri="{FF2B5EF4-FFF2-40B4-BE49-F238E27FC236}">
                <a16:creationId xmlns:a16="http://schemas.microsoft.com/office/drawing/2014/main" id="{7B73228C-8B83-523D-C818-2741EFBF9829}"/>
              </a:ext>
            </a:extLst>
          </p:cNvPr>
          <p:cNvSpPr>
            <a:spLocks noGrp="1"/>
          </p:cNvSpPr>
          <p:nvPr>
            <p:ph type="title"/>
          </p:nvPr>
        </p:nvSpPr>
        <p:spPr>
          <a:xfrm>
            <a:off x="2695903" y="295773"/>
            <a:ext cx="4666594" cy="649224"/>
          </a:xfrm>
          <a:solidFill>
            <a:srgbClr val="FFFFFF">
              <a:alpha val="69804"/>
            </a:srgbClr>
          </a:solidFill>
        </p:spPr>
        <p:txBody>
          <a:bodyPr anchor="ctr">
            <a:normAutofit/>
          </a:bodyPr>
          <a:lstStyle/>
          <a:p>
            <a:pPr algn="ctr"/>
            <a:r>
              <a:rPr lang="en-US" sz="4000" dirty="0">
                <a:solidFill>
                  <a:schemeClr val="bg2">
                    <a:lumMod val="10000"/>
                  </a:schemeClr>
                </a:solidFill>
              </a:rPr>
              <a:t>Member Relations</a:t>
            </a:r>
          </a:p>
        </p:txBody>
      </p:sp>
    </p:spTree>
    <p:extLst>
      <p:ext uri="{BB962C8B-B14F-4D97-AF65-F5344CB8AC3E}">
        <p14:creationId xmlns:p14="http://schemas.microsoft.com/office/powerpoint/2010/main" val="5855080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a:extLst>
              <a:ext uri="{FF2B5EF4-FFF2-40B4-BE49-F238E27FC236}">
                <a16:creationId xmlns:a16="http://schemas.microsoft.com/office/drawing/2014/main" id="{9DE6CAF9-170F-DAFD-DAB7-B1546789B7E1}"/>
              </a:ext>
            </a:extLst>
          </p:cNvPr>
          <p:cNvSpPr>
            <a:spLocks noGrp="1"/>
          </p:cNvSpPr>
          <p:nvPr>
            <p:ph type="ctrTitle"/>
          </p:nvPr>
        </p:nvSpPr>
        <p:spPr>
          <a:xfrm>
            <a:off x="1524000" y="2922813"/>
            <a:ext cx="9144000" cy="1502229"/>
          </a:xfrm>
        </p:spPr>
        <p:txBody>
          <a:bodyPr>
            <a:normAutofit/>
          </a:bodyPr>
          <a:lstStyle/>
          <a:p>
            <a:r>
              <a:rPr lang="en-US" sz="4400" dirty="0"/>
              <a:t>Sergeant at Arms </a:t>
            </a:r>
            <a:r>
              <a:rPr lang="en-US" sz="3600" dirty="0"/>
              <a:t>(SAA)</a:t>
            </a:r>
            <a:br>
              <a:rPr lang="en-US" sz="4400" dirty="0"/>
            </a:br>
            <a:r>
              <a:rPr lang="en-US" sz="3600" dirty="0"/>
              <a:t>Club Officer Training (COT)</a:t>
            </a:r>
            <a:endParaRPr lang="en-GB" sz="3600" dirty="0"/>
          </a:p>
        </p:txBody>
      </p:sp>
      <p:sp>
        <p:nvSpPr>
          <p:cNvPr id="7" name="Subtitle 2">
            <a:extLst>
              <a:ext uri="{FF2B5EF4-FFF2-40B4-BE49-F238E27FC236}">
                <a16:creationId xmlns:a16="http://schemas.microsoft.com/office/drawing/2014/main" id="{B81EA51B-25D3-06C2-7E9B-F730BE689F07}"/>
              </a:ext>
            </a:extLst>
          </p:cNvPr>
          <p:cNvSpPr txBox="1">
            <a:spLocks/>
          </p:cNvSpPr>
          <p:nvPr/>
        </p:nvSpPr>
        <p:spPr>
          <a:xfrm>
            <a:off x="1524000" y="4506686"/>
            <a:ext cx="9144000" cy="60328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400" dirty="0"/>
              <a:t>Round 1: New Year Training</a:t>
            </a:r>
          </a:p>
        </p:txBody>
      </p:sp>
    </p:spTree>
    <p:extLst>
      <p:ext uri="{BB962C8B-B14F-4D97-AF65-F5344CB8AC3E}">
        <p14:creationId xmlns:p14="http://schemas.microsoft.com/office/powerpoint/2010/main" val="9337574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a:extLst>
            <a:ext uri="{FF2B5EF4-FFF2-40B4-BE49-F238E27FC236}">
              <a16:creationId xmlns:a16="http://schemas.microsoft.com/office/drawing/2014/main" id="{2C814DE5-24BF-EACC-BF5A-CCE23948D7D3}"/>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1B72595-3D91-B7E0-C16B-5991B0C0FA8B}"/>
              </a:ext>
            </a:extLst>
          </p:cNvPr>
          <p:cNvSpPr>
            <a:spLocks noGrp="1"/>
          </p:cNvSpPr>
          <p:nvPr>
            <p:ph type="title"/>
          </p:nvPr>
        </p:nvSpPr>
        <p:spPr/>
        <p:txBody>
          <a:bodyPr anchor="ctr">
            <a:normAutofit/>
          </a:bodyPr>
          <a:lstStyle/>
          <a:p>
            <a:pPr algn="ctr"/>
            <a:r>
              <a:rPr lang="en-US" sz="4000" dirty="0">
                <a:solidFill>
                  <a:schemeClr val="bg1"/>
                </a:solidFill>
              </a:rPr>
              <a:t>Member Relations</a:t>
            </a:r>
          </a:p>
        </p:txBody>
      </p:sp>
      <p:sp>
        <p:nvSpPr>
          <p:cNvPr id="8" name="Google Shape;338;p43">
            <a:extLst>
              <a:ext uri="{FF2B5EF4-FFF2-40B4-BE49-F238E27FC236}">
                <a16:creationId xmlns:a16="http://schemas.microsoft.com/office/drawing/2014/main" id="{D22FE40A-6E06-ECEA-B9E9-C733F995D443}"/>
              </a:ext>
            </a:extLst>
          </p:cNvPr>
          <p:cNvSpPr txBox="1">
            <a:spLocks/>
          </p:cNvSpPr>
          <p:nvPr/>
        </p:nvSpPr>
        <p:spPr>
          <a:xfrm>
            <a:off x="277934" y="3673367"/>
            <a:ext cx="4908921" cy="2166326"/>
          </a:xfrm>
          <a:prstGeom prst="rect">
            <a:avLst/>
          </a:prstGeom>
          <a:solidFill>
            <a:schemeClr val="bg2">
              <a:lumMod val="10000"/>
              <a:alpha val="30000"/>
            </a:schemeClr>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333333"/>
              </a:buClr>
              <a:buSzPts val="1800"/>
              <a:buFont typeface="Arial"/>
              <a:buNone/>
              <a:defRPr sz="3600" b="1" i="0" u="none" strike="noStrike" cap="none">
                <a:solidFill>
                  <a:srgbClr val="333333"/>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600"/>
              </a:spcAft>
              <a:buClr>
                <a:srgbClr val="FFFFFF"/>
              </a:buClr>
              <a:buSzPct val="100000"/>
              <a:buFont typeface="Arial"/>
              <a:buNone/>
              <a:tabLst/>
              <a:defRPr/>
            </a:pPr>
            <a:r>
              <a:rPr kumimoji="0" lang="en-US" sz="3200" b="1" i="0" u="none" strike="noStrike" kern="0" cap="none" spc="0" normalizeH="0" baseline="0" noProof="0" dirty="0">
                <a:ln>
                  <a:noFill/>
                </a:ln>
                <a:solidFill>
                  <a:srgbClr val="FFFFFF"/>
                </a:solidFill>
                <a:effectLst/>
                <a:uLnTx/>
                <a:uFillTx/>
                <a:latin typeface="Arial"/>
                <a:cs typeface="Arial"/>
                <a:sym typeface="Arial"/>
              </a:rPr>
              <a:t>Celebrate Successes</a:t>
            </a:r>
          </a:p>
          <a:p>
            <a:pPr marR="0" lvl="0" algn="l" defTabSz="914400" rtl="0" eaLnBrk="1" fontAlgn="auto" latinLnBrk="0" hangingPunct="1">
              <a:lnSpc>
                <a:spcPct val="100000"/>
              </a:lnSpc>
              <a:spcBef>
                <a:spcPts val="0"/>
              </a:spcBef>
              <a:spcAft>
                <a:spcPts val="600"/>
              </a:spcAft>
              <a:buClr>
                <a:srgbClr val="FFFFFF"/>
              </a:buClr>
              <a:buSzPct val="100000"/>
              <a:tabLst/>
              <a:defRPr/>
            </a:pPr>
            <a:r>
              <a:rPr kumimoji="0" lang="en-US" sz="2800" b="0" i="1" u="none" strike="noStrike" kern="0" cap="none" spc="0" normalizeH="0" baseline="0" noProof="0" dirty="0">
                <a:ln>
                  <a:noFill/>
                </a:ln>
                <a:solidFill>
                  <a:srgbClr val="FFFFFF"/>
                </a:solidFill>
                <a:effectLst/>
                <a:uLnTx/>
                <a:uFillTx/>
                <a:latin typeface="Arial"/>
                <a:cs typeface="Arial"/>
                <a:sym typeface="Arial"/>
              </a:rPr>
              <a:t>Show your pride in member achievements and celebrate their learning journey. </a:t>
            </a:r>
            <a:endParaRPr kumimoji="0" lang="en-US" sz="2800" b="0" i="0" u="none" strike="noStrike" kern="0" cap="none" spc="0" normalizeH="0" baseline="0" noProof="0" dirty="0">
              <a:ln>
                <a:noFill/>
              </a:ln>
              <a:solidFill>
                <a:srgbClr val="333333"/>
              </a:solidFill>
              <a:effectLst/>
              <a:uLnTx/>
              <a:uFillTx/>
              <a:latin typeface="Arial"/>
              <a:cs typeface="Arial"/>
              <a:sym typeface="Arial"/>
            </a:endParaRPr>
          </a:p>
        </p:txBody>
      </p:sp>
    </p:spTree>
    <p:extLst>
      <p:ext uri="{BB962C8B-B14F-4D97-AF65-F5344CB8AC3E}">
        <p14:creationId xmlns:p14="http://schemas.microsoft.com/office/powerpoint/2010/main" val="27284014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a:extLst>
            <a:ext uri="{FF2B5EF4-FFF2-40B4-BE49-F238E27FC236}">
              <a16:creationId xmlns:a16="http://schemas.microsoft.com/office/drawing/2014/main" id="{703014BD-EEFA-2083-EC65-7105A5B87DB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3158E7-3277-83C0-EFDA-526FECFC9CBF}"/>
              </a:ext>
            </a:extLst>
          </p:cNvPr>
          <p:cNvSpPr>
            <a:spLocks noGrp="1"/>
          </p:cNvSpPr>
          <p:nvPr>
            <p:ph type="ctrTitle"/>
          </p:nvPr>
        </p:nvSpPr>
        <p:spPr>
          <a:xfrm>
            <a:off x="1524000" y="2609306"/>
            <a:ext cx="9144000" cy="731520"/>
          </a:xfrm>
        </p:spPr>
        <p:txBody>
          <a:bodyPr>
            <a:noAutofit/>
          </a:bodyPr>
          <a:lstStyle/>
          <a:p>
            <a:r>
              <a:rPr lang="en-US" sz="4400" dirty="0"/>
              <a:t>Best Practices</a:t>
            </a:r>
          </a:p>
        </p:txBody>
      </p:sp>
    </p:spTree>
    <p:extLst>
      <p:ext uri="{BB962C8B-B14F-4D97-AF65-F5344CB8AC3E}">
        <p14:creationId xmlns:p14="http://schemas.microsoft.com/office/powerpoint/2010/main" val="10519286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a:extLst>
            <a:ext uri="{FF2B5EF4-FFF2-40B4-BE49-F238E27FC236}">
              <a16:creationId xmlns:a16="http://schemas.microsoft.com/office/drawing/2014/main" id="{29A37C7F-FAB4-2160-8B91-260655348252}"/>
            </a:ext>
          </a:extLst>
        </p:cNvPr>
        <p:cNvGrpSpPr/>
        <p:nvPr/>
      </p:nvGrpSpPr>
      <p:grpSpPr>
        <a:xfrm>
          <a:off x="0" y="0"/>
          <a:ext cx="0" cy="0"/>
          <a:chOff x="0" y="0"/>
          <a:chExt cx="0" cy="0"/>
        </a:xfrm>
      </p:grpSpPr>
      <p:sp>
        <p:nvSpPr>
          <p:cNvPr id="12297" name="Text Placeholder 2">
            <a:extLst>
              <a:ext uri="{FF2B5EF4-FFF2-40B4-BE49-F238E27FC236}">
                <a16:creationId xmlns:a16="http://schemas.microsoft.com/office/drawing/2014/main" id="{872420F1-3DDE-6093-8DCE-414704C5A965}"/>
              </a:ext>
            </a:extLst>
          </p:cNvPr>
          <p:cNvSpPr>
            <a:spLocks noGrp="1"/>
          </p:cNvSpPr>
          <p:nvPr>
            <p:ph idx="1"/>
          </p:nvPr>
        </p:nvSpPr>
        <p:spPr>
          <a:xfrm>
            <a:off x="379534" y="1882508"/>
            <a:ext cx="5417311" cy="3655913"/>
          </a:xfrm>
          <a:solidFill>
            <a:schemeClr val="bg2">
              <a:lumMod val="10000"/>
              <a:alpha val="30000"/>
            </a:schemeClr>
          </a:solidFill>
        </p:spPr>
        <p:txBody>
          <a:bodyPr>
            <a:noAutofit/>
          </a:bodyPr>
          <a:lstStyle/>
          <a:p>
            <a:pPr marL="457200" indent="-457200">
              <a:lnSpc>
                <a:spcPct val="120000"/>
              </a:lnSpc>
              <a:spcBef>
                <a:spcPts val="0"/>
              </a:spcBef>
              <a:buClr>
                <a:schemeClr val="bg1"/>
              </a:buClr>
              <a:buSzPct val="120000"/>
              <a:buFont typeface="Wingdings" pitchFamily="2" charset="2"/>
              <a:buChar char="ü"/>
            </a:pPr>
            <a:r>
              <a:rPr lang="en-US" dirty="0">
                <a:solidFill>
                  <a:schemeClr val="bg1"/>
                </a:solidFill>
              </a:rPr>
              <a:t>Arrive early and be prepared</a:t>
            </a:r>
          </a:p>
          <a:p>
            <a:pPr marL="457200" indent="-457200">
              <a:lnSpc>
                <a:spcPct val="120000"/>
              </a:lnSpc>
              <a:spcBef>
                <a:spcPts val="0"/>
              </a:spcBef>
              <a:buClr>
                <a:schemeClr val="bg1"/>
              </a:buClr>
              <a:buSzPct val="120000"/>
              <a:buFont typeface="Wingdings" pitchFamily="2" charset="2"/>
              <a:buChar char="ü"/>
            </a:pPr>
            <a:r>
              <a:rPr lang="en-US" dirty="0">
                <a:solidFill>
                  <a:schemeClr val="bg1"/>
                </a:solidFill>
              </a:rPr>
              <a:t>Create a professional and welcoming environment</a:t>
            </a:r>
          </a:p>
          <a:p>
            <a:pPr marL="457200" indent="-457200">
              <a:lnSpc>
                <a:spcPct val="120000"/>
              </a:lnSpc>
              <a:spcBef>
                <a:spcPts val="0"/>
              </a:spcBef>
              <a:buClr>
                <a:schemeClr val="bg1"/>
              </a:buClr>
              <a:buSzPct val="120000"/>
              <a:buFont typeface="Wingdings" pitchFamily="2" charset="2"/>
              <a:buChar char="ü"/>
            </a:pPr>
            <a:r>
              <a:rPr lang="en-US" dirty="0">
                <a:solidFill>
                  <a:schemeClr val="bg1"/>
                </a:solidFill>
              </a:rPr>
              <a:t>Manage equipment and supplies</a:t>
            </a:r>
          </a:p>
          <a:p>
            <a:pPr marL="457200" indent="-457200">
              <a:lnSpc>
                <a:spcPct val="120000"/>
              </a:lnSpc>
              <a:spcBef>
                <a:spcPts val="0"/>
              </a:spcBef>
              <a:buClr>
                <a:schemeClr val="bg1"/>
              </a:buClr>
              <a:buSzPct val="120000"/>
              <a:buFont typeface="Wingdings" pitchFamily="2" charset="2"/>
              <a:buChar char="ü"/>
            </a:pPr>
            <a:r>
              <a:rPr lang="en-US" dirty="0">
                <a:solidFill>
                  <a:schemeClr val="bg1"/>
                </a:solidFill>
              </a:rPr>
              <a:t>Adapt and stay calm under pressure</a:t>
            </a:r>
          </a:p>
        </p:txBody>
      </p:sp>
      <p:sp>
        <p:nvSpPr>
          <p:cNvPr id="2" name="Title 2">
            <a:extLst>
              <a:ext uri="{FF2B5EF4-FFF2-40B4-BE49-F238E27FC236}">
                <a16:creationId xmlns:a16="http://schemas.microsoft.com/office/drawing/2014/main" id="{787DFCA5-174C-84CD-86AA-D06115FB0C9E}"/>
              </a:ext>
            </a:extLst>
          </p:cNvPr>
          <p:cNvSpPr>
            <a:spLocks noGrp="1"/>
          </p:cNvSpPr>
          <p:nvPr>
            <p:ph type="title"/>
          </p:nvPr>
        </p:nvSpPr>
        <p:spPr>
          <a:xfrm>
            <a:off x="379534" y="754335"/>
            <a:ext cx="4696963" cy="649224"/>
          </a:xfrm>
          <a:solidFill>
            <a:srgbClr val="6E605F">
              <a:alpha val="70000"/>
            </a:srgbClr>
          </a:solidFill>
        </p:spPr>
        <p:txBody>
          <a:bodyPr lIns="180000">
            <a:normAutofit/>
          </a:bodyPr>
          <a:lstStyle/>
          <a:p>
            <a:r>
              <a:rPr lang="en-US" sz="4000" dirty="0">
                <a:solidFill>
                  <a:schemeClr val="bg1"/>
                </a:solidFill>
              </a:rPr>
              <a:t>Best Practices</a:t>
            </a:r>
          </a:p>
        </p:txBody>
      </p:sp>
    </p:spTree>
    <p:extLst>
      <p:ext uri="{BB962C8B-B14F-4D97-AF65-F5344CB8AC3E}">
        <p14:creationId xmlns:p14="http://schemas.microsoft.com/office/powerpoint/2010/main" val="27494521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a:extLst>
            <a:ext uri="{FF2B5EF4-FFF2-40B4-BE49-F238E27FC236}">
              <a16:creationId xmlns:a16="http://schemas.microsoft.com/office/drawing/2014/main" id="{77840894-B0F1-ED60-9A07-306AB66909F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C946B20-8730-1D5A-6329-93288CD37CD0}"/>
              </a:ext>
            </a:extLst>
          </p:cNvPr>
          <p:cNvSpPr>
            <a:spLocks noGrp="1"/>
          </p:cNvSpPr>
          <p:nvPr>
            <p:ph type="title"/>
          </p:nvPr>
        </p:nvSpPr>
        <p:spPr>
          <a:xfrm>
            <a:off x="8432737" y="290498"/>
            <a:ext cx="2653538" cy="649224"/>
          </a:xfrm>
          <a:solidFill>
            <a:srgbClr val="E5E7E4">
              <a:alpha val="80000"/>
            </a:srgbClr>
          </a:solidFill>
        </p:spPr>
        <p:txBody>
          <a:bodyPr anchor="ctr">
            <a:normAutofit/>
          </a:bodyPr>
          <a:lstStyle/>
          <a:p>
            <a:pPr algn="ctr"/>
            <a:r>
              <a:rPr lang="en-US" dirty="0">
                <a:solidFill>
                  <a:srgbClr val="401F0B"/>
                </a:solidFill>
              </a:rPr>
              <a:t>Important</a:t>
            </a:r>
          </a:p>
        </p:txBody>
      </p:sp>
      <p:sp>
        <p:nvSpPr>
          <p:cNvPr id="8" name="Google Shape;338;p43">
            <a:extLst>
              <a:ext uri="{FF2B5EF4-FFF2-40B4-BE49-F238E27FC236}">
                <a16:creationId xmlns:a16="http://schemas.microsoft.com/office/drawing/2014/main" id="{B1D79194-5635-498E-9F49-1474120B29D5}"/>
              </a:ext>
            </a:extLst>
          </p:cNvPr>
          <p:cNvSpPr txBox="1">
            <a:spLocks/>
          </p:cNvSpPr>
          <p:nvPr/>
        </p:nvSpPr>
        <p:spPr>
          <a:xfrm>
            <a:off x="8432737" y="3429000"/>
            <a:ext cx="2653538" cy="2193220"/>
          </a:xfrm>
          <a:prstGeom prst="rect">
            <a:avLst/>
          </a:prstGeom>
          <a:solidFill>
            <a:srgbClr val="F1F1F1">
              <a:alpha val="80000"/>
            </a:srgbClr>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333333"/>
              </a:buClr>
              <a:buSzPts val="1800"/>
              <a:buFont typeface="Arial"/>
              <a:buNone/>
              <a:defRPr sz="3600" b="1" i="0" u="none" strike="noStrike" cap="none">
                <a:solidFill>
                  <a:srgbClr val="333333"/>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ts val="4200"/>
              </a:lnSpc>
              <a:spcBef>
                <a:spcPts val="0"/>
              </a:spcBef>
              <a:spcAft>
                <a:spcPts val="0"/>
              </a:spcAft>
              <a:buClr>
                <a:srgbClr val="FFFFFF"/>
              </a:buClr>
              <a:buSzPct val="100000"/>
              <a:buFont typeface="Arial"/>
              <a:buNone/>
              <a:tabLst/>
              <a:defRPr/>
            </a:pPr>
            <a:r>
              <a:rPr kumimoji="0" lang="en-US" sz="3200" b="1" i="0" u="none" strike="noStrike" kern="0" cap="none" spc="0" normalizeH="0" baseline="0" noProof="0" dirty="0">
                <a:ln>
                  <a:noFill/>
                </a:ln>
                <a:solidFill>
                  <a:schemeClr val="bg2">
                    <a:lumMod val="10000"/>
                  </a:schemeClr>
                </a:solidFill>
                <a:effectLst/>
                <a:uLnTx/>
                <a:uFillTx/>
                <a:latin typeface="Arial"/>
                <a:cs typeface="Arial"/>
                <a:sym typeface="Arial"/>
              </a:rPr>
              <a:t>Engage and </a:t>
            </a:r>
          </a:p>
          <a:p>
            <a:pPr marL="0" marR="0" lvl="0" indent="0" algn="l" defTabSz="914400" rtl="0" eaLnBrk="1" fontAlgn="auto" latinLnBrk="0" hangingPunct="1">
              <a:lnSpc>
                <a:spcPts val="4200"/>
              </a:lnSpc>
              <a:spcBef>
                <a:spcPts val="0"/>
              </a:spcBef>
              <a:spcAft>
                <a:spcPts val="0"/>
              </a:spcAft>
              <a:buClr>
                <a:srgbClr val="FFFFFF"/>
              </a:buClr>
              <a:buSzPct val="100000"/>
              <a:buFont typeface="Arial"/>
              <a:buNone/>
              <a:tabLst/>
              <a:defRPr/>
            </a:pPr>
            <a:r>
              <a:rPr kumimoji="0" lang="en-US" sz="3200" b="1" i="0" u="none" strike="noStrike" kern="0" cap="none" spc="0" normalizeH="0" baseline="0" noProof="0" dirty="0">
                <a:ln>
                  <a:noFill/>
                </a:ln>
                <a:solidFill>
                  <a:schemeClr val="bg2">
                    <a:lumMod val="10000"/>
                  </a:schemeClr>
                </a:solidFill>
                <a:effectLst/>
                <a:uLnTx/>
                <a:uFillTx/>
                <a:latin typeface="Arial"/>
                <a:cs typeface="Arial"/>
                <a:sym typeface="Arial"/>
              </a:rPr>
              <a:t>coordinate </a:t>
            </a:r>
          </a:p>
          <a:p>
            <a:pPr marL="0" marR="0" lvl="0" indent="0" algn="l" defTabSz="914400" rtl="0" eaLnBrk="1" fontAlgn="auto" latinLnBrk="0" hangingPunct="1">
              <a:lnSpc>
                <a:spcPts val="4200"/>
              </a:lnSpc>
              <a:spcBef>
                <a:spcPts val="0"/>
              </a:spcBef>
              <a:spcAft>
                <a:spcPts val="0"/>
              </a:spcAft>
              <a:buClr>
                <a:srgbClr val="FFFFFF"/>
              </a:buClr>
              <a:buSzPct val="100000"/>
              <a:buFont typeface="Arial"/>
              <a:buNone/>
              <a:tabLst/>
              <a:defRPr/>
            </a:pPr>
            <a:r>
              <a:rPr kumimoji="0" lang="en-US" sz="3200" b="1" i="0" u="none" strike="noStrike" kern="0" cap="none" spc="0" normalizeH="0" baseline="0" noProof="0" dirty="0">
                <a:ln>
                  <a:noFill/>
                </a:ln>
                <a:solidFill>
                  <a:schemeClr val="bg2">
                    <a:lumMod val="10000"/>
                  </a:schemeClr>
                </a:solidFill>
                <a:effectLst/>
                <a:uLnTx/>
                <a:uFillTx/>
                <a:latin typeface="Arial"/>
                <a:cs typeface="Arial"/>
                <a:sym typeface="Arial"/>
              </a:rPr>
              <a:t>with other </a:t>
            </a:r>
          </a:p>
          <a:p>
            <a:pPr marL="0" marR="0" lvl="0" indent="0" algn="l" defTabSz="914400" rtl="0" eaLnBrk="1" fontAlgn="auto" latinLnBrk="0" hangingPunct="1">
              <a:lnSpc>
                <a:spcPts val="4200"/>
              </a:lnSpc>
              <a:spcBef>
                <a:spcPts val="0"/>
              </a:spcBef>
              <a:spcAft>
                <a:spcPts val="0"/>
              </a:spcAft>
              <a:buClr>
                <a:srgbClr val="FFFFFF"/>
              </a:buClr>
              <a:buSzPct val="100000"/>
              <a:buFont typeface="Arial"/>
              <a:buNone/>
              <a:tabLst/>
              <a:defRPr/>
            </a:pPr>
            <a:r>
              <a:rPr kumimoji="0" lang="en-US" sz="3200" b="1" i="0" u="none" strike="noStrike" kern="0" cap="none" spc="0" normalizeH="0" baseline="0" noProof="0" dirty="0">
                <a:ln>
                  <a:noFill/>
                </a:ln>
                <a:solidFill>
                  <a:schemeClr val="bg2">
                    <a:lumMod val="10000"/>
                  </a:schemeClr>
                </a:solidFill>
                <a:effectLst/>
                <a:uLnTx/>
                <a:uFillTx/>
                <a:latin typeface="Arial"/>
                <a:cs typeface="Arial"/>
                <a:sym typeface="Arial"/>
              </a:rPr>
              <a:t>club officers</a:t>
            </a:r>
            <a:endParaRPr kumimoji="0" lang="en-US" sz="3200" b="0" i="0" u="none" strike="noStrike" kern="0" cap="none" spc="0" normalizeH="0" baseline="0" noProof="0" dirty="0">
              <a:ln>
                <a:noFill/>
              </a:ln>
              <a:solidFill>
                <a:schemeClr val="bg2">
                  <a:lumMod val="10000"/>
                </a:schemeClr>
              </a:solidFill>
              <a:effectLst/>
              <a:uLnTx/>
              <a:uFillTx/>
              <a:latin typeface="Arial"/>
              <a:cs typeface="Arial"/>
              <a:sym typeface="Arial"/>
            </a:endParaRPr>
          </a:p>
        </p:txBody>
      </p:sp>
    </p:spTree>
    <p:extLst>
      <p:ext uri="{BB962C8B-B14F-4D97-AF65-F5344CB8AC3E}">
        <p14:creationId xmlns:p14="http://schemas.microsoft.com/office/powerpoint/2010/main" val="39496328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C39A8C-ED0F-37B7-3E27-367C96D27C11}"/>
              </a:ext>
            </a:extLst>
          </p:cNvPr>
          <p:cNvSpPr>
            <a:spLocks noGrp="1"/>
          </p:cNvSpPr>
          <p:nvPr>
            <p:ph type="title"/>
          </p:nvPr>
        </p:nvSpPr>
        <p:spPr>
          <a:xfrm>
            <a:off x="799553" y="3443816"/>
            <a:ext cx="4395902" cy="1599719"/>
          </a:xfrm>
        </p:spPr>
        <p:txBody>
          <a:bodyPr>
            <a:noAutofit/>
          </a:bodyPr>
          <a:lstStyle/>
          <a:p>
            <a:r>
              <a:rPr lang="en-US" sz="4400" dirty="0">
                <a:solidFill>
                  <a:schemeClr val="bg1">
                    <a:lumMod val="50000"/>
                  </a:schemeClr>
                </a:solidFill>
              </a:rPr>
              <a:t>Questions &amp; </a:t>
            </a:r>
            <a:br>
              <a:rPr lang="en-US" sz="4400" dirty="0">
                <a:solidFill>
                  <a:schemeClr val="bg1">
                    <a:lumMod val="50000"/>
                  </a:schemeClr>
                </a:solidFill>
              </a:rPr>
            </a:br>
            <a:r>
              <a:rPr lang="en-US" sz="4400" dirty="0">
                <a:solidFill>
                  <a:schemeClr val="bg1">
                    <a:lumMod val="50000"/>
                  </a:schemeClr>
                </a:solidFill>
              </a:rPr>
              <a:t>Answers</a:t>
            </a:r>
          </a:p>
        </p:txBody>
      </p:sp>
    </p:spTree>
    <p:extLst>
      <p:ext uri="{BB962C8B-B14F-4D97-AF65-F5344CB8AC3E}">
        <p14:creationId xmlns:p14="http://schemas.microsoft.com/office/powerpoint/2010/main" val="28292309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a:extLst>
            <a:ext uri="{FF2B5EF4-FFF2-40B4-BE49-F238E27FC236}">
              <a16:creationId xmlns:a16="http://schemas.microsoft.com/office/drawing/2014/main" id="{0080F33A-2E50-C2B8-F703-F1CE1EE7023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F0BE138-D9F8-EB89-DE2A-6B3939976E27}"/>
              </a:ext>
            </a:extLst>
          </p:cNvPr>
          <p:cNvSpPr>
            <a:spLocks noGrp="1"/>
          </p:cNvSpPr>
          <p:nvPr>
            <p:ph type="title"/>
          </p:nvPr>
        </p:nvSpPr>
        <p:spPr>
          <a:xfrm>
            <a:off x="549551" y="1472241"/>
            <a:ext cx="3375379" cy="649224"/>
          </a:xfrm>
        </p:spPr>
        <p:txBody>
          <a:bodyPr>
            <a:normAutofit/>
          </a:bodyPr>
          <a:lstStyle/>
          <a:p>
            <a:r>
              <a:rPr lang="en-US" sz="4000" dirty="0">
                <a:solidFill>
                  <a:srgbClr val="000000"/>
                </a:solidFill>
              </a:rPr>
              <a:t>Next Steps</a:t>
            </a:r>
          </a:p>
        </p:txBody>
      </p:sp>
      <p:sp>
        <p:nvSpPr>
          <p:cNvPr id="4" name="Content Placeholder 3">
            <a:extLst>
              <a:ext uri="{FF2B5EF4-FFF2-40B4-BE49-F238E27FC236}">
                <a16:creationId xmlns:a16="http://schemas.microsoft.com/office/drawing/2014/main" id="{70B16C18-D10C-7F1D-C800-283618CA03C7}"/>
              </a:ext>
            </a:extLst>
          </p:cNvPr>
          <p:cNvSpPr>
            <a:spLocks noGrp="1"/>
          </p:cNvSpPr>
          <p:nvPr>
            <p:ph idx="1"/>
          </p:nvPr>
        </p:nvSpPr>
        <p:spPr>
          <a:xfrm>
            <a:off x="6802876" y="409903"/>
            <a:ext cx="5379212" cy="5783499"/>
          </a:xfrm>
          <a:solidFill>
            <a:srgbClr val="E5E5E4"/>
          </a:solidFill>
        </p:spPr>
        <p:txBody>
          <a:bodyPr>
            <a:noAutofit/>
          </a:bodyPr>
          <a:lstStyle/>
          <a:p>
            <a:pPr marL="465138" indent="-465138">
              <a:buFont typeface="Wingdings" pitchFamily="2" charset="2"/>
              <a:buChar char="ü"/>
            </a:pPr>
            <a:r>
              <a:rPr lang="en-US" sz="2600" dirty="0">
                <a:solidFill>
                  <a:srgbClr val="000000"/>
                </a:solidFill>
              </a:rPr>
              <a:t>Attend District-sponsored club officer training program</a:t>
            </a:r>
          </a:p>
          <a:p>
            <a:pPr marL="465138" indent="-465138">
              <a:buFont typeface="Wingdings" pitchFamily="2" charset="2"/>
              <a:buChar char="q"/>
            </a:pPr>
            <a:r>
              <a:rPr lang="en-US" sz="2600" dirty="0">
                <a:solidFill>
                  <a:srgbClr val="000000"/>
                </a:solidFill>
              </a:rPr>
              <a:t>Meet with outgoing and incoming club officers</a:t>
            </a:r>
          </a:p>
          <a:p>
            <a:pPr marL="465138" indent="-465138">
              <a:buFont typeface="Wingdings" pitchFamily="2" charset="2"/>
              <a:buChar char="q"/>
            </a:pPr>
            <a:r>
              <a:rPr lang="en-US" sz="2600" dirty="0">
                <a:solidFill>
                  <a:srgbClr val="000000"/>
                </a:solidFill>
              </a:rPr>
              <a:t>Schedule your club meetings</a:t>
            </a:r>
          </a:p>
          <a:p>
            <a:pPr marL="465138" indent="-465138">
              <a:buFont typeface="Wingdings" pitchFamily="2" charset="2"/>
              <a:buChar char="q"/>
            </a:pPr>
            <a:r>
              <a:rPr lang="en-US" sz="2600" dirty="0">
                <a:solidFill>
                  <a:srgbClr val="000000"/>
                </a:solidFill>
              </a:rPr>
              <a:t>Ask for volunteers to assist you</a:t>
            </a:r>
          </a:p>
          <a:p>
            <a:pPr marL="465138" indent="-465138">
              <a:buFont typeface="Wingdings" pitchFamily="2" charset="2"/>
              <a:buChar char="q"/>
            </a:pPr>
            <a:r>
              <a:rPr lang="en-US" sz="2600" dirty="0">
                <a:solidFill>
                  <a:srgbClr val="000000"/>
                </a:solidFill>
              </a:rPr>
              <a:t>Introduce yourself to meeting space contacts (if applicable)</a:t>
            </a:r>
          </a:p>
          <a:p>
            <a:pPr marL="465138" indent="-465138">
              <a:buFont typeface="Wingdings" pitchFamily="2" charset="2"/>
              <a:buChar char="q"/>
            </a:pPr>
            <a:r>
              <a:rPr lang="en-US" sz="2600" dirty="0">
                <a:solidFill>
                  <a:srgbClr val="000000"/>
                </a:solidFill>
              </a:rPr>
              <a:t>Request online administrator rights, if meetings are online</a:t>
            </a:r>
          </a:p>
          <a:p>
            <a:pPr marL="465138" indent="-465138">
              <a:buFont typeface="Wingdings" pitchFamily="2" charset="2"/>
              <a:buChar char="q"/>
            </a:pPr>
            <a:r>
              <a:rPr lang="en-US" sz="2600" dirty="0">
                <a:solidFill>
                  <a:srgbClr val="000000"/>
                </a:solidFill>
              </a:rPr>
              <a:t>Read Club Leadership Handbook, DCP and CSP</a:t>
            </a:r>
          </a:p>
          <a:p>
            <a:pPr marL="465138" indent="-465138">
              <a:buFont typeface="Wingdings" pitchFamily="2" charset="2"/>
              <a:buChar char="q"/>
            </a:pPr>
            <a:r>
              <a:rPr lang="en-US" sz="2600" dirty="0">
                <a:solidFill>
                  <a:srgbClr val="000000"/>
                </a:solidFill>
              </a:rPr>
              <a:t>Contribute to the CSP</a:t>
            </a:r>
          </a:p>
        </p:txBody>
      </p:sp>
    </p:spTree>
    <p:extLst>
      <p:ext uri="{BB962C8B-B14F-4D97-AF65-F5344CB8AC3E}">
        <p14:creationId xmlns:p14="http://schemas.microsoft.com/office/powerpoint/2010/main" val="4027317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ED2C8E6B-FC31-AF66-03E6-E4909F1F6A14}"/>
              </a:ext>
            </a:extLst>
          </p:cNvPr>
          <p:cNvSpPr txBox="1"/>
          <p:nvPr/>
        </p:nvSpPr>
        <p:spPr>
          <a:xfrm>
            <a:off x="1471612" y="3218306"/>
            <a:ext cx="9329737" cy="1754326"/>
          </a:xfrm>
          <a:prstGeom prst="rect">
            <a:avLst/>
          </a:prstGeom>
          <a:noFill/>
        </p:spPr>
        <p:txBody>
          <a:bodyPr wrap="square">
            <a:spAutoFit/>
          </a:bodyPr>
          <a:lstStyle/>
          <a:p>
            <a:pPr algn="ctr"/>
            <a:r>
              <a:rPr lang="en-US" sz="3600" b="1" i="1" dirty="0"/>
              <a:t>Build Momentum in Your Club  ̶  Act Now!</a:t>
            </a:r>
          </a:p>
          <a:p>
            <a:pPr algn="ctr"/>
            <a:endParaRPr lang="en-US" sz="3600" b="1" dirty="0"/>
          </a:p>
          <a:p>
            <a:pPr algn="ctr"/>
            <a:r>
              <a:rPr lang="en-US" sz="3600" b="1" dirty="0"/>
              <a:t>Thank you for serving as a club officer!</a:t>
            </a:r>
          </a:p>
        </p:txBody>
      </p:sp>
    </p:spTree>
    <p:extLst>
      <p:ext uri="{BB962C8B-B14F-4D97-AF65-F5344CB8AC3E}">
        <p14:creationId xmlns:p14="http://schemas.microsoft.com/office/powerpoint/2010/main" val="34216427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5" name="Google Shape;293;p38">
            <a:extLst>
              <a:ext uri="{FF2B5EF4-FFF2-40B4-BE49-F238E27FC236}">
                <a16:creationId xmlns:a16="http://schemas.microsoft.com/office/drawing/2014/main" id="{AE2B5CF2-6C82-9AB4-4000-C12116204945}"/>
              </a:ext>
            </a:extLst>
          </p:cNvPr>
          <p:cNvSpPr txBox="1"/>
          <p:nvPr/>
        </p:nvSpPr>
        <p:spPr>
          <a:xfrm>
            <a:off x="7010400" y="1828800"/>
            <a:ext cx="4410010" cy="3539388"/>
          </a:xfrm>
          <a:prstGeom prst="rect">
            <a:avLst/>
          </a:prstGeom>
          <a:solidFill>
            <a:srgbClr val="000000">
              <a:alpha val="25000"/>
            </a:srgb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60000" tIns="45699" rIns="45699" bIns="45699">
            <a:spAutoFit/>
          </a:bodyPr>
          <a:lstStyle/>
          <a:p>
            <a:pPr marL="285750" lvl="0" indent="-285750">
              <a:buClr>
                <a:schemeClr val="lt1"/>
              </a:buClr>
              <a:buSzPts val="2800"/>
              <a:buFont typeface="Arial" panose="020B0604020202020204" pitchFamily="34" charset="0"/>
              <a:buChar char="•"/>
              <a:defRPr/>
            </a:pPr>
            <a:r>
              <a:rPr lang="en-US" sz="2800" dirty="0">
                <a:solidFill>
                  <a:schemeClr val="lt1"/>
                </a:solidFill>
                <a:ea typeface="Arial"/>
                <a:cs typeface="Arial"/>
                <a:sym typeface="Arial"/>
              </a:rPr>
              <a:t>Why SAA?</a:t>
            </a:r>
          </a:p>
          <a:p>
            <a:pPr marL="285750" lvl="0" indent="-285750">
              <a:buClr>
                <a:schemeClr val="lt1"/>
              </a:buClr>
              <a:buSzPts val="2800"/>
              <a:buFont typeface="Arial" panose="020B0604020202020204" pitchFamily="34" charset="0"/>
              <a:buChar char="•"/>
              <a:defRPr/>
            </a:pPr>
            <a:r>
              <a:rPr lang="en-US" sz="2800" dirty="0">
                <a:solidFill>
                  <a:schemeClr val="lt1"/>
                </a:solidFill>
                <a:ea typeface="Arial"/>
                <a:cs typeface="Arial"/>
                <a:sym typeface="Arial"/>
              </a:rPr>
              <a:t>Club Success Cycle </a:t>
            </a:r>
          </a:p>
          <a:p>
            <a:pPr marL="285750" lvl="0" indent="-285750">
              <a:buClr>
                <a:schemeClr val="lt1"/>
              </a:buClr>
              <a:buSzPts val="2800"/>
              <a:buFont typeface="Arial" panose="020B0604020202020204" pitchFamily="34" charset="0"/>
              <a:buChar char="•"/>
              <a:defRPr/>
            </a:pPr>
            <a:r>
              <a:rPr lang="en-US" sz="2800" dirty="0">
                <a:solidFill>
                  <a:schemeClr val="lt1"/>
                </a:solidFill>
                <a:ea typeface="Arial"/>
                <a:cs typeface="Arial"/>
                <a:sym typeface="Arial"/>
              </a:rPr>
              <a:t>Transferable Skills</a:t>
            </a:r>
          </a:p>
          <a:p>
            <a:pPr marL="285750" lvl="0" indent="-285750">
              <a:buClr>
                <a:schemeClr val="lt1"/>
              </a:buClr>
              <a:buSzPts val="2800"/>
              <a:buFont typeface="Arial" panose="020B0604020202020204" pitchFamily="34" charset="0"/>
              <a:buChar char="•"/>
            </a:pPr>
            <a:r>
              <a:rPr lang="en-US" sz="2800" dirty="0">
                <a:solidFill>
                  <a:schemeClr val="lt1"/>
                </a:solidFill>
                <a:ea typeface="Arial"/>
                <a:cs typeface="Arial"/>
                <a:sym typeface="Arial"/>
              </a:rPr>
              <a:t>Sergeant at Arms Responsibilities</a:t>
            </a:r>
            <a:endParaRPr lang="en-US" sz="2800" dirty="0"/>
          </a:p>
          <a:p>
            <a:pPr marL="285750" lvl="0" indent="-285750">
              <a:buClr>
                <a:schemeClr val="lt1"/>
              </a:buClr>
              <a:buSzPts val="2800"/>
              <a:buFont typeface="Arial" panose="020B0604020202020204" pitchFamily="34" charset="0"/>
              <a:buChar char="•"/>
            </a:pPr>
            <a:r>
              <a:rPr lang="en-US" sz="2800" dirty="0">
                <a:solidFill>
                  <a:schemeClr val="lt1"/>
                </a:solidFill>
                <a:ea typeface="Arial"/>
                <a:cs typeface="Arial"/>
                <a:sym typeface="Arial"/>
              </a:rPr>
              <a:t>Best Practices </a:t>
            </a:r>
            <a:endParaRPr lang="en-US" sz="2800" dirty="0"/>
          </a:p>
          <a:p>
            <a:pPr marL="285750" lvl="0" indent="-285750">
              <a:buClr>
                <a:schemeClr val="lt1"/>
              </a:buClr>
              <a:buSzPts val="2800"/>
              <a:buFont typeface="Arial" panose="020B0604020202020204" pitchFamily="34" charset="0"/>
              <a:buChar char="•"/>
              <a:defRPr/>
            </a:pPr>
            <a:r>
              <a:rPr lang="en-US" sz="2800" dirty="0">
                <a:solidFill>
                  <a:schemeClr val="lt1"/>
                </a:solidFill>
                <a:ea typeface="Arial"/>
                <a:cs typeface="Arial"/>
                <a:sym typeface="Arial"/>
              </a:rPr>
              <a:t>Q&amp;A</a:t>
            </a:r>
          </a:p>
          <a:p>
            <a:pPr marL="285750" lvl="0" indent="-285750">
              <a:buClr>
                <a:schemeClr val="lt1"/>
              </a:buClr>
              <a:buSzPts val="2800"/>
              <a:buFont typeface="Arial" panose="020B0604020202020204" pitchFamily="34" charset="0"/>
              <a:buChar char="•"/>
            </a:pPr>
            <a:r>
              <a:rPr lang="en-US" sz="2800" dirty="0">
                <a:solidFill>
                  <a:schemeClr val="lt1"/>
                </a:solidFill>
                <a:ea typeface="Arial"/>
                <a:cs typeface="Arial"/>
                <a:sym typeface="Arial"/>
              </a:rPr>
              <a:t>Next Steps</a:t>
            </a:r>
            <a:endParaRPr lang="en-US" sz="2800" dirty="0"/>
          </a:p>
        </p:txBody>
      </p:sp>
    </p:spTree>
    <p:extLst>
      <p:ext uri="{BB962C8B-B14F-4D97-AF65-F5344CB8AC3E}">
        <p14:creationId xmlns:p14="http://schemas.microsoft.com/office/powerpoint/2010/main" val="32262742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92F3A-5762-62DF-5B5F-FF59612FBE29}"/>
              </a:ext>
            </a:extLst>
          </p:cNvPr>
          <p:cNvSpPr>
            <a:spLocks noGrp="1"/>
          </p:cNvSpPr>
          <p:nvPr>
            <p:ph type="title"/>
          </p:nvPr>
        </p:nvSpPr>
        <p:spPr>
          <a:xfrm>
            <a:off x="277934" y="295773"/>
            <a:ext cx="9969652" cy="649224"/>
          </a:xfrm>
          <a:solidFill>
            <a:srgbClr val="547183">
              <a:alpha val="89804"/>
            </a:srgbClr>
          </a:solidFill>
        </p:spPr>
        <p:txBody>
          <a:bodyPr anchor="ctr">
            <a:normAutofit/>
          </a:bodyPr>
          <a:lstStyle/>
          <a:p>
            <a:r>
              <a:rPr lang="en-US" dirty="0">
                <a:solidFill>
                  <a:srgbClr val="FEEE9F"/>
                </a:solidFill>
              </a:rPr>
              <a:t>Why is the Sergeant at Arms role important?</a:t>
            </a:r>
          </a:p>
        </p:txBody>
      </p:sp>
      <p:sp>
        <p:nvSpPr>
          <p:cNvPr id="2055" name="Text Placeholder 2">
            <a:extLst>
              <a:ext uri="{FF2B5EF4-FFF2-40B4-BE49-F238E27FC236}">
                <a16:creationId xmlns:a16="http://schemas.microsoft.com/office/drawing/2014/main" id="{26F5C9F6-712C-82AD-43F3-113488128C0C}"/>
              </a:ext>
            </a:extLst>
          </p:cNvPr>
          <p:cNvSpPr>
            <a:spLocks noGrp="1"/>
          </p:cNvSpPr>
          <p:nvPr>
            <p:ph idx="1"/>
          </p:nvPr>
        </p:nvSpPr>
        <p:spPr>
          <a:xfrm>
            <a:off x="277933" y="1805796"/>
            <a:ext cx="6602645" cy="3137683"/>
          </a:xfrm>
        </p:spPr>
        <p:txBody>
          <a:bodyPr/>
          <a:lstStyle/>
          <a:p>
            <a:pPr>
              <a:buFont typeface="Wingdings" panose="05000000000000000000" pitchFamily="2" charset="2"/>
              <a:buChar char="§"/>
            </a:pPr>
            <a:r>
              <a:rPr lang="en-US" dirty="0">
                <a:solidFill>
                  <a:schemeClr val="bg1"/>
                </a:solidFill>
              </a:rPr>
              <a:t>Sets the tone of the meeting</a:t>
            </a:r>
          </a:p>
          <a:p>
            <a:pPr>
              <a:buFont typeface="Wingdings" panose="05000000000000000000" pitchFamily="2" charset="2"/>
              <a:buChar char="§"/>
            </a:pPr>
            <a:r>
              <a:rPr lang="en-US" dirty="0">
                <a:solidFill>
                  <a:schemeClr val="bg1"/>
                </a:solidFill>
              </a:rPr>
              <a:t>Foundation for a professional experience</a:t>
            </a:r>
          </a:p>
          <a:p>
            <a:pPr>
              <a:buFont typeface="Wingdings" panose="05000000000000000000" pitchFamily="2" charset="2"/>
              <a:buChar char="§"/>
            </a:pPr>
            <a:r>
              <a:rPr lang="en-US" dirty="0">
                <a:solidFill>
                  <a:schemeClr val="bg1"/>
                </a:solidFill>
              </a:rPr>
              <a:t>Creates a welcoming environment</a:t>
            </a:r>
          </a:p>
          <a:p>
            <a:pPr>
              <a:buFont typeface="Wingdings" panose="05000000000000000000" pitchFamily="2" charset="2"/>
              <a:buChar char="§"/>
            </a:pPr>
            <a:r>
              <a:rPr lang="en-US" dirty="0">
                <a:solidFill>
                  <a:schemeClr val="bg1"/>
                </a:solidFill>
              </a:rPr>
              <a:t>Keeps meetings on track</a:t>
            </a:r>
          </a:p>
          <a:p>
            <a:pPr>
              <a:buFont typeface="Wingdings" panose="05000000000000000000" pitchFamily="2" charset="2"/>
              <a:buChar char="§"/>
            </a:pPr>
            <a:r>
              <a:rPr lang="en-US" dirty="0">
                <a:solidFill>
                  <a:schemeClr val="bg1"/>
                </a:solidFill>
              </a:rPr>
              <a:t>Embodies the Toastmasters brand</a:t>
            </a:r>
          </a:p>
          <a:p>
            <a:pPr>
              <a:buFont typeface="Wingdings" panose="05000000000000000000" pitchFamily="2" charset="2"/>
              <a:buChar char="§"/>
            </a:pPr>
            <a:endParaRPr lang="en-US" dirty="0"/>
          </a:p>
          <a:p>
            <a:pPr>
              <a:buFont typeface="Wingdings" panose="05000000000000000000" pitchFamily="2" charset="2"/>
              <a:buChar char="§"/>
            </a:pPr>
            <a:endParaRPr lang="en-US" dirty="0"/>
          </a:p>
          <a:p>
            <a:pPr>
              <a:buFont typeface="Wingdings" panose="05000000000000000000" pitchFamily="2" charset="2"/>
              <a:buChar char="§"/>
            </a:pPr>
            <a:endParaRPr lang="en-US" dirty="0"/>
          </a:p>
        </p:txBody>
      </p:sp>
    </p:spTree>
    <p:extLst>
      <p:ext uri="{BB962C8B-B14F-4D97-AF65-F5344CB8AC3E}">
        <p14:creationId xmlns:p14="http://schemas.microsoft.com/office/powerpoint/2010/main" val="2596376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5">
                                            <p:txEl>
                                              <p:pRg st="0" end="0"/>
                                            </p:txEl>
                                          </p:spTgt>
                                        </p:tgtEl>
                                        <p:attrNameLst>
                                          <p:attrName>style.visibility</p:attrName>
                                        </p:attrNameLst>
                                      </p:cBhvr>
                                      <p:to>
                                        <p:strVal val="visible"/>
                                      </p:to>
                                    </p:set>
                                    <p:animEffect transition="in" filter="fade">
                                      <p:cBhvr>
                                        <p:cTn id="7" dur="500"/>
                                        <p:tgtEl>
                                          <p:spTgt spid="205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55">
                                            <p:txEl>
                                              <p:pRg st="1" end="1"/>
                                            </p:txEl>
                                          </p:spTgt>
                                        </p:tgtEl>
                                        <p:attrNameLst>
                                          <p:attrName>style.visibility</p:attrName>
                                        </p:attrNameLst>
                                      </p:cBhvr>
                                      <p:to>
                                        <p:strVal val="visible"/>
                                      </p:to>
                                    </p:set>
                                    <p:animEffect transition="in" filter="fade">
                                      <p:cBhvr>
                                        <p:cTn id="10" dur="500"/>
                                        <p:tgtEl>
                                          <p:spTgt spid="2055">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55">
                                            <p:txEl>
                                              <p:pRg st="2" end="2"/>
                                            </p:txEl>
                                          </p:spTgt>
                                        </p:tgtEl>
                                        <p:attrNameLst>
                                          <p:attrName>style.visibility</p:attrName>
                                        </p:attrNameLst>
                                      </p:cBhvr>
                                      <p:to>
                                        <p:strVal val="visible"/>
                                      </p:to>
                                    </p:set>
                                    <p:animEffect transition="in" filter="fade">
                                      <p:cBhvr>
                                        <p:cTn id="13" dur="500"/>
                                        <p:tgtEl>
                                          <p:spTgt spid="2055">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55">
                                            <p:txEl>
                                              <p:pRg st="3" end="3"/>
                                            </p:txEl>
                                          </p:spTgt>
                                        </p:tgtEl>
                                        <p:attrNameLst>
                                          <p:attrName>style.visibility</p:attrName>
                                        </p:attrNameLst>
                                      </p:cBhvr>
                                      <p:to>
                                        <p:strVal val="visible"/>
                                      </p:to>
                                    </p:set>
                                    <p:animEffect transition="in" filter="fade">
                                      <p:cBhvr>
                                        <p:cTn id="16" dur="500"/>
                                        <p:tgtEl>
                                          <p:spTgt spid="2055">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55">
                                            <p:txEl>
                                              <p:pRg st="4" end="4"/>
                                            </p:txEl>
                                          </p:spTgt>
                                        </p:tgtEl>
                                        <p:attrNameLst>
                                          <p:attrName>style.visibility</p:attrName>
                                        </p:attrNameLst>
                                      </p:cBhvr>
                                      <p:to>
                                        <p:strVal val="visible"/>
                                      </p:to>
                                    </p:set>
                                    <p:animEffect transition="in" filter="fade">
                                      <p:cBhvr>
                                        <p:cTn id="19" dur="500"/>
                                        <p:tgtEl>
                                          <p:spTgt spid="205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6227D-1BE4-A834-4F22-484AA9A56705}"/>
            </a:ext>
          </a:extLst>
        </p:cNvPr>
        <p:cNvGrpSpPr/>
        <p:nvPr/>
      </p:nvGrpSpPr>
      <p:grpSpPr>
        <a:xfrm>
          <a:off x="0" y="0"/>
          <a:ext cx="0" cy="0"/>
          <a:chOff x="0" y="0"/>
          <a:chExt cx="0" cy="0"/>
        </a:xfrm>
      </p:grpSpPr>
      <p:sp>
        <p:nvSpPr>
          <p:cNvPr id="5" name="Content Placeholder 2">
            <a:extLst>
              <a:ext uri="{FF2B5EF4-FFF2-40B4-BE49-F238E27FC236}">
                <a16:creationId xmlns:a16="http://schemas.microsoft.com/office/drawing/2014/main" id="{30BC0C58-5879-9A48-8361-E63BF4E0E555}"/>
              </a:ext>
            </a:extLst>
          </p:cNvPr>
          <p:cNvSpPr txBox="1">
            <a:spLocks/>
          </p:cNvSpPr>
          <p:nvPr/>
        </p:nvSpPr>
        <p:spPr>
          <a:xfrm>
            <a:off x="277934" y="1809302"/>
            <a:ext cx="4646260" cy="417689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800" b="1" i="0" u="none" strike="noStrike" kern="1200" cap="none" spc="0" normalizeH="0" baseline="0" noProof="0" dirty="0">
                <a:ln>
                  <a:noFill/>
                </a:ln>
                <a:solidFill>
                  <a:srgbClr val="0070C0"/>
                </a:solidFill>
                <a:effectLst/>
                <a:uLnTx/>
                <a:uFillTx/>
                <a:latin typeface="Arial" panose="020B0604020202020204" pitchFamily="34" charset="0"/>
                <a:ea typeface="+mn-ea"/>
                <a:cs typeface="+mn-cs"/>
              </a:rPr>
              <a:t>VPPR</a:t>
            </a:r>
          </a:p>
          <a:p>
            <a:pPr marL="228600" marR="0" lvl="0" indent="-228600" algn="l" defTabSz="9144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800" b="1" i="0" u="none" strike="noStrike" kern="1200" cap="none" spc="0" normalizeH="0" baseline="0" noProof="0" dirty="0">
                <a:ln>
                  <a:noFill/>
                </a:ln>
                <a:solidFill>
                  <a:srgbClr val="3E3A2D"/>
                </a:solidFill>
                <a:effectLst/>
                <a:uLnTx/>
                <a:uFillTx/>
                <a:latin typeface="Arial" panose="020B0604020202020204" pitchFamily="34" charset="0"/>
                <a:ea typeface="+mn-ea"/>
                <a:cs typeface="+mn-cs"/>
              </a:rPr>
              <a:t>Sergeant at Arms</a:t>
            </a:r>
          </a:p>
          <a:p>
            <a:pPr marL="228600" marR="0" lvl="0" indent="-228600" algn="l" defTabSz="9144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800" b="1" i="0" u="none" strike="noStrike" kern="1200" cap="none" spc="0" normalizeH="0" baseline="0" noProof="0" dirty="0">
                <a:ln>
                  <a:noFill/>
                </a:ln>
                <a:solidFill>
                  <a:srgbClr val="00B050"/>
                </a:solidFill>
                <a:effectLst/>
                <a:uLnTx/>
                <a:uFillTx/>
                <a:latin typeface="Arial" panose="020B0604020202020204" pitchFamily="34" charset="0"/>
                <a:ea typeface="+mn-ea"/>
                <a:cs typeface="+mn-cs"/>
              </a:rPr>
              <a:t>VPM</a:t>
            </a:r>
          </a:p>
          <a:p>
            <a:pPr marL="228600" marR="0" lvl="0" indent="-228600" algn="l" defTabSz="9144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800" b="1" i="0" u="none" strike="noStrike" kern="1200" cap="none" spc="0" normalizeH="0" baseline="0" noProof="0" dirty="0">
                <a:ln>
                  <a:noFill/>
                </a:ln>
                <a:solidFill>
                  <a:srgbClr val="FFC000"/>
                </a:solidFill>
                <a:effectLst/>
                <a:uLnTx/>
                <a:uFillTx/>
                <a:latin typeface="Arial" panose="020B0604020202020204" pitchFamily="34" charset="0"/>
                <a:ea typeface="+mn-ea"/>
                <a:cs typeface="+mn-cs"/>
              </a:rPr>
              <a:t>VPE</a:t>
            </a:r>
          </a:p>
          <a:p>
            <a:pPr marL="228600" marR="0" lvl="0" indent="-228600" algn="l" defTabSz="9144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800" b="1" i="0" u="none" strike="noStrike" kern="1200" cap="none" spc="0" normalizeH="0" baseline="0" noProof="0" dirty="0">
                <a:ln>
                  <a:noFill/>
                </a:ln>
                <a:solidFill>
                  <a:srgbClr val="C00000"/>
                </a:solidFill>
                <a:effectLst/>
                <a:uLnTx/>
                <a:uFillTx/>
                <a:latin typeface="Arial" panose="020B0604020202020204" pitchFamily="34" charset="0"/>
                <a:ea typeface="+mn-ea"/>
                <a:cs typeface="+mn-cs"/>
              </a:rPr>
              <a:t>President</a:t>
            </a:r>
          </a:p>
          <a:p>
            <a:pPr marL="228600" marR="0" lvl="0" indent="-228600" algn="l" defTabSz="9144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800" b="1" i="0" u="none" strike="noStrike" kern="1200" cap="none" spc="0" normalizeH="0" baseline="0" noProof="0" dirty="0">
                <a:ln>
                  <a:noFill/>
                </a:ln>
                <a:solidFill>
                  <a:srgbClr val="3E3A2D"/>
                </a:solidFill>
                <a:effectLst/>
                <a:uLnTx/>
                <a:uFillTx/>
                <a:latin typeface="Arial" panose="020B0604020202020204" pitchFamily="34" charset="0"/>
                <a:ea typeface="+mn-ea"/>
                <a:cs typeface="+mn-cs"/>
              </a:rPr>
              <a:t>Secretary</a:t>
            </a:r>
          </a:p>
          <a:p>
            <a:pPr marL="228600" marR="0" lvl="0" indent="-228600" algn="l" defTabSz="9144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800" b="1" i="0" u="none" strike="noStrike" kern="1200" cap="none" spc="0" normalizeH="0" baseline="0" noProof="0" dirty="0">
                <a:ln>
                  <a:noFill/>
                </a:ln>
                <a:solidFill>
                  <a:srgbClr val="3E3A2D"/>
                </a:solidFill>
                <a:effectLst/>
                <a:uLnTx/>
                <a:uFillTx/>
                <a:latin typeface="Arial" panose="020B0604020202020204" pitchFamily="34" charset="0"/>
                <a:ea typeface="+mn-ea"/>
                <a:cs typeface="+mn-cs"/>
              </a:rPr>
              <a:t>Treasurer</a:t>
            </a:r>
          </a:p>
          <a:p>
            <a:pPr marL="228600" marR="0" lvl="0" indent="-228600" algn="l" defTabSz="9144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800" b="1" i="0" u="none" strike="noStrike" kern="1200" cap="none" spc="0" normalizeH="0" baseline="0" noProof="0" dirty="0">
                <a:ln>
                  <a:noFill/>
                </a:ln>
                <a:solidFill>
                  <a:srgbClr val="A02B93">
                    <a:lumMod val="60000"/>
                    <a:lumOff val="40000"/>
                  </a:srgbClr>
                </a:solidFill>
                <a:effectLst/>
                <a:uLnTx/>
                <a:uFillTx/>
                <a:latin typeface="Arial" panose="020B0604020202020204" pitchFamily="34" charset="0"/>
                <a:ea typeface="+mn-ea"/>
                <a:cs typeface="+mn-cs"/>
              </a:rPr>
              <a:t>Advocate – All Members</a:t>
            </a:r>
            <a:endParaRPr kumimoji="0" lang="en-US" sz="2200" b="1" i="0" u="none" strike="noStrike" kern="1200" cap="none" spc="0" normalizeH="0" baseline="0" noProof="0" dirty="0">
              <a:ln>
                <a:noFill/>
              </a:ln>
              <a:solidFill>
                <a:srgbClr val="A02B93">
                  <a:lumMod val="60000"/>
                  <a:lumOff val="40000"/>
                </a:srgbClr>
              </a:solidFill>
              <a:effectLst/>
              <a:uLnTx/>
              <a:uFillTx/>
              <a:latin typeface="Arial" panose="020B0604020202020204" pitchFamily="34" charset="0"/>
              <a:ea typeface="+mn-ea"/>
              <a:cs typeface="+mn-cs"/>
            </a:endParaRPr>
          </a:p>
        </p:txBody>
      </p:sp>
      <p:sp>
        <p:nvSpPr>
          <p:cNvPr id="6" name="Freeform: Shape 5">
            <a:extLst>
              <a:ext uri="{FF2B5EF4-FFF2-40B4-BE49-F238E27FC236}">
                <a16:creationId xmlns:a16="http://schemas.microsoft.com/office/drawing/2014/main" id="{8E8BB114-9055-D371-3549-6C844E0E4703}"/>
              </a:ext>
            </a:extLst>
          </p:cNvPr>
          <p:cNvSpPr/>
          <p:nvPr/>
        </p:nvSpPr>
        <p:spPr>
          <a:xfrm>
            <a:off x="7896127" y="191152"/>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70C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Guest Interest</a:t>
            </a:r>
          </a:p>
        </p:txBody>
      </p:sp>
      <p:sp>
        <p:nvSpPr>
          <p:cNvPr id="7" name="Freeform: Shape 6">
            <a:extLst>
              <a:ext uri="{FF2B5EF4-FFF2-40B4-BE49-F238E27FC236}">
                <a16:creationId xmlns:a16="http://schemas.microsoft.com/office/drawing/2014/main" id="{8E484A22-A4AA-5D07-2A5D-A91DDC925523}"/>
              </a:ext>
            </a:extLst>
          </p:cNvPr>
          <p:cNvSpPr/>
          <p:nvPr/>
        </p:nvSpPr>
        <p:spPr>
          <a:xfrm rot="1200000">
            <a:off x="9187437" y="900642"/>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3" rIns="104294" bIns="88352"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8" name="Freeform: Shape 7">
            <a:extLst>
              <a:ext uri="{FF2B5EF4-FFF2-40B4-BE49-F238E27FC236}">
                <a16:creationId xmlns:a16="http://schemas.microsoft.com/office/drawing/2014/main" id="{70AA1A9C-73D0-B03A-137F-C842E3A08D36}"/>
              </a:ext>
            </a:extLst>
          </p:cNvPr>
          <p:cNvSpPr/>
          <p:nvPr/>
        </p:nvSpPr>
        <p:spPr>
          <a:xfrm>
            <a:off x="9605774" y="813412"/>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70C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Research</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9" name="Freeform: Shape 8">
            <a:extLst>
              <a:ext uri="{FF2B5EF4-FFF2-40B4-BE49-F238E27FC236}">
                <a16:creationId xmlns:a16="http://schemas.microsoft.com/office/drawing/2014/main" id="{79447DCE-1A97-9F6B-6DA8-6A0A986A0807}"/>
              </a:ext>
            </a:extLst>
          </p:cNvPr>
          <p:cNvSpPr/>
          <p:nvPr/>
        </p:nvSpPr>
        <p:spPr>
          <a:xfrm rot="3600000">
            <a:off x="10501108" y="1994807"/>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2" rIns="104294"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0" name="Freeform: Shape 9">
            <a:extLst>
              <a:ext uri="{FF2B5EF4-FFF2-40B4-BE49-F238E27FC236}">
                <a16:creationId xmlns:a16="http://schemas.microsoft.com/office/drawing/2014/main" id="{A5027359-3040-F97E-E3FB-201DD5863056}"/>
              </a:ext>
            </a:extLst>
          </p:cNvPr>
          <p:cNvSpPr/>
          <p:nvPr/>
        </p:nvSpPr>
        <p:spPr>
          <a:xfrm>
            <a:off x="10515459" y="2389031"/>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flip="none" rotWithShape="0">
            <a:gsLst>
              <a:gs pos="0">
                <a:srgbClr val="0070C0"/>
              </a:gs>
              <a:gs pos="50000">
                <a:srgbClr val="0070C0">
                  <a:shade val="67500"/>
                  <a:satMod val="115000"/>
                </a:srgbClr>
              </a:gs>
              <a:gs pos="100000">
                <a:srgbClr val="00B050"/>
              </a:gs>
            </a:gsLst>
            <a:lin ang="5400000" scaled="1"/>
            <a:tileRect/>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Meeting</a:t>
            </a:r>
            <a:endParaRPr kumimoji="0" lang="en-US" sz="1100" b="1"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1" name="Freeform: Shape 10">
            <a:extLst>
              <a:ext uri="{FF2B5EF4-FFF2-40B4-BE49-F238E27FC236}">
                <a16:creationId xmlns:a16="http://schemas.microsoft.com/office/drawing/2014/main" id="{C1C37E29-3572-A67D-D007-21CC6675B1D5}"/>
              </a:ext>
            </a:extLst>
          </p:cNvPr>
          <p:cNvSpPr/>
          <p:nvPr/>
        </p:nvSpPr>
        <p:spPr>
          <a:xfrm rot="16800000">
            <a:off x="10804123" y="3677398"/>
            <a:ext cx="321906"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3" rIns="1" bIns="88352"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2" name="Freeform: Shape 11">
            <a:extLst>
              <a:ext uri="{FF2B5EF4-FFF2-40B4-BE49-F238E27FC236}">
                <a16:creationId xmlns:a16="http://schemas.microsoft.com/office/drawing/2014/main" id="{55C3B731-AEC3-ADB1-B3D7-BCC2C147ACD5}"/>
              </a:ext>
            </a:extLst>
          </p:cNvPr>
          <p:cNvSpPr/>
          <p:nvPr/>
        </p:nvSpPr>
        <p:spPr>
          <a:xfrm>
            <a:off x="10199528" y="4180760"/>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B05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Member-ship</a:t>
            </a:r>
            <a:r>
              <a:rPr kumimoji="0" lang="en-US" sz="12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13" name="Freeform: Shape 12">
            <a:extLst>
              <a:ext uri="{FF2B5EF4-FFF2-40B4-BE49-F238E27FC236}">
                <a16:creationId xmlns:a16="http://schemas.microsoft.com/office/drawing/2014/main" id="{961FC52F-9EE0-6C7A-63D3-946B4A00939C}"/>
              </a:ext>
            </a:extLst>
          </p:cNvPr>
          <p:cNvSpPr/>
          <p:nvPr/>
        </p:nvSpPr>
        <p:spPr>
          <a:xfrm rot="19200000">
            <a:off x="9954697" y="5161111"/>
            <a:ext cx="321906" cy="409050"/>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3" rIns="1"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4" name="Freeform: Shape 13">
            <a:extLst>
              <a:ext uri="{FF2B5EF4-FFF2-40B4-BE49-F238E27FC236}">
                <a16:creationId xmlns:a16="http://schemas.microsoft.com/office/drawing/2014/main" id="{C71EA54A-704C-1EAC-A317-7285FB7684F8}"/>
              </a:ext>
            </a:extLst>
          </p:cNvPr>
          <p:cNvSpPr/>
          <p:nvPr/>
        </p:nvSpPr>
        <p:spPr>
          <a:xfrm>
            <a:off x="8805812" y="5350227"/>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B05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1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Orientation</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15" name="Freeform: Shape 14">
            <a:extLst>
              <a:ext uri="{FF2B5EF4-FFF2-40B4-BE49-F238E27FC236}">
                <a16:creationId xmlns:a16="http://schemas.microsoft.com/office/drawing/2014/main" id="{E692DE3E-6466-248F-E08A-C4372D48269E}"/>
              </a:ext>
            </a:extLst>
          </p:cNvPr>
          <p:cNvSpPr/>
          <p:nvPr/>
        </p:nvSpPr>
        <p:spPr>
          <a:xfrm>
            <a:off x="8350285" y="5751701"/>
            <a:ext cx="321905" cy="409050"/>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5" tIns="88354" rIns="0"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6" name="Freeform: Shape 15">
            <a:extLst>
              <a:ext uri="{FF2B5EF4-FFF2-40B4-BE49-F238E27FC236}">
                <a16:creationId xmlns:a16="http://schemas.microsoft.com/office/drawing/2014/main" id="{8F32D515-92C9-F614-F773-E03930E9E476}"/>
              </a:ext>
            </a:extLst>
          </p:cNvPr>
          <p:cNvSpPr/>
          <p:nvPr/>
        </p:nvSpPr>
        <p:spPr>
          <a:xfrm>
            <a:off x="6986443" y="5350227"/>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flip="none" rotWithShape="0">
            <a:gsLst>
              <a:gs pos="0">
                <a:srgbClr val="FFC000"/>
              </a:gs>
              <a:gs pos="100000">
                <a:srgbClr val="00B050">
                  <a:shade val="100000"/>
                  <a:satMod val="115000"/>
                </a:srgbClr>
              </a:gs>
            </a:gsLst>
            <a:lin ang="2700000" scaled="1"/>
            <a:tileRect/>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Mentoring</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17" name="Freeform: Shape 16">
            <a:extLst>
              <a:ext uri="{FF2B5EF4-FFF2-40B4-BE49-F238E27FC236}">
                <a16:creationId xmlns:a16="http://schemas.microsoft.com/office/drawing/2014/main" id="{E1E28A6A-CFAC-9356-131A-9320313EBC26}"/>
              </a:ext>
            </a:extLst>
          </p:cNvPr>
          <p:cNvSpPr/>
          <p:nvPr/>
        </p:nvSpPr>
        <p:spPr>
          <a:xfrm rot="2400000">
            <a:off x="6741611" y="5172824"/>
            <a:ext cx="321906"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6" tIns="88352" rIns="-1"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8" name="Freeform: Shape 17">
            <a:extLst>
              <a:ext uri="{FF2B5EF4-FFF2-40B4-BE49-F238E27FC236}">
                <a16:creationId xmlns:a16="http://schemas.microsoft.com/office/drawing/2014/main" id="{CECF79B6-B8FA-CCA4-F455-8D04E248564F}"/>
              </a:ext>
            </a:extLst>
          </p:cNvPr>
          <p:cNvSpPr/>
          <p:nvPr/>
        </p:nvSpPr>
        <p:spPr>
          <a:xfrm>
            <a:off x="5592727" y="4180760"/>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FFC00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Pathways</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19" name="Freeform: Shape 18">
            <a:extLst>
              <a:ext uri="{FF2B5EF4-FFF2-40B4-BE49-F238E27FC236}">
                <a16:creationId xmlns:a16="http://schemas.microsoft.com/office/drawing/2014/main" id="{BF4C7253-8A7D-D0EA-9260-C777E9EDE6F3}"/>
              </a:ext>
            </a:extLst>
          </p:cNvPr>
          <p:cNvSpPr/>
          <p:nvPr/>
        </p:nvSpPr>
        <p:spPr>
          <a:xfrm rot="4800000">
            <a:off x="5881391" y="3695343"/>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2" rIns="0"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20" name="Freeform: Shape 19">
            <a:extLst>
              <a:ext uri="{FF2B5EF4-FFF2-40B4-BE49-F238E27FC236}">
                <a16:creationId xmlns:a16="http://schemas.microsoft.com/office/drawing/2014/main" id="{2C37A39D-72E3-4791-197D-9BA160E0A043}"/>
              </a:ext>
            </a:extLst>
          </p:cNvPr>
          <p:cNvSpPr/>
          <p:nvPr/>
        </p:nvSpPr>
        <p:spPr>
          <a:xfrm>
            <a:off x="5276796" y="2389031"/>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rotWithShape="0">
            <a:gsLst>
              <a:gs pos="0">
                <a:srgbClr val="FFC000"/>
              </a:gs>
              <a:gs pos="100000">
                <a:srgbClr val="C00000"/>
              </a:gs>
            </a:gsLst>
            <a:lin ang="18900000" scaled="0"/>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Engage-ment</a:t>
            </a:r>
          </a:p>
        </p:txBody>
      </p:sp>
      <p:sp>
        <p:nvSpPr>
          <p:cNvPr id="21" name="Freeform: Shape 20">
            <a:extLst>
              <a:ext uri="{FF2B5EF4-FFF2-40B4-BE49-F238E27FC236}">
                <a16:creationId xmlns:a16="http://schemas.microsoft.com/office/drawing/2014/main" id="{6709459F-40A8-10B7-E792-18702DE3E931}"/>
              </a:ext>
            </a:extLst>
          </p:cNvPr>
          <p:cNvSpPr/>
          <p:nvPr/>
        </p:nvSpPr>
        <p:spPr>
          <a:xfrm rot="18000000">
            <a:off x="6172131" y="2010587"/>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3" rIns="104294" bIns="88352"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22" name="Freeform: Shape 21">
            <a:extLst>
              <a:ext uri="{FF2B5EF4-FFF2-40B4-BE49-F238E27FC236}">
                <a16:creationId xmlns:a16="http://schemas.microsoft.com/office/drawing/2014/main" id="{955D098D-3D62-CF6B-02A3-19F623CCF273}"/>
              </a:ext>
            </a:extLst>
          </p:cNvPr>
          <p:cNvSpPr/>
          <p:nvPr/>
        </p:nvSpPr>
        <p:spPr>
          <a:xfrm>
            <a:off x="6186481" y="813412"/>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C0000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1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Leadership</a:t>
            </a:r>
          </a:p>
        </p:txBody>
      </p:sp>
      <p:sp>
        <p:nvSpPr>
          <p:cNvPr id="23" name="Freeform: Shape 22">
            <a:extLst>
              <a:ext uri="{FF2B5EF4-FFF2-40B4-BE49-F238E27FC236}">
                <a16:creationId xmlns:a16="http://schemas.microsoft.com/office/drawing/2014/main" id="{3804DE91-DB30-42C1-A156-0B8BD5A459F5}"/>
              </a:ext>
            </a:extLst>
          </p:cNvPr>
          <p:cNvSpPr/>
          <p:nvPr/>
        </p:nvSpPr>
        <p:spPr>
          <a:xfrm rot="20400000">
            <a:off x="7477790" y="906873"/>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2" rIns="104294"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24" name="Freeform: Shape 23">
            <a:extLst>
              <a:ext uri="{FF2B5EF4-FFF2-40B4-BE49-F238E27FC236}">
                <a16:creationId xmlns:a16="http://schemas.microsoft.com/office/drawing/2014/main" id="{F5FEE072-0ED5-CAE3-34DF-43C2E4F41F20}"/>
              </a:ext>
            </a:extLst>
          </p:cNvPr>
          <p:cNvSpPr/>
          <p:nvPr/>
        </p:nvSpPr>
        <p:spPr>
          <a:xfrm>
            <a:off x="7861941" y="2668800"/>
            <a:ext cx="1482956" cy="15204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FF66FF"/>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Advocate</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25" name="Title 1">
            <a:extLst>
              <a:ext uri="{FF2B5EF4-FFF2-40B4-BE49-F238E27FC236}">
                <a16:creationId xmlns:a16="http://schemas.microsoft.com/office/drawing/2014/main" id="{247AEE12-2898-A8F0-C874-0E801959A8E5}"/>
              </a:ext>
            </a:extLst>
          </p:cNvPr>
          <p:cNvSpPr>
            <a:spLocks noGrp="1"/>
          </p:cNvSpPr>
          <p:nvPr>
            <p:ph type="title"/>
          </p:nvPr>
        </p:nvSpPr>
        <p:spPr>
          <a:xfrm>
            <a:off x="304800" y="356938"/>
            <a:ext cx="5700720" cy="1452364"/>
          </a:xfrm>
        </p:spPr>
        <p:txBody>
          <a:bodyPr>
            <a:normAutofit/>
          </a:bodyPr>
          <a:lstStyle/>
          <a:p>
            <a:r>
              <a:rPr lang="en-GB" dirty="0">
                <a:solidFill>
                  <a:schemeClr val="tx1"/>
                </a:solidFill>
              </a:rPr>
              <a:t>Club Success Cycle – Sergeant at Arms (SAA)</a:t>
            </a:r>
          </a:p>
        </p:txBody>
      </p:sp>
    </p:spTree>
    <p:extLst>
      <p:ext uri="{BB962C8B-B14F-4D97-AF65-F5344CB8AC3E}">
        <p14:creationId xmlns:p14="http://schemas.microsoft.com/office/powerpoint/2010/main" val="35074153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582189-2159-0489-0076-07189BE1E1E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EA036D3-BBD0-6876-60EC-B37B3F1115B9}"/>
              </a:ext>
            </a:extLst>
          </p:cNvPr>
          <p:cNvSpPr>
            <a:spLocks noGrp="1"/>
          </p:cNvSpPr>
          <p:nvPr>
            <p:ph type="title"/>
          </p:nvPr>
        </p:nvSpPr>
        <p:spPr>
          <a:xfrm>
            <a:off x="304800" y="356938"/>
            <a:ext cx="11484000" cy="645075"/>
          </a:xfrm>
        </p:spPr>
        <p:txBody>
          <a:bodyPr>
            <a:normAutofit/>
          </a:bodyPr>
          <a:lstStyle/>
          <a:p>
            <a:r>
              <a:rPr lang="en-GB" dirty="0">
                <a:solidFill>
                  <a:schemeClr val="tx1"/>
                </a:solidFill>
              </a:rPr>
              <a:t>Club Success Cycle – SAA</a:t>
            </a:r>
          </a:p>
        </p:txBody>
      </p:sp>
      <p:grpSp>
        <p:nvGrpSpPr>
          <p:cNvPr id="27" name="Group 26">
            <a:extLst>
              <a:ext uri="{FF2B5EF4-FFF2-40B4-BE49-F238E27FC236}">
                <a16:creationId xmlns:a16="http://schemas.microsoft.com/office/drawing/2014/main" id="{C6F1170E-CD5D-22BC-3F34-A94063309B45}"/>
              </a:ext>
            </a:extLst>
          </p:cNvPr>
          <p:cNvGrpSpPr/>
          <p:nvPr/>
        </p:nvGrpSpPr>
        <p:grpSpPr>
          <a:xfrm>
            <a:off x="5229726" y="162087"/>
            <a:ext cx="6559073" cy="6338975"/>
            <a:chOff x="5276796" y="191152"/>
            <a:chExt cx="6450663" cy="6371075"/>
          </a:xfrm>
        </p:grpSpPr>
        <p:sp>
          <p:nvSpPr>
            <p:cNvPr id="6" name="Freeform: Shape 5">
              <a:extLst>
                <a:ext uri="{FF2B5EF4-FFF2-40B4-BE49-F238E27FC236}">
                  <a16:creationId xmlns:a16="http://schemas.microsoft.com/office/drawing/2014/main" id="{2AEB3230-4808-F0F1-399F-D368B2201F07}"/>
                </a:ext>
              </a:extLst>
            </p:cNvPr>
            <p:cNvSpPr/>
            <p:nvPr/>
          </p:nvSpPr>
          <p:spPr>
            <a:xfrm>
              <a:off x="7896127" y="191152"/>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70C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Guest Interest</a:t>
              </a:r>
            </a:p>
          </p:txBody>
        </p:sp>
        <p:sp>
          <p:nvSpPr>
            <p:cNvPr id="7" name="Freeform: Shape 6">
              <a:extLst>
                <a:ext uri="{FF2B5EF4-FFF2-40B4-BE49-F238E27FC236}">
                  <a16:creationId xmlns:a16="http://schemas.microsoft.com/office/drawing/2014/main" id="{79AC952F-CCD4-5578-AEAB-962B22B4DD06}"/>
                </a:ext>
              </a:extLst>
            </p:cNvPr>
            <p:cNvSpPr/>
            <p:nvPr/>
          </p:nvSpPr>
          <p:spPr>
            <a:xfrm rot="1200000">
              <a:off x="9187437" y="900642"/>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3" rIns="104294" bIns="88352"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8" name="Freeform: Shape 7">
              <a:extLst>
                <a:ext uri="{FF2B5EF4-FFF2-40B4-BE49-F238E27FC236}">
                  <a16:creationId xmlns:a16="http://schemas.microsoft.com/office/drawing/2014/main" id="{3EA24631-5290-1C50-E314-3FF4A53C7F7A}"/>
                </a:ext>
              </a:extLst>
            </p:cNvPr>
            <p:cNvSpPr/>
            <p:nvPr/>
          </p:nvSpPr>
          <p:spPr>
            <a:xfrm>
              <a:off x="9605774" y="813412"/>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70C0">
                <a:alpha val="20000"/>
              </a:srgbClr>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Research</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9" name="Freeform: Shape 8">
              <a:extLst>
                <a:ext uri="{FF2B5EF4-FFF2-40B4-BE49-F238E27FC236}">
                  <a16:creationId xmlns:a16="http://schemas.microsoft.com/office/drawing/2014/main" id="{5F37814A-1AF6-B2BA-9B1C-7C258BA5BB7F}"/>
                </a:ext>
              </a:extLst>
            </p:cNvPr>
            <p:cNvSpPr/>
            <p:nvPr/>
          </p:nvSpPr>
          <p:spPr>
            <a:xfrm rot="3600000">
              <a:off x="10501108" y="1994807"/>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2" rIns="104294"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0" name="Freeform: Shape 9">
              <a:extLst>
                <a:ext uri="{FF2B5EF4-FFF2-40B4-BE49-F238E27FC236}">
                  <a16:creationId xmlns:a16="http://schemas.microsoft.com/office/drawing/2014/main" id="{EE1A6B4B-52D3-1117-04FE-257ED1BC52BD}"/>
                </a:ext>
              </a:extLst>
            </p:cNvPr>
            <p:cNvSpPr/>
            <p:nvPr/>
          </p:nvSpPr>
          <p:spPr>
            <a:xfrm>
              <a:off x="10515459" y="2389031"/>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flip="none" rotWithShape="0">
              <a:gsLst>
                <a:gs pos="0">
                  <a:srgbClr val="0070C0"/>
                </a:gs>
                <a:gs pos="50000">
                  <a:srgbClr val="0070C0">
                    <a:shade val="67500"/>
                    <a:satMod val="115000"/>
                  </a:srgbClr>
                </a:gs>
                <a:gs pos="100000">
                  <a:srgbClr val="00B050"/>
                </a:gs>
              </a:gsLst>
              <a:lin ang="5400000" scaled="1"/>
              <a:tileRect/>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Meeting</a:t>
              </a:r>
              <a:endParaRPr kumimoji="0" lang="en-US" sz="1100" b="1"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1" name="Freeform: Shape 10">
              <a:extLst>
                <a:ext uri="{FF2B5EF4-FFF2-40B4-BE49-F238E27FC236}">
                  <a16:creationId xmlns:a16="http://schemas.microsoft.com/office/drawing/2014/main" id="{6E0079E9-5F39-E6A5-3C44-90062A5BAD5F}"/>
                </a:ext>
              </a:extLst>
            </p:cNvPr>
            <p:cNvSpPr/>
            <p:nvPr/>
          </p:nvSpPr>
          <p:spPr>
            <a:xfrm rot="16800000">
              <a:off x="10804123" y="3677398"/>
              <a:ext cx="321906"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3" rIns="1" bIns="88352"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2" name="Freeform: Shape 11">
              <a:extLst>
                <a:ext uri="{FF2B5EF4-FFF2-40B4-BE49-F238E27FC236}">
                  <a16:creationId xmlns:a16="http://schemas.microsoft.com/office/drawing/2014/main" id="{36E0D331-2F18-118B-0742-B17A5A562BC9}"/>
                </a:ext>
              </a:extLst>
            </p:cNvPr>
            <p:cNvSpPr/>
            <p:nvPr/>
          </p:nvSpPr>
          <p:spPr>
            <a:xfrm>
              <a:off x="10199528" y="4180760"/>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B05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Member-ship</a:t>
              </a:r>
              <a:r>
                <a:rPr kumimoji="0" lang="en-US" sz="12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13" name="Freeform: Shape 12">
              <a:extLst>
                <a:ext uri="{FF2B5EF4-FFF2-40B4-BE49-F238E27FC236}">
                  <a16:creationId xmlns:a16="http://schemas.microsoft.com/office/drawing/2014/main" id="{D859932D-8F15-B5BA-A195-2A878983480E}"/>
                </a:ext>
              </a:extLst>
            </p:cNvPr>
            <p:cNvSpPr/>
            <p:nvPr/>
          </p:nvSpPr>
          <p:spPr>
            <a:xfrm rot="19200000">
              <a:off x="9954697" y="5161111"/>
              <a:ext cx="321906" cy="409050"/>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3" rIns="1"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4" name="Freeform: Shape 13">
              <a:extLst>
                <a:ext uri="{FF2B5EF4-FFF2-40B4-BE49-F238E27FC236}">
                  <a16:creationId xmlns:a16="http://schemas.microsoft.com/office/drawing/2014/main" id="{598350EC-8CE6-5759-6484-8D9C64F74613}"/>
                </a:ext>
              </a:extLst>
            </p:cNvPr>
            <p:cNvSpPr/>
            <p:nvPr/>
          </p:nvSpPr>
          <p:spPr>
            <a:xfrm>
              <a:off x="8805812" y="5350227"/>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B05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1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Orientation</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15" name="Freeform: Shape 14">
              <a:extLst>
                <a:ext uri="{FF2B5EF4-FFF2-40B4-BE49-F238E27FC236}">
                  <a16:creationId xmlns:a16="http://schemas.microsoft.com/office/drawing/2014/main" id="{36DA7E0B-82F0-9F94-C4B0-F5A42549D0CF}"/>
                </a:ext>
              </a:extLst>
            </p:cNvPr>
            <p:cNvSpPr/>
            <p:nvPr/>
          </p:nvSpPr>
          <p:spPr>
            <a:xfrm>
              <a:off x="8350285" y="5751701"/>
              <a:ext cx="321905" cy="409050"/>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5" tIns="88354" rIns="0"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6" name="Freeform: Shape 15">
              <a:extLst>
                <a:ext uri="{FF2B5EF4-FFF2-40B4-BE49-F238E27FC236}">
                  <a16:creationId xmlns:a16="http://schemas.microsoft.com/office/drawing/2014/main" id="{8AEAAEA6-3165-778E-DA01-B586BA35F380}"/>
                </a:ext>
              </a:extLst>
            </p:cNvPr>
            <p:cNvSpPr/>
            <p:nvPr/>
          </p:nvSpPr>
          <p:spPr>
            <a:xfrm>
              <a:off x="6986443" y="5350227"/>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flip="none" rotWithShape="0">
              <a:gsLst>
                <a:gs pos="0">
                  <a:srgbClr val="FFC000"/>
                </a:gs>
                <a:gs pos="100000">
                  <a:srgbClr val="00B050">
                    <a:shade val="100000"/>
                    <a:satMod val="115000"/>
                  </a:srgbClr>
                </a:gs>
              </a:gsLst>
              <a:lin ang="2700000" scaled="1"/>
              <a:tileRect/>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Mentoring</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17" name="Freeform: Shape 16">
              <a:extLst>
                <a:ext uri="{FF2B5EF4-FFF2-40B4-BE49-F238E27FC236}">
                  <a16:creationId xmlns:a16="http://schemas.microsoft.com/office/drawing/2014/main" id="{8C48412D-EB54-C533-A255-F35AA1DD51DE}"/>
                </a:ext>
              </a:extLst>
            </p:cNvPr>
            <p:cNvSpPr/>
            <p:nvPr/>
          </p:nvSpPr>
          <p:spPr>
            <a:xfrm rot="2400000">
              <a:off x="6741611" y="5172824"/>
              <a:ext cx="321906"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6" tIns="88352" rIns="-1"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8" name="Freeform: Shape 17">
              <a:extLst>
                <a:ext uri="{FF2B5EF4-FFF2-40B4-BE49-F238E27FC236}">
                  <a16:creationId xmlns:a16="http://schemas.microsoft.com/office/drawing/2014/main" id="{D573D6A9-1C7A-46B0-859A-919836D48080}"/>
                </a:ext>
              </a:extLst>
            </p:cNvPr>
            <p:cNvSpPr/>
            <p:nvPr/>
          </p:nvSpPr>
          <p:spPr>
            <a:xfrm>
              <a:off x="5592727" y="4180760"/>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FFC000">
                <a:alpha val="20000"/>
              </a:srgbClr>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Pathways</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19" name="Freeform: Shape 18">
              <a:extLst>
                <a:ext uri="{FF2B5EF4-FFF2-40B4-BE49-F238E27FC236}">
                  <a16:creationId xmlns:a16="http://schemas.microsoft.com/office/drawing/2014/main" id="{8A8569F7-C0C8-1116-0B86-0877A00DC0F3}"/>
                </a:ext>
              </a:extLst>
            </p:cNvPr>
            <p:cNvSpPr/>
            <p:nvPr/>
          </p:nvSpPr>
          <p:spPr>
            <a:xfrm rot="4800000">
              <a:off x="5881391" y="3695343"/>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2" rIns="0"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20" name="Freeform: Shape 19">
              <a:extLst>
                <a:ext uri="{FF2B5EF4-FFF2-40B4-BE49-F238E27FC236}">
                  <a16:creationId xmlns:a16="http://schemas.microsoft.com/office/drawing/2014/main" id="{D924C39A-94DB-32DA-13C6-242DF76FDADF}"/>
                </a:ext>
              </a:extLst>
            </p:cNvPr>
            <p:cNvSpPr/>
            <p:nvPr/>
          </p:nvSpPr>
          <p:spPr>
            <a:xfrm>
              <a:off x="5276796" y="2389031"/>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rotWithShape="0">
              <a:gsLst>
                <a:gs pos="0">
                  <a:srgbClr val="FFC000"/>
                </a:gs>
                <a:gs pos="100000">
                  <a:srgbClr val="C00000"/>
                </a:gs>
              </a:gsLst>
              <a:lin ang="18900000" scaled="0"/>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Engage-ment</a:t>
              </a:r>
            </a:p>
          </p:txBody>
        </p:sp>
        <p:sp>
          <p:nvSpPr>
            <p:cNvPr id="21" name="Freeform: Shape 20">
              <a:extLst>
                <a:ext uri="{FF2B5EF4-FFF2-40B4-BE49-F238E27FC236}">
                  <a16:creationId xmlns:a16="http://schemas.microsoft.com/office/drawing/2014/main" id="{8727BBA9-71C2-57C5-DD39-55DE17672E73}"/>
                </a:ext>
              </a:extLst>
            </p:cNvPr>
            <p:cNvSpPr/>
            <p:nvPr/>
          </p:nvSpPr>
          <p:spPr>
            <a:xfrm rot="18000000">
              <a:off x="6172131" y="2010587"/>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3" rIns="104294" bIns="88352"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22" name="Freeform: Shape 21">
              <a:extLst>
                <a:ext uri="{FF2B5EF4-FFF2-40B4-BE49-F238E27FC236}">
                  <a16:creationId xmlns:a16="http://schemas.microsoft.com/office/drawing/2014/main" id="{049CBC28-1847-44CC-F78F-4A5903B9B490}"/>
                </a:ext>
              </a:extLst>
            </p:cNvPr>
            <p:cNvSpPr/>
            <p:nvPr/>
          </p:nvSpPr>
          <p:spPr>
            <a:xfrm>
              <a:off x="6186481" y="813412"/>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C00000">
                <a:alpha val="20000"/>
              </a:srgbClr>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1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Leadership</a:t>
              </a:r>
            </a:p>
          </p:txBody>
        </p:sp>
        <p:sp>
          <p:nvSpPr>
            <p:cNvPr id="23" name="Freeform: Shape 22">
              <a:extLst>
                <a:ext uri="{FF2B5EF4-FFF2-40B4-BE49-F238E27FC236}">
                  <a16:creationId xmlns:a16="http://schemas.microsoft.com/office/drawing/2014/main" id="{47551EC3-E31F-0242-BCFD-15400426B6AA}"/>
                </a:ext>
              </a:extLst>
            </p:cNvPr>
            <p:cNvSpPr/>
            <p:nvPr/>
          </p:nvSpPr>
          <p:spPr>
            <a:xfrm rot="20400000">
              <a:off x="7477790" y="906873"/>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2" rIns="104294"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24" name="Freeform: Shape 23">
              <a:extLst>
                <a:ext uri="{FF2B5EF4-FFF2-40B4-BE49-F238E27FC236}">
                  <a16:creationId xmlns:a16="http://schemas.microsoft.com/office/drawing/2014/main" id="{84254D3C-E08D-DB2E-9AB3-79D489B55BF1}"/>
                </a:ext>
              </a:extLst>
            </p:cNvPr>
            <p:cNvSpPr/>
            <p:nvPr/>
          </p:nvSpPr>
          <p:spPr>
            <a:xfrm>
              <a:off x="7861941" y="2668800"/>
              <a:ext cx="1482956" cy="15204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FF66FF"/>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Advocate</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3" name="Oval 2">
              <a:extLst>
                <a:ext uri="{FF2B5EF4-FFF2-40B4-BE49-F238E27FC236}">
                  <a16:creationId xmlns:a16="http://schemas.microsoft.com/office/drawing/2014/main" id="{9C176E62-B275-2E71-F53E-1B92848A2BFE}"/>
                </a:ext>
              </a:extLst>
            </p:cNvPr>
            <p:cNvSpPr/>
            <p:nvPr/>
          </p:nvSpPr>
          <p:spPr>
            <a:xfrm>
              <a:off x="6973518" y="5357590"/>
              <a:ext cx="1230221" cy="1169468"/>
            </a:xfrm>
            <a:prstGeom prst="ellipse">
              <a:avLst/>
            </a:prstGeom>
            <a:solidFill>
              <a:srgbClr val="FFFFFF">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6" name="Text Placeholder 2">
            <a:extLst>
              <a:ext uri="{FF2B5EF4-FFF2-40B4-BE49-F238E27FC236}">
                <a16:creationId xmlns:a16="http://schemas.microsoft.com/office/drawing/2014/main" id="{0A5DF556-CFE3-D19B-31BB-4A03E6F9F588}"/>
              </a:ext>
            </a:extLst>
          </p:cNvPr>
          <p:cNvSpPr txBox="1">
            <a:spLocks/>
          </p:cNvSpPr>
          <p:nvPr/>
        </p:nvSpPr>
        <p:spPr>
          <a:xfrm>
            <a:off x="277934" y="1765712"/>
            <a:ext cx="5088263" cy="3845169"/>
          </a:xfrm>
          <a:prstGeom prst="rect">
            <a:avLst/>
          </a:prstGeom>
        </p:spPr>
        <p:txBody>
          <a:bodyPr/>
          <a:lst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a:buFont typeface="Wingdings" panose="05000000000000000000" pitchFamily="2" charset="2"/>
              <a:buChar char="§"/>
            </a:pPr>
            <a:r>
              <a:rPr lang="en-US" sz="2800" kern="0" dirty="0">
                <a:latin typeface="Arial" panose="020B0604020202020204" pitchFamily="34" charset="0"/>
                <a:cs typeface="Arial" panose="020B0604020202020204" pitchFamily="34" charset="0"/>
              </a:rPr>
              <a:t>Creates a welcoming meeting environment</a:t>
            </a:r>
          </a:p>
          <a:p>
            <a:pPr>
              <a:buFont typeface="Wingdings" panose="05000000000000000000" pitchFamily="2" charset="2"/>
              <a:buChar char="§"/>
            </a:pPr>
            <a:r>
              <a:rPr lang="en-US" sz="2800" kern="0" dirty="0">
                <a:latin typeface="Arial" panose="020B0604020202020204" pitchFamily="34" charset="0"/>
                <a:cs typeface="Arial" panose="020B0604020202020204" pitchFamily="34" charset="0"/>
              </a:rPr>
              <a:t>Greets guests</a:t>
            </a:r>
          </a:p>
          <a:p>
            <a:pPr>
              <a:buFont typeface="Wingdings" panose="05000000000000000000" pitchFamily="2" charset="2"/>
              <a:buChar char="§"/>
            </a:pPr>
            <a:r>
              <a:rPr lang="en-US" sz="2800" kern="0" dirty="0">
                <a:latin typeface="Arial" panose="020B0604020202020204" pitchFamily="34" charset="0"/>
                <a:cs typeface="Arial" panose="020B0604020202020204" pitchFamily="34" charset="0"/>
              </a:rPr>
              <a:t>Provides sign-in </a:t>
            </a:r>
          </a:p>
          <a:p>
            <a:pPr>
              <a:buFont typeface="Wingdings" panose="05000000000000000000" pitchFamily="2" charset="2"/>
              <a:buChar char="§"/>
            </a:pPr>
            <a:r>
              <a:rPr lang="en-US" sz="2800" kern="0" dirty="0">
                <a:latin typeface="Arial" panose="020B0604020202020204" pitchFamily="34" charset="0"/>
                <a:cs typeface="Arial" panose="020B0604020202020204" pitchFamily="34" charset="0"/>
              </a:rPr>
              <a:t>Prepares materials for induction ceremonies</a:t>
            </a:r>
          </a:p>
          <a:p>
            <a:pPr>
              <a:buFont typeface="Wingdings" panose="05000000000000000000" pitchFamily="2" charset="2"/>
              <a:buChar char="§"/>
            </a:pPr>
            <a:r>
              <a:rPr lang="en-US" sz="2800" kern="0" dirty="0">
                <a:latin typeface="Arial" panose="020B0604020202020204" pitchFamily="34" charset="0"/>
                <a:cs typeface="Arial" panose="020B0604020202020204" pitchFamily="34" charset="0"/>
              </a:rPr>
              <a:t>Sets up recognition events</a:t>
            </a:r>
            <a:endParaRPr lang="en-US" kern="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01181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a:extLst>
            <a:ext uri="{FF2B5EF4-FFF2-40B4-BE49-F238E27FC236}">
              <a16:creationId xmlns:a16="http://schemas.microsoft.com/office/drawing/2014/main" id="{86EEC036-0C68-6D6C-376C-5669B620CD0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E190747-E5EC-3159-3871-9DF3F561A03F}"/>
              </a:ext>
            </a:extLst>
          </p:cNvPr>
          <p:cNvSpPr>
            <a:spLocks noGrp="1"/>
          </p:cNvSpPr>
          <p:nvPr>
            <p:ph type="title"/>
          </p:nvPr>
        </p:nvSpPr>
        <p:spPr>
          <a:xfrm>
            <a:off x="548862" y="295773"/>
            <a:ext cx="4954471" cy="649224"/>
          </a:xfrm>
        </p:spPr>
        <p:txBody>
          <a:bodyPr/>
          <a:lstStyle/>
          <a:p>
            <a:r>
              <a:rPr lang="en-US" dirty="0">
                <a:solidFill>
                  <a:schemeClr val="bg1"/>
                </a:solidFill>
              </a:rPr>
              <a:t>Transferable Skills </a:t>
            </a:r>
          </a:p>
        </p:txBody>
      </p:sp>
      <p:sp>
        <p:nvSpPr>
          <p:cNvPr id="4" name="Content Placeholder 3">
            <a:extLst>
              <a:ext uri="{FF2B5EF4-FFF2-40B4-BE49-F238E27FC236}">
                <a16:creationId xmlns:a16="http://schemas.microsoft.com/office/drawing/2014/main" id="{18856C15-D29C-F0B3-BF39-745565EABEBC}"/>
              </a:ext>
            </a:extLst>
          </p:cNvPr>
          <p:cNvSpPr>
            <a:spLocks noGrp="1"/>
          </p:cNvSpPr>
          <p:nvPr>
            <p:ph idx="1"/>
          </p:nvPr>
        </p:nvSpPr>
        <p:spPr>
          <a:xfrm>
            <a:off x="548862" y="1520042"/>
            <a:ext cx="4367450" cy="4358244"/>
          </a:xfrm>
        </p:spPr>
        <p:txBody>
          <a:bodyPr/>
          <a:lstStyle/>
          <a:p>
            <a:pPr marL="346075" indent="-346075">
              <a:buFont typeface="Wingdings" panose="05000000000000000000" pitchFamily="2" charset="2"/>
              <a:buChar char="§"/>
            </a:pPr>
            <a:r>
              <a:rPr lang="en-US" dirty="0">
                <a:solidFill>
                  <a:schemeClr val="bg1"/>
                </a:solidFill>
              </a:rPr>
              <a:t>IT skills</a:t>
            </a:r>
          </a:p>
          <a:p>
            <a:pPr marL="346075" indent="-346075">
              <a:buFont typeface="Wingdings" panose="05000000000000000000" pitchFamily="2" charset="2"/>
              <a:buChar char="§"/>
            </a:pPr>
            <a:r>
              <a:rPr lang="en-US" dirty="0">
                <a:solidFill>
                  <a:schemeClr val="bg1"/>
                </a:solidFill>
              </a:rPr>
              <a:t>Problem solving</a:t>
            </a:r>
          </a:p>
          <a:p>
            <a:pPr marL="346075" indent="-346075">
              <a:buFont typeface="Wingdings" panose="05000000000000000000" pitchFamily="2" charset="2"/>
              <a:buChar char="§"/>
            </a:pPr>
            <a:r>
              <a:rPr lang="en-US" dirty="0">
                <a:solidFill>
                  <a:schemeClr val="bg1"/>
                </a:solidFill>
              </a:rPr>
              <a:t>Organization</a:t>
            </a:r>
          </a:p>
          <a:p>
            <a:pPr marL="346075" indent="-346075">
              <a:buFont typeface="Wingdings" panose="05000000000000000000" pitchFamily="2" charset="2"/>
              <a:buChar char="§"/>
            </a:pPr>
            <a:r>
              <a:rPr lang="en-US" dirty="0">
                <a:solidFill>
                  <a:schemeClr val="bg1"/>
                </a:solidFill>
              </a:rPr>
              <a:t>Inventory control</a:t>
            </a:r>
          </a:p>
          <a:p>
            <a:pPr marL="346075" indent="-346075">
              <a:buFont typeface="Wingdings" panose="05000000000000000000" pitchFamily="2" charset="2"/>
              <a:buChar char="§"/>
            </a:pPr>
            <a:r>
              <a:rPr lang="en-US" dirty="0">
                <a:solidFill>
                  <a:schemeClr val="bg1"/>
                </a:solidFill>
              </a:rPr>
              <a:t>Record maintenance</a:t>
            </a:r>
          </a:p>
          <a:p>
            <a:pPr marL="346075" indent="-346075">
              <a:buFont typeface="Wingdings" panose="05000000000000000000" pitchFamily="2" charset="2"/>
              <a:buChar char="§"/>
            </a:pPr>
            <a:r>
              <a:rPr lang="en-US" dirty="0">
                <a:solidFill>
                  <a:schemeClr val="bg1"/>
                </a:solidFill>
              </a:rPr>
              <a:t>Meeting management</a:t>
            </a:r>
          </a:p>
          <a:p>
            <a:pPr marL="346075" indent="-346075">
              <a:buFont typeface="Wingdings" panose="05000000000000000000" pitchFamily="2" charset="2"/>
              <a:buChar char="§"/>
            </a:pPr>
            <a:r>
              <a:rPr lang="en-US" dirty="0">
                <a:solidFill>
                  <a:schemeClr val="bg1"/>
                </a:solidFill>
              </a:rPr>
              <a:t>Hospitality</a:t>
            </a:r>
          </a:p>
        </p:txBody>
      </p:sp>
    </p:spTree>
    <p:extLst>
      <p:ext uri="{BB962C8B-B14F-4D97-AF65-F5344CB8AC3E}">
        <p14:creationId xmlns:p14="http://schemas.microsoft.com/office/powerpoint/2010/main" val="3441734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500"/>
                                        <p:tgtEl>
                                          <p:spTgt spid="4">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fade">
                                      <p:cBhvr>
                                        <p:cTn id="18" dur="500"/>
                                        <p:tgtEl>
                                          <p:spTgt spid="4">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500"/>
                                        <p:tgtEl>
                                          <p:spTgt spid="4">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4">
                                            <p:txEl>
                                              <p:pRg st="5" end="5"/>
                                            </p:txEl>
                                          </p:spTgt>
                                        </p:tgtEl>
                                        <p:attrNameLst>
                                          <p:attrName>style.visibility</p:attrName>
                                        </p:attrNameLst>
                                      </p:cBhvr>
                                      <p:to>
                                        <p:strVal val="visible"/>
                                      </p:to>
                                    </p:set>
                                    <p:animEffect transition="in" filter="fade">
                                      <p:cBhvr>
                                        <p:cTn id="24" dur="500"/>
                                        <p:tgtEl>
                                          <p:spTgt spid="4">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animEffect transition="in" filter="fade">
                                      <p:cBhvr>
                                        <p:cTn id="2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4000" r="-4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09F1D1-66E0-C5B8-3FCC-2D190871A499}"/>
              </a:ext>
            </a:extLst>
          </p:cNvPr>
          <p:cNvSpPr>
            <a:spLocks noGrp="1"/>
          </p:cNvSpPr>
          <p:nvPr>
            <p:ph type="ctrTitle"/>
          </p:nvPr>
        </p:nvSpPr>
        <p:spPr>
          <a:xfrm>
            <a:off x="4819695" y="2813645"/>
            <a:ext cx="5627511" cy="1230709"/>
          </a:xfrm>
        </p:spPr>
        <p:txBody>
          <a:bodyPr>
            <a:noAutofit/>
          </a:bodyPr>
          <a:lstStyle/>
          <a:p>
            <a:pPr algn="l"/>
            <a:r>
              <a:rPr lang="en-US" sz="4400" dirty="0">
                <a:solidFill>
                  <a:srgbClr val="004165"/>
                </a:solidFill>
              </a:rPr>
              <a:t>Sergeant at Arms</a:t>
            </a:r>
            <a:br>
              <a:rPr lang="en-US" sz="4400" dirty="0">
                <a:solidFill>
                  <a:srgbClr val="004165"/>
                </a:solidFill>
              </a:rPr>
            </a:br>
            <a:r>
              <a:rPr lang="en-US" sz="4400" dirty="0">
                <a:solidFill>
                  <a:srgbClr val="004165"/>
                </a:solidFill>
              </a:rPr>
              <a:t>Responsibilities</a:t>
            </a:r>
          </a:p>
        </p:txBody>
      </p:sp>
    </p:spTree>
    <p:extLst>
      <p:ext uri="{BB962C8B-B14F-4D97-AF65-F5344CB8AC3E}">
        <p14:creationId xmlns:p14="http://schemas.microsoft.com/office/powerpoint/2010/main" val="6023557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a:extLst>
            <a:ext uri="{FF2B5EF4-FFF2-40B4-BE49-F238E27FC236}">
              <a16:creationId xmlns:a16="http://schemas.microsoft.com/office/drawing/2014/main" id="{22AC4103-EB39-F692-7946-4CAEC8F096A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3BCC5CC-DC13-1082-70C2-EAED8F928999}"/>
              </a:ext>
            </a:extLst>
          </p:cNvPr>
          <p:cNvSpPr>
            <a:spLocks noGrp="1"/>
          </p:cNvSpPr>
          <p:nvPr>
            <p:ph type="title"/>
          </p:nvPr>
        </p:nvSpPr>
        <p:spPr>
          <a:xfrm>
            <a:off x="6998643" y="307428"/>
            <a:ext cx="4132619" cy="709448"/>
          </a:xfrm>
          <a:solidFill>
            <a:schemeClr val="bg2">
              <a:lumMod val="10000"/>
              <a:alpha val="40000"/>
            </a:schemeClr>
          </a:solidFill>
        </p:spPr>
        <p:txBody>
          <a:bodyPr lIns="180000" anchor="t">
            <a:normAutofit/>
          </a:bodyPr>
          <a:lstStyle/>
          <a:p>
            <a:r>
              <a:rPr lang="en-US" sz="4000" dirty="0">
                <a:solidFill>
                  <a:schemeClr val="bg1"/>
                </a:solidFill>
              </a:rPr>
              <a:t>Meeting Quality</a:t>
            </a:r>
          </a:p>
        </p:txBody>
      </p:sp>
      <p:sp>
        <p:nvSpPr>
          <p:cNvPr id="2" name="Content Placeholder 1">
            <a:extLst>
              <a:ext uri="{FF2B5EF4-FFF2-40B4-BE49-F238E27FC236}">
                <a16:creationId xmlns:a16="http://schemas.microsoft.com/office/drawing/2014/main" id="{B1992E0F-F2D0-3910-1E29-41B59187C0F4}"/>
              </a:ext>
            </a:extLst>
          </p:cNvPr>
          <p:cNvSpPr>
            <a:spLocks noGrp="1"/>
          </p:cNvSpPr>
          <p:nvPr>
            <p:ph idx="1"/>
          </p:nvPr>
        </p:nvSpPr>
        <p:spPr>
          <a:xfrm>
            <a:off x="6998643" y="3709460"/>
            <a:ext cx="4572000" cy="2290300"/>
          </a:xfrm>
          <a:solidFill>
            <a:schemeClr val="bg2">
              <a:lumMod val="10000"/>
              <a:alpha val="40000"/>
            </a:schemeClr>
          </a:solidFill>
        </p:spPr>
        <p:txBody>
          <a:bodyPr lIns="180000">
            <a:normAutofit fontScale="92500"/>
          </a:bodyPr>
          <a:lstStyle/>
          <a:p>
            <a:pPr marL="0" indent="0">
              <a:lnSpc>
                <a:spcPct val="100000"/>
              </a:lnSpc>
              <a:buNone/>
            </a:pPr>
            <a:r>
              <a:rPr lang="en-US" sz="3500" b="1" kern="0" dirty="0">
                <a:solidFill>
                  <a:srgbClr val="FFFFFF"/>
                </a:solidFill>
                <a:cs typeface="Arial"/>
                <a:sym typeface="Arial"/>
              </a:rPr>
              <a:t>Favorable Impression</a:t>
            </a:r>
          </a:p>
          <a:p>
            <a:pPr marL="0" indent="0">
              <a:lnSpc>
                <a:spcPct val="100000"/>
              </a:lnSpc>
              <a:buNone/>
            </a:pPr>
            <a:r>
              <a:rPr lang="en-US" sz="3000" i="1" kern="0" dirty="0">
                <a:solidFill>
                  <a:srgbClr val="FFFFFF"/>
                </a:solidFill>
                <a:cs typeface="Arial"/>
                <a:sym typeface="Arial"/>
              </a:rPr>
              <a:t>When a guest walks into a meeting, their first impression counts. </a:t>
            </a:r>
            <a:endParaRPr lang="en-US" sz="3000" kern="0" dirty="0">
              <a:solidFill>
                <a:srgbClr val="333333"/>
              </a:solidFill>
              <a:cs typeface="Arial"/>
              <a:sym typeface="Arial"/>
            </a:endParaRPr>
          </a:p>
          <a:p>
            <a:endParaRPr lang="en-GB" dirty="0"/>
          </a:p>
        </p:txBody>
      </p:sp>
    </p:spTree>
    <p:extLst>
      <p:ext uri="{BB962C8B-B14F-4D97-AF65-F5344CB8AC3E}">
        <p14:creationId xmlns:p14="http://schemas.microsoft.com/office/powerpoint/2010/main" val="739820610"/>
      </p:ext>
    </p:extLst>
  </p:cSld>
  <p:clrMapOvr>
    <a:masterClrMapping/>
  </p:clrMapOvr>
</p:sld>
</file>

<file path=ppt/theme/theme1.xml><?xml version="1.0" encoding="utf-8"?>
<a:theme xmlns:a="http://schemas.openxmlformats.org/drawingml/2006/main" name="Toastmasters Theme Light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16414037-9159-2E40-A0DB-93289D8BE62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oastmasters Theme Light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16414037-9159-2E40-A0DB-93289D8BE62A}"/>
    </a:ext>
  </a:extLst>
</a:theme>
</file>

<file path=ppt/theme/theme3.xml><?xml version="1.0" encoding="utf-8"?>
<a:theme xmlns:a="http://schemas.openxmlformats.org/drawingml/2006/main" name="2_Toastmasters Theme Light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16414037-9159-2E40-A0DB-93289D8BE62A}"/>
    </a:ext>
  </a:extLst>
</a:theme>
</file>

<file path=ppt/theme/theme4.xml><?xml version="1.0" encoding="utf-8"?>
<a:theme xmlns:a="http://schemas.openxmlformats.org/drawingml/2006/main" name="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0545A7BE-8E6E-6643-95ED-113AE53B1E33}"/>
    </a:ext>
  </a:extLst>
</a:theme>
</file>

<file path=ppt/theme/theme5.xml><?xml version="1.0" encoding="utf-8"?>
<a:theme xmlns:a="http://schemas.openxmlformats.org/drawingml/2006/main" name="1_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0545A7BE-8E6E-6643-95ED-113AE53B1E33}"/>
    </a:ext>
  </a:extLst>
</a:theme>
</file>

<file path=ppt/theme/theme6.xml><?xml version="1.0" encoding="utf-8"?>
<a:theme xmlns:a="http://schemas.openxmlformats.org/drawingml/2006/main" name="2_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0545A7BE-8E6E-6643-95ED-113AE53B1E33}"/>
    </a:ext>
  </a:extLst>
</a:theme>
</file>

<file path=ppt/theme/theme7.xml><?xml version="1.0" encoding="utf-8"?>
<a:theme xmlns:a="http://schemas.openxmlformats.org/drawingml/2006/main" name="3_Toastmasters Theme Light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T Training slides module template.pptx" id="{34A429B8-D43F-4771-AE84-B01FFCFBDBC8}" vid="{45047F62-F4F8-4AD9-8C62-82E2100536E2}"/>
    </a:ext>
  </a:extLst>
</a:theme>
</file>

<file path=ppt/theme/theme8.xml><?xml version="1.0" encoding="utf-8"?>
<a:theme xmlns:a="http://schemas.openxmlformats.org/drawingml/2006/main" name="3_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0545A7BE-8E6E-6643-95ED-113AE53B1E33}"/>
    </a:ext>
  </a:extLst>
</a:theme>
</file>

<file path=ppt/theme/theme9.xml><?xml version="1.0" encoding="utf-8"?>
<a:theme xmlns:a="http://schemas.openxmlformats.org/drawingml/2006/main" name="TI Corporate: 4x3 – Title &amp; Content">
  <a:themeElements>
    <a:clrScheme name="Custom 8">
      <a:dk1>
        <a:srgbClr val="132E3E"/>
      </a:dk1>
      <a:lt1>
        <a:srgbClr val="FFFFFF"/>
      </a:lt1>
      <a:dk2>
        <a:srgbClr val="000000"/>
      </a:dk2>
      <a:lt2>
        <a:srgbClr val="C8C8C8"/>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fontScheme name="Convention_2011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nvention_2011_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nvention_2011_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nvention_2011_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nvention_2011_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nvention_2011_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nvention_2011_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nvention_2011_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nvention_2011_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nvention_2011_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nvention_2011_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nvention_2011_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nvention_2011_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onvention_2011_Template 13">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Convention_2011_Template 14">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B954E34E4EDFD49BC6F6961AA98779E" ma:contentTypeVersion="19" ma:contentTypeDescription="Create a new document." ma:contentTypeScope="" ma:versionID="2340e7f8e18399353bec2bc5a57de6f6">
  <xsd:schema xmlns:xsd="http://www.w3.org/2001/XMLSchema" xmlns:xs="http://www.w3.org/2001/XMLSchema" xmlns:p="http://schemas.microsoft.com/office/2006/metadata/properties" xmlns:ns2="8c6a0a72-e6e7-4f8b-a353-b7c727c5dcd0" xmlns:ns3="e10df609-bac7-454a-91f6-876e95fb37e2" targetNamespace="http://schemas.microsoft.com/office/2006/metadata/properties" ma:root="true" ma:fieldsID="50c0278a86ec1f06b076cfbaf16f9263" ns2:_="" ns3:_="">
    <xsd:import namespace="8c6a0a72-e6e7-4f8b-a353-b7c727c5dcd0"/>
    <xsd:import namespace="e10df609-bac7-454a-91f6-876e95fb37e2"/>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DateTaken"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c6a0a72-e6e7-4f8b-a353-b7c727c5dcd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23c1ae6-fb4c-46f0-9f45-decf50a5309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10df609-bac7-454a-91f6-876e95fb37e2"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ce9cbc33-60f0-4914-be84-6e7f2ea762b2}" ma:internalName="TaxCatchAll" ma:showField="CatchAllData" ma:web="e10df609-bac7-454a-91f6-876e95fb37e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8c6a0a72-e6e7-4f8b-a353-b7c727c5dcd0">
      <Terms xmlns="http://schemas.microsoft.com/office/infopath/2007/PartnerControls"/>
    </lcf76f155ced4ddcb4097134ff3c332f>
    <TaxCatchAll xmlns="e10df609-bac7-454a-91f6-876e95fb37e2"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B1CF254-CED5-4F06-B2E4-C95DEF5378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c6a0a72-e6e7-4f8b-a353-b7c727c5dcd0"/>
    <ds:schemaRef ds:uri="e10df609-bac7-454a-91f6-876e95fb37e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471D149-78BD-4E25-B1EF-5AD81AFD7B6C}">
  <ds:schemaRefs>
    <ds:schemaRef ds:uri="http://schemas.microsoft.com/office/2006/metadata/properties"/>
    <ds:schemaRef ds:uri="http://schemas.microsoft.com/office/infopath/2007/PartnerControls"/>
    <ds:schemaRef ds:uri="8c6a0a72-e6e7-4f8b-a353-b7c727c5dcd0"/>
    <ds:schemaRef ds:uri="e10df609-bac7-454a-91f6-876e95fb37e2"/>
  </ds:schemaRefs>
</ds:datastoreItem>
</file>

<file path=customXml/itemProps3.xml><?xml version="1.0" encoding="utf-8"?>
<ds:datastoreItem xmlns:ds="http://schemas.openxmlformats.org/officeDocument/2006/customXml" ds:itemID="{3092E4DE-DFBF-402B-B479-25BED538C13F}">
  <ds:schemaRefs>
    <ds:schemaRef ds:uri="http://schemas.microsoft.com/sharepoint/v3/contenttype/forms"/>
  </ds:schemaRefs>
</ds:datastoreItem>
</file>

<file path=docMetadata/LabelInfo.xml><?xml version="1.0" encoding="utf-8"?>
<clbl:labelList xmlns:clbl="http://schemas.microsoft.com/office/2020/mipLabelMetadata">
  <clbl:label id="{aaabebbc-32e8-4c57-b28e-216d48780fca}" enabled="0" method="" siteId="{aaabebbc-32e8-4c57-b28e-216d48780fca}" removed="1"/>
</clbl:labelList>
</file>

<file path=docProps/app.xml><?xml version="1.0" encoding="utf-8"?>
<Properties xmlns="http://schemas.openxmlformats.org/officeDocument/2006/extended-properties" xmlns:vt="http://schemas.openxmlformats.org/officeDocument/2006/docPropsVTypes">
  <Template>Toastmasters Theme Light Mode</Template>
  <TotalTime>148</TotalTime>
  <Words>4886</Words>
  <Application>Microsoft Office PowerPoint</Application>
  <PresentationFormat>Widescreen</PresentationFormat>
  <Paragraphs>471</Paragraphs>
  <Slides>26</Slides>
  <Notes>26</Notes>
  <HiddenSlides>1</HiddenSlides>
  <MMClips>0</MMClips>
  <ScaleCrop>false</ScaleCrop>
  <HeadingPairs>
    <vt:vector size="6" baseType="variant">
      <vt:variant>
        <vt:lpstr>Fonts Used</vt:lpstr>
      </vt:variant>
      <vt:variant>
        <vt:i4>4</vt:i4>
      </vt:variant>
      <vt:variant>
        <vt:lpstr>Theme</vt:lpstr>
      </vt:variant>
      <vt:variant>
        <vt:i4>9</vt:i4>
      </vt:variant>
      <vt:variant>
        <vt:lpstr>Slide Titles</vt:lpstr>
      </vt:variant>
      <vt:variant>
        <vt:i4>26</vt:i4>
      </vt:variant>
    </vt:vector>
  </HeadingPairs>
  <TitlesOfParts>
    <vt:vector size="39" baseType="lpstr">
      <vt:lpstr>Arial Black</vt:lpstr>
      <vt:lpstr>ArialUnicodeMS</vt:lpstr>
      <vt:lpstr>Myriad Pro</vt:lpstr>
      <vt:lpstr>Myriad Pro Light</vt:lpstr>
      <vt:lpstr>Toastmasters Theme Light Mode</vt:lpstr>
      <vt:lpstr>1_Toastmasters Theme Light Mode</vt:lpstr>
      <vt:lpstr>2_Toastmasters Theme Light Mode</vt:lpstr>
      <vt:lpstr>Toastmasters Theme Dark Mode</vt:lpstr>
      <vt:lpstr>1_Toastmasters Theme Dark Mode</vt:lpstr>
      <vt:lpstr>2_Toastmasters Theme Dark Mode</vt:lpstr>
      <vt:lpstr>3_Toastmasters Theme Light Mode</vt:lpstr>
      <vt:lpstr>3_Toastmasters Theme Dark Mode</vt:lpstr>
      <vt:lpstr>TI Corporate: 4x3 – Title &amp; Content</vt:lpstr>
      <vt:lpstr>Facilitator Instructions (not for presentation)</vt:lpstr>
      <vt:lpstr>Sergeant at Arms (SAA) Club Officer Training (COT)</vt:lpstr>
      <vt:lpstr>PowerPoint Presentation</vt:lpstr>
      <vt:lpstr>Why is the Sergeant at Arms role important?</vt:lpstr>
      <vt:lpstr>Club Success Cycle – Sergeant at Arms (SAA)</vt:lpstr>
      <vt:lpstr>Club Success Cycle – SAA</vt:lpstr>
      <vt:lpstr>Transferable Skills </vt:lpstr>
      <vt:lpstr>Sergeant at Arms Responsibilities</vt:lpstr>
      <vt:lpstr>Meeting Quality</vt:lpstr>
      <vt:lpstr>Meeting Quality</vt:lpstr>
      <vt:lpstr>Club Success </vt:lpstr>
      <vt:lpstr>Club Success </vt:lpstr>
      <vt:lpstr>Club Success </vt:lpstr>
      <vt:lpstr>Club Success </vt:lpstr>
      <vt:lpstr>Guest  Hospitality</vt:lpstr>
      <vt:lpstr>Guest Hospitality</vt:lpstr>
      <vt:lpstr>Collecting Guest Information</vt:lpstr>
      <vt:lpstr>Data Protection &amp; GDPR</vt:lpstr>
      <vt:lpstr>Member Relations</vt:lpstr>
      <vt:lpstr>Member Relations</vt:lpstr>
      <vt:lpstr>Best Practices</vt:lpstr>
      <vt:lpstr>Best Practices</vt:lpstr>
      <vt:lpstr>Important</vt:lpstr>
      <vt:lpstr>Questions &amp;  Answers</vt:lpstr>
      <vt:lpstr>Next Steps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Heather Blase</dc:creator>
  <cp:lastModifiedBy>Sierra Gonzales</cp:lastModifiedBy>
  <cp:revision>137</cp:revision>
  <dcterms:created xsi:type="dcterms:W3CDTF">2025-05-24T22:22:32Z</dcterms:created>
  <dcterms:modified xsi:type="dcterms:W3CDTF">2026-06-26T16:21:27Z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b5e2db6-eecf-4aa2-8fc3-174bf94bce19_Enabled">
    <vt:lpwstr>true</vt:lpwstr>
  </property>
  <property fmtid="{D5CDD505-2E9C-101B-9397-08002B2CF9AE}" pid="3" name="MSIP_Label_fb5e2db6-eecf-4aa2-8fc3-174bf94bce19_SetDate">
    <vt:lpwstr>2025-05-24T23:10:03Z</vt:lpwstr>
  </property>
  <property fmtid="{D5CDD505-2E9C-101B-9397-08002B2CF9AE}" pid="4" name="MSIP_Label_fb5e2db6-eecf-4aa2-8fc3-174bf94bce19_Method">
    <vt:lpwstr>Standard</vt:lpwstr>
  </property>
  <property fmtid="{D5CDD505-2E9C-101B-9397-08002B2CF9AE}" pid="5" name="MSIP_Label_fb5e2db6-eecf-4aa2-8fc3-174bf94bce19_Name">
    <vt:lpwstr>fb5e2db6-eecf-4aa2-8fc3-174bf94bce19</vt:lpwstr>
  </property>
  <property fmtid="{D5CDD505-2E9C-101B-9397-08002B2CF9AE}" pid="6" name="MSIP_Label_fb5e2db6-eecf-4aa2-8fc3-174bf94bce19_SiteId">
    <vt:lpwstr>ceb177bf-013b-49ab-8a9c-4abce32afc1e</vt:lpwstr>
  </property>
  <property fmtid="{D5CDD505-2E9C-101B-9397-08002B2CF9AE}" pid="7" name="MSIP_Label_fb5e2db6-eecf-4aa2-8fc3-174bf94bce19_ActionId">
    <vt:lpwstr>4641e0cd-521d-4fd7-9ba7-8be0871caa48</vt:lpwstr>
  </property>
  <property fmtid="{D5CDD505-2E9C-101B-9397-08002B2CF9AE}" pid="8" name="MSIP_Label_fb5e2db6-eecf-4aa2-8fc3-174bf94bce19_ContentBits">
    <vt:lpwstr>2</vt:lpwstr>
  </property>
  <property fmtid="{D5CDD505-2E9C-101B-9397-08002B2CF9AE}" pid="9" name="MSIP_Label_fb5e2db6-eecf-4aa2-8fc3-174bf94bce19_Tag">
    <vt:lpwstr>50, 3, 0, 1</vt:lpwstr>
  </property>
  <property fmtid="{D5CDD505-2E9C-101B-9397-08002B2CF9AE}" pid="10" name="ClassificationContentMarkingFooterLocations">
    <vt:lpwstr>Toastmasters Theme Light Mode:3\Toastmasters Theme Dark Mode:3</vt:lpwstr>
  </property>
  <property fmtid="{D5CDD505-2E9C-101B-9397-08002B2CF9AE}" pid="11" name="ClassificationContentMarkingFooterText">
    <vt:lpwstr>Caterpillar: Confidential Green</vt:lpwstr>
  </property>
  <property fmtid="{D5CDD505-2E9C-101B-9397-08002B2CF9AE}" pid="12" name="ContentTypeId">
    <vt:lpwstr>0x010100CB954E34E4EDFD49BC6F6961AA98779E</vt:lpwstr>
  </property>
</Properties>
</file>