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51" r:id="rId5"/>
    <p:sldMasterId id="2147483671" r:id="rId6"/>
    <p:sldMasterId id="2147483693" r:id="rId7"/>
    <p:sldMasterId id="2147483713" r:id="rId8"/>
    <p:sldMasterId id="2147483787" r:id="rId9"/>
  </p:sldMasterIdLst>
  <p:notesMasterIdLst>
    <p:notesMasterId r:id="rId44"/>
  </p:notesMasterIdLst>
  <p:handoutMasterIdLst>
    <p:handoutMasterId r:id="rId45"/>
  </p:handoutMasterIdLst>
  <p:sldIdLst>
    <p:sldId id="672" r:id="rId10"/>
    <p:sldId id="321" r:id="rId11"/>
    <p:sldId id="744" r:id="rId12"/>
    <p:sldId id="306" r:id="rId13"/>
    <p:sldId id="309" r:id="rId14"/>
    <p:sldId id="311" r:id="rId15"/>
    <p:sldId id="308" r:id="rId16"/>
    <p:sldId id="310" r:id="rId17"/>
    <p:sldId id="313" r:id="rId18"/>
    <p:sldId id="328" r:id="rId19"/>
    <p:sldId id="701" r:id="rId20"/>
    <p:sldId id="329" r:id="rId21"/>
    <p:sldId id="325" r:id="rId22"/>
    <p:sldId id="269" r:id="rId23"/>
    <p:sldId id="586" r:id="rId24"/>
    <p:sldId id="710" r:id="rId25"/>
    <p:sldId id="711" r:id="rId26"/>
    <p:sldId id="589" r:id="rId27"/>
    <p:sldId id="590" r:id="rId28"/>
    <p:sldId id="294" r:id="rId29"/>
    <p:sldId id="288" r:id="rId30"/>
    <p:sldId id="592" r:id="rId31"/>
    <p:sldId id="594" r:id="rId32"/>
    <p:sldId id="595" r:id="rId33"/>
    <p:sldId id="687" r:id="rId34"/>
    <p:sldId id="690" r:id="rId35"/>
    <p:sldId id="696" r:id="rId36"/>
    <p:sldId id="700" r:id="rId37"/>
    <p:sldId id="793" r:id="rId38"/>
    <p:sldId id="558" r:id="rId39"/>
    <p:sldId id="794" r:id="rId40"/>
    <p:sldId id="795" r:id="rId41"/>
    <p:sldId id="707" r:id="rId42"/>
    <p:sldId id="70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D5B0D-C54C-E668-5D2C-E5ED5DC34A67}" name="pamelamccown@gmail.com" initials="pa" userId="S::urn:spo:guest#pamelamccown@gmail.com::" providerId="AD"/>
  <p188:author id="{596B820E-2399-6304-567A-8CB9C4F7EB67}" name="Florian Bay" initials="FB" userId="b3b30a8acd43d25e" providerId="Windows Live"/>
  <p188:author id="{C74630A5-13FE-A518-35A0-E81384111944}" name="Pamela McCown" initials="PM" userId="7e4aed9c38ad7d7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EEE9F"/>
    <a:srgbClr val="C2C2C1"/>
    <a:srgbClr val="FFFFFF"/>
    <a:srgbClr val="CABFAD"/>
    <a:srgbClr val="772737"/>
    <a:srgbClr val="DDDDDD"/>
    <a:srgbClr val="004165"/>
    <a:srgbClr val="1A0F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4"/>
    <p:restoredTop sz="72203" autoAdjust="0"/>
  </p:normalViewPr>
  <p:slideViewPr>
    <p:cSldViewPr snapToGrid="0" snapToObjects="1">
      <p:cViewPr varScale="1">
        <p:scale>
          <a:sx n="53" d="100"/>
          <a:sy n="53" d="100"/>
        </p:scale>
        <p:origin x="1584" y="39"/>
      </p:cViewPr>
      <p:guideLst/>
    </p:cSldViewPr>
  </p:slideViewPr>
  <p:outlineViewPr>
    <p:cViewPr>
      <p:scale>
        <a:sx n="75" d="100"/>
        <a:sy n="75" d="100"/>
      </p:scale>
      <p:origin x="0" y="-6712"/>
    </p:cViewPr>
  </p:outlineViewPr>
  <p:notesTextViewPr>
    <p:cViewPr>
      <p:scale>
        <a:sx n="3" d="2"/>
        <a:sy n="3" d="2"/>
      </p:scale>
      <p:origin x="0" y="0"/>
    </p:cViewPr>
  </p:notesTextViewPr>
  <p:sorterViewPr>
    <p:cViewPr varScale="1">
      <p:scale>
        <a:sx n="100" d="100"/>
        <a:sy n="100" d="100"/>
      </p:scale>
      <p:origin x="0" y="-4184"/>
    </p:cViewPr>
  </p:sorterViewPr>
  <p:notesViewPr>
    <p:cSldViewPr snapToGrid="0" snapToObjects="1">
      <p:cViewPr varScale="1">
        <p:scale>
          <a:sx n="59" d="100"/>
          <a:sy n="59" d="100"/>
        </p:scale>
        <p:origin x="210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Master" Target="slideMasters/slideMaster5.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presProps" Target="presProps.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rra Gonzales" userId="2bf5239d-cc22-44ff-ba98-3340b2ecd37c" providerId="ADAL" clId="{AAC59330-5C6A-4CDF-8877-C618C7F00833}"/>
    <pc:docChg chg="delMainMaster modMainMaster">
      <pc:chgData name="Sierra Gonzales" userId="2bf5239d-cc22-44ff-ba98-3340b2ecd37c" providerId="ADAL" clId="{AAC59330-5C6A-4CDF-8877-C618C7F00833}" dt="2026-06-26T16:15:23.875" v="2"/>
      <pc:docMkLst>
        <pc:docMk/>
      </pc:docMkLst>
      <pc:sldMasterChg chg="modSldLayout sldLayoutOrd">
        <pc:chgData name="Sierra Gonzales" userId="2bf5239d-cc22-44ff-ba98-3340b2ecd37c" providerId="ADAL" clId="{AAC59330-5C6A-4CDF-8877-C618C7F00833}" dt="2026-06-26T16:15:23.812" v="1"/>
        <pc:sldMasterMkLst>
          <pc:docMk/>
          <pc:sldMasterMk cId="994054613" sldId="2147483693"/>
        </pc:sldMasterMkLst>
        <pc:sldLayoutChg chg="modSp mod ord">
          <pc:chgData name="Sierra Gonzales" userId="2bf5239d-cc22-44ff-ba98-3340b2ecd37c" providerId="ADAL" clId="{AAC59330-5C6A-4CDF-8877-C618C7F00833}" dt="2026-06-26T16:15:23.812" v="1"/>
          <pc:sldLayoutMkLst>
            <pc:docMk/>
            <pc:sldMasterMk cId="994054613" sldId="2147483693"/>
            <pc:sldLayoutMk cId="530127623" sldId="2147483704"/>
          </pc:sldLayoutMkLst>
          <pc:spChg chg="mod">
            <ac:chgData name="Sierra Gonzales" userId="2bf5239d-cc22-44ff-ba98-3340b2ecd37c" providerId="ADAL" clId="{AAC59330-5C6A-4CDF-8877-C618C7F00833}" dt="2026-06-26T16:15:23.812" v="1"/>
            <ac:spMkLst>
              <pc:docMk/>
              <pc:sldMasterMk cId="994054613" sldId="2147483693"/>
              <pc:sldLayoutMk cId="530127623" sldId="2147483704"/>
              <ac:spMk id="14"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530127623" sldId="2147483704"/>
              <ac:spMk id="15"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1387946804" sldId="2147483705"/>
          </pc:sldLayoutMkLst>
          <pc:spChg chg="mod">
            <ac:chgData name="Sierra Gonzales" userId="2bf5239d-cc22-44ff-ba98-3340b2ecd37c" providerId="ADAL" clId="{AAC59330-5C6A-4CDF-8877-C618C7F00833}" dt="2026-06-26T16:15:23.812" v="1"/>
            <ac:spMkLst>
              <pc:docMk/>
              <pc:sldMasterMk cId="994054613" sldId="2147483693"/>
              <pc:sldLayoutMk cId="1387946804" sldId="2147483705"/>
              <ac:spMk id="14"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1387946804" sldId="2147483705"/>
              <ac:spMk id="15"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1032165096" sldId="2147483706"/>
          </pc:sldLayoutMkLst>
          <pc:spChg chg="mod">
            <ac:chgData name="Sierra Gonzales" userId="2bf5239d-cc22-44ff-ba98-3340b2ecd37c" providerId="ADAL" clId="{AAC59330-5C6A-4CDF-8877-C618C7F00833}" dt="2026-06-26T16:15:23.812" v="1"/>
            <ac:spMkLst>
              <pc:docMk/>
              <pc:sldMasterMk cId="994054613" sldId="2147483693"/>
              <pc:sldLayoutMk cId="1032165096" sldId="2147483706"/>
              <ac:spMk id="2"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1032165096" sldId="2147483706"/>
              <ac:spMk id="11"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75328691" sldId="2147483707"/>
          </pc:sldLayoutMkLst>
          <pc:spChg chg="mod">
            <ac:chgData name="Sierra Gonzales" userId="2bf5239d-cc22-44ff-ba98-3340b2ecd37c" providerId="ADAL" clId="{AAC59330-5C6A-4CDF-8877-C618C7F00833}" dt="2026-06-26T16:15:23.812" v="1"/>
            <ac:spMkLst>
              <pc:docMk/>
              <pc:sldMasterMk cId="994054613" sldId="2147483693"/>
              <pc:sldLayoutMk cId="75328691" sldId="2147483707"/>
              <ac:spMk id="2"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75328691" sldId="2147483707"/>
              <ac:spMk id="3"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1052974573" sldId="2147483708"/>
          </pc:sldLayoutMkLst>
          <pc:spChg chg="mod">
            <ac:chgData name="Sierra Gonzales" userId="2bf5239d-cc22-44ff-ba98-3340b2ecd37c" providerId="ADAL" clId="{AAC59330-5C6A-4CDF-8877-C618C7F00833}" dt="2026-06-26T16:15:23.812" v="1"/>
            <ac:spMkLst>
              <pc:docMk/>
              <pc:sldMasterMk cId="994054613" sldId="2147483693"/>
              <pc:sldLayoutMk cId="1052974573" sldId="2147483708"/>
              <ac:spMk id="2"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1052974573" sldId="2147483708"/>
              <ac:spMk id="4"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1052974573" sldId="2147483708"/>
              <ac:spMk id="6"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2151534139" sldId="2147483709"/>
          </pc:sldLayoutMkLst>
          <pc:spChg chg="mod">
            <ac:chgData name="Sierra Gonzales" userId="2bf5239d-cc22-44ff-ba98-3340b2ecd37c" providerId="ADAL" clId="{AAC59330-5C6A-4CDF-8877-C618C7F00833}" dt="2026-06-26T16:15:23.812" v="1"/>
            <ac:spMkLst>
              <pc:docMk/>
              <pc:sldMasterMk cId="994054613" sldId="2147483693"/>
              <pc:sldLayoutMk cId="2151534139" sldId="2147483709"/>
              <ac:spMk id="2"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2151534139" sldId="2147483709"/>
              <ac:spMk id="11" creationId="{00000000-0000-0000-0000-000000000000}"/>
            </ac:spMkLst>
          </pc:spChg>
          <pc:spChg chg="mod">
            <ac:chgData name="Sierra Gonzales" userId="2bf5239d-cc22-44ff-ba98-3340b2ecd37c" providerId="ADAL" clId="{AAC59330-5C6A-4CDF-8877-C618C7F00833}" dt="2026-06-26T16:15:23.812" v="1"/>
            <ac:spMkLst>
              <pc:docMk/>
              <pc:sldMasterMk cId="994054613" sldId="2147483693"/>
              <pc:sldLayoutMk cId="2151534139" sldId="2147483709"/>
              <ac:spMk id="12" creationId="{00000000-0000-0000-0000-000000000000}"/>
            </ac:spMkLst>
          </pc:spChg>
        </pc:sldLayoutChg>
        <pc:sldLayoutChg chg="modSp mod ord">
          <pc:chgData name="Sierra Gonzales" userId="2bf5239d-cc22-44ff-ba98-3340b2ecd37c" providerId="ADAL" clId="{AAC59330-5C6A-4CDF-8877-C618C7F00833}" dt="2026-06-26T16:15:23.812" v="1"/>
          <pc:sldLayoutMkLst>
            <pc:docMk/>
            <pc:sldMasterMk cId="994054613" sldId="2147483693"/>
            <pc:sldLayoutMk cId="806983917" sldId="2147483710"/>
          </pc:sldLayoutMkLst>
          <pc:spChg chg="mod">
            <ac:chgData name="Sierra Gonzales" userId="2bf5239d-cc22-44ff-ba98-3340b2ecd37c" providerId="ADAL" clId="{AAC59330-5C6A-4CDF-8877-C618C7F00833}" dt="2026-06-26T16:15:23.812" v="1"/>
            <ac:spMkLst>
              <pc:docMk/>
              <pc:sldMasterMk cId="994054613" sldId="2147483693"/>
              <pc:sldLayoutMk cId="806983917" sldId="2147483710"/>
              <ac:spMk id="3" creationId="{00000000-0000-0000-0000-000000000000}"/>
            </ac:spMkLst>
          </pc:spChg>
        </pc:sldLayoutChg>
        <pc:sldLayoutChg chg="mod ord">
          <pc:chgData name="Sierra Gonzales" userId="2bf5239d-cc22-44ff-ba98-3340b2ecd37c" providerId="ADAL" clId="{AAC59330-5C6A-4CDF-8877-C618C7F00833}" dt="2026-06-26T16:15:23.812" v="1"/>
          <pc:sldLayoutMkLst>
            <pc:docMk/>
            <pc:sldMasterMk cId="994054613" sldId="2147483693"/>
            <pc:sldLayoutMk cId="1885602065" sldId="2147483711"/>
          </pc:sldLayoutMkLst>
        </pc:sldLayoutChg>
      </pc:sldMasterChg>
      <pc:sldMasterChg chg="del sldLayoutOrd">
        <pc:chgData name="Sierra Gonzales" userId="2bf5239d-cc22-44ff-ba98-3340b2ecd37c" providerId="ADAL" clId="{AAC59330-5C6A-4CDF-8877-C618C7F00833}" dt="2026-06-26T16:15:23.875" v="2"/>
        <pc:sldMasterMkLst>
          <pc:docMk/>
          <pc:sldMasterMk cId="1786245859" sldId="2147483703"/>
        </pc:sldMasterMkLst>
      </pc:sldMasterChg>
      <pc:sldMasterChg chg="del delSldLayout">
        <pc:chgData name="Sierra Gonzales" userId="2bf5239d-cc22-44ff-ba98-3340b2ecd37c" providerId="ADAL" clId="{AAC59330-5C6A-4CDF-8877-C618C7F00833}" dt="2026-06-26T16:15:23.757" v="0"/>
        <pc:sldMasterMkLst>
          <pc:docMk/>
          <pc:sldMasterMk cId="2442936358" sldId="2147483770"/>
        </pc:sldMasterMkLst>
        <pc:sldLayoutChg chg="del">
          <pc:chgData name="Sierra Gonzales" userId="2bf5239d-cc22-44ff-ba98-3340b2ecd37c" providerId="ADAL" clId="{AAC59330-5C6A-4CDF-8877-C618C7F00833}" dt="2026-06-26T16:15:23.757" v="0"/>
          <pc:sldLayoutMkLst>
            <pc:docMk/>
            <pc:sldMasterMk cId="2442936358" sldId="2147483770"/>
            <pc:sldLayoutMk cId="355683865" sldId="2147483771"/>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125385385" sldId="2147483772"/>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4252000696" sldId="2147483773"/>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662858022" sldId="2147483774"/>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2733370172" sldId="2147483775"/>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73689083" sldId="2147483776"/>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127962986" sldId="2147483777"/>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475456013" sldId="2147483778"/>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082038197" sldId="2147483779"/>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395071174" sldId="2147483780"/>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2947185068" sldId="2147483781"/>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2537599143" sldId="2147483782"/>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2426898413" sldId="2147483783"/>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714605767" sldId="2147483784"/>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493692301" sldId="2147483785"/>
          </pc:sldLayoutMkLst>
        </pc:sldLayoutChg>
        <pc:sldLayoutChg chg="del">
          <pc:chgData name="Sierra Gonzales" userId="2bf5239d-cc22-44ff-ba98-3340b2ecd37c" providerId="ADAL" clId="{AAC59330-5C6A-4CDF-8877-C618C7F00833}" dt="2026-06-26T16:15:23.757" v="0"/>
          <pc:sldLayoutMkLst>
            <pc:docMk/>
            <pc:sldMasterMk cId="2442936358" sldId="2147483770"/>
            <pc:sldLayoutMk cId="3930744146" sldId="214748378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B8C7D9-11C2-23C4-5AD1-620BB62D670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C0755C5-7603-9CA3-E5C5-59A4EA23944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0E180C-C901-4C49-AB12-1592235D2724}" type="datetimeFigureOut">
              <a:rPr lang="en-US" smtClean="0"/>
              <a:t>6/26/2026</a:t>
            </a:fld>
            <a:endParaRPr lang="en-US" dirty="0"/>
          </a:p>
        </p:txBody>
      </p:sp>
      <p:sp>
        <p:nvSpPr>
          <p:cNvPr id="4" name="Footer Placeholder 3">
            <a:extLst>
              <a:ext uri="{FF2B5EF4-FFF2-40B4-BE49-F238E27FC236}">
                <a16:creationId xmlns:a16="http://schemas.microsoft.com/office/drawing/2014/main" id="{49C60C9A-8E9B-98F8-F1D9-DFABE0259F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EEA9B2C-713D-56BC-17E0-F30195FD34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3C30F5-CCB7-4941-AC7A-1827CA2A4563}" type="slidenum">
              <a:rPr lang="en-US" smtClean="0"/>
              <a:t>‹#›</a:t>
            </a:fld>
            <a:endParaRPr lang="en-US" dirty="0"/>
          </a:p>
        </p:txBody>
      </p:sp>
    </p:spTree>
    <p:extLst>
      <p:ext uri="{BB962C8B-B14F-4D97-AF65-F5344CB8AC3E}">
        <p14:creationId xmlns:p14="http://schemas.microsoft.com/office/powerpoint/2010/main" val="2432645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66532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862316"/>
            <a:ext cx="5486400" cy="4653887"/>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dirty="0"/>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A43A2-3A25-A1B2-F572-35DB94AFEB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3AF52D-8F3D-82B1-8820-56191146C901}"/>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DF4D8482-B83C-8BE8-0A60-BC32E3B659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This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2AF35E03-DBB2-2ABF-1A91-B5A26E62F2EE}"/>
              </a:ext>
            </a:extLst>
          </p:cNvPr>
          <p:cNvSpPr>
            <a:spLocks noGrp="1"/>
          </p:cNvSpPr>
          <p:nvPr>
            <p:ph type="sldNum" sz="quarter" idx="5"/>
          </p:nvPr>
        </p:nvSpPr>
        <p:spPr/>
        <p:txBody>
          <a:bodyPr/>
          <a:lstStyle/>
          <a:p>
            <a:fld id="{B6847FC4-CAF1-6741-875A-C83F3721E6B6}" type="slidenum">
              <a:rPr lang="en-US" smtClean="0"/>
              <a:t>1</a:t>
            </a:fld>
            <a:endParaRPr lang="en-US" dirty="0"/>
          </a:p>
        </p:txBody>
      </p:sp>
    </p:spTree>
    <p:extLst>
      <p:ext uri="{BB962C8B-B14F-4D97-AF65-F5344CB8AC3E}">
        <p14:creationId xmlns:p14="http://schemas.microsoft.com/office/powerpoint/2010/main" val="1194636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  </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b="1" kern="100" dirty="0">
                <a:effectLst/>
                <a:latin typeface="Arial" panose="020B0604020202020204" pitchFamily="34" charset="0"/>
                <a:ea typeface="Aptos" panose="020B0004020202020204" pitchFamily="34" charset="0"/>
                <a:cs typeface="Arial" panose="020B0604020202020204" pitchFamily="34" charset="0"/>
              </a:rPr>
              <a:t>(Ask</a:t>
            </a:r>
            <a:r>
              <a:rPr lang="en-GB" kern="100" dirty="0">
                <a:effectLst/>
                <a:latin typeface="Arial" panose="020B0604020202020204" pitchFamily="34" charset="0"/>
                <a:ea typeface="Aptos" panose="020B0004020202020204" pitchFamily="34" charset="0"/>
                <a:cs typeface="Arial" panose="020B0604020202020204" pitchFamily="34" charset="0"/>
              </a:rPr>
              <a:t> club officers how they will build an </a:t>
            </a:r>
            <a:r>
              <a:rPr lang="en-GB" b="1" kern="100" dirty="0">
                <a:effectLst/>
                <a:latin typeface="Arial" panose="020B0604020202020204" pitchFamily="34" charset="0"/>
                <a:ea typeface="Aptos" panose="020B0004020202020204" pitchFamily="34" charset="0"/>
                <a:cs typeface="Arial" panose="020B0604020202020204" pitchFamily="34" charset="0"/>
              </a:rPr>
              <a:t>effective</a:t>
            </a:r>
            <a:r>
              <a:rPr lang="en-GB" kern="100" dirty="0">
                <a:effectLst/>
                <a:latin typeface="Arial" panose="020B0604020202020204" pitchFamily="34" charset="0"/>
                <a:ea typeface="Aptos" panose="020B0004020202020204" pitchFamily="34" charset="0"/>
                <a:cs typeface="Arial" panose="020B0604020202020204" pitchFamily="34" charset="0"/>
              </a:rPr>
              <a:t> team. </a:t>
            </a:r>
            <a:r>
              <a:rPr lang="en-GB" dirty="0">
                <a:latin typeface="Arial" panose="020B0604020202020204" pitchFamily="34" charset="0"/>
                <a:cs typeface="Arial" panose="020B0604020202020204" pitchFamily="34" charset="0"/>
              </a:rPr>
              <a:t>If this is an online or hybrid training, have the online participants type the words into the “chat” feature and have the assigned Chat Master verbalize a few of them. If a live audience, ask a few for their responses.)</a:t>
            </a:r>
            <a:endParaRPr lang="en-GB"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0" kern="100" dirty="0">
                <a:effectLst/>
                <a:latin typeface="Arial" panose="020B0604020202020204" pitchFamily="34" charset="0"/>
                <a:ea typeface="Aptos" panose="020B0004020202020204" pitchFamily="34" charset="0"/>
                <a:cs typeface="Arial" panose="020B0604020202020204" pitchFamily="34" charset="0"/>
              </a:rPr>
              <a:t>Now that we have discussed the teams you have built, what are the elements of building an “effective” productive team?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1058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7450" y="387350"/>
            <a:ext cx="4541838" cy="2555875"/>
          </a:xfrm>
        </p:spPr>
      </p:sp>
      <p:sp>
        <p:nvSpPr>
          <p:cNvPr id="3" name="Notes Placeholder 2"/>
          <p:cNvSpPr>
            <a:spLocks noGrp="1"/>
          </p:cNvSpPr>
          <p:nvPr>
            <p:ph type="body" idx="1"/>
          </p:nvPr>
        </p:nvSpPr>
        <p:spPr>
          <a:xfrm>
            <a:off x="450377" y="2943226"/>
            <a:ext cx="6005015" cy="6050650"/>
          </a:xfrm>
        </p:spPr>
        <p:txBody>
          <a:bodyPr/>
          <a:lstStyle/>
          <a:p>
            <a:r>
              <a:rPr lang="en-GB" b="1" dirty="0">
                <a:latin typeface="Arial" panose="020B0604020202020204" pitchFamily="34" charset="0"/>
                <a:cs typeface="Arial" panose="020B0604020202020204" pitchFamily="34" charset="0"/>
              </a:rPr>
              <a:t>Time on slide: 3 minutes</a:t>
            </a:r>
          </a:p>
          <a:p>
            <a:r>
              <a:rPr lang="en-GB" b="1" dirty="0">
                <a:latin typeface="Arial" panose="020B0604020202020204" pitchFamily="34" charset="0"/>
                <a:cs typeface="Arial" panose="020B0604020202020204" pitchFamily="34" charset="0"/>
              </a:rPr>
              <a:t>Elapsed Time: 19 minutes</a:t>
            </a:r>
          </a:p>
          <a:p>
            <a:endParaRPr lang="en-GB" sz="700" kern="100" dirty="0">
              <a:effectLst/>
              <a:latin typeface="Arial" panose="020B0604020202020204" pitchFamily="34" charset="0"/>
              <a:ea typeface="Aptos" panose="020B0004020202020204" pitchFamily="34" charset="0"/>
              <a:cs typeface="Times New Roman" panose="02020603050405020304" pitchFamily="18" charset="0"/>
            </a:endParaRPr>
          </a:p>
          <a:p>
            <a:r>
              <a:rPr lang="en-GB"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rtl="0">
              <a:buNone/>
            </a:pPr>
            <a:r>
              <a:rPr lang="en-US" sz="1100" b="1" i="0" u="none" strike="noStrike" dirty="0">
                <a:solidFill>
                  <a:srgbClr val="000000"/>
                </a:solidFill>
                <a:effectLst/>
                <a:latin typeface="Arial" panose="020B0604020202020204" pitchFamily="34" charset="0"/>
              </a:rPr>
              <a:t>Building an effective team </a:t>
            </a:r>
            <a:r>
              <a:rPr lang="en-US" sz="1100" b="0" i="0" u="none" strike="noStrike" dirty="0">
                <a:solidFill>
                  <a:srgbClr val="000000"/>
                </a:solidFill>
                <a:effectLst/>
                <a:latin typeface="Arial" panose="020B0604020202020204" pitchFamily="34" charset="0"/>
              </a:rPr>
              <a:t>is a collective term for various types of activities used to enhance social relations and define roles within teams, often involving collaborative tasks. How you build your club team is for the Executive Committee to decide. Many team building exercises address interpersonal relations within the group to ensure they work effectively together and to improve performance. Team building is one of the foundations of your club’s development and success for the year ahead.</a:t>
            </a:r>
          </a:p>
          <a:p>
            <a:pPr rtl="0">
              <a:buNone/>
            </a:pPr>
            <a:endParaRPr lang="en-US" sz="1100" b="1" i="0" u="none" strike="noStrike" dirty="0">
              <a:solidFill>
                <a:srgbClr val="000000"/>
              </a:solidFill>
              <a:effectLst/>
              <a:latin typeface="Arial" panose="020B0604020202020204" pitchFamily="34" charset="0"/>
            </a:endParaRPr>
          </a:p>
          <a:p>
            <a:pPr rtl="0">
              <a:buNone/>
            </a:pPr>
            <a:r>
              <a:rPr lang="en-US" sz="1100" b="1" i="0" u="none" strike="noStrike" dirty="0">
                <a:solidFill>
                  <a:srgbClr val="000000"/>
                </a:solidFill>
                <a:effectLst/>
                <a:latin typeface="Arial" panose="020B0604020202020204" pitchFamily="34" charset="0"/>
              </a:rPr>
              <a:t>Four approaches</a:t>
            </a:r>
            <a:r>
              <a:rPr lang="en-US" sz="1100" b="0" i="0" u="none" strike="noStrike" dirty="0">
                <a:solidFill>
                  <a:schemeClr val="tx1"/>
                </a:solidFill>
                <a:effectLst/>
                <a:latin typeface="+mn-lt"/>
              </a:rPr>
              <a:t> </a:t>
            </a:r>
            <a:r>
              <a:rPr lang="en-US" sz="1100" b="0" i="0" u="none" strike="noStrike" dirty="0">
                <a:solidFill>
                  <a:srgbClr val="000000"/>
                </a:solidFill>
                <a:effectLst/>
                <a:latin typeface="Arial" panose="020B0604020202020204" pitchFamily="34" charset="0"/>
              </a:rPr>
              <a:t>to team building:</a:t>
            </a:r>
            <a:endParaRPr lang="en-US" sz="1100" b="0" dirty="0">
              <a:effectLst/>
            </a:endParaRPr>
          </a:p>
          <a:p>
            <a:pPr rtl="0">
              <a:buNone/>
            </a:pPr>
            <a:r>
              <a:rPr lang="en-US" sz="1100" b="1" i="0" u="none" strike="noStrike" dirty="0">
                <a:solidFill>
                  <a:srgbClr val="000000"/>
                </a:solidFill>
                <a:effectLst/>
                <a:latin typeface="Arial" panose="020B0604020202020204" pitchFamily="34" charset="0"/>
              </a:rPr>
              <a:t>1&gt; Setting goals</a:t>
            </a:r>
            <a:r>
              <a:rPr lang="en-US" sz="1100" b="0" i="0" u="none" strike="noStrike" dirty="0">
                <a:solidFill>
                  <a:schemeClr val="tx1"/>
                </a:solidFill>
                <a:effectLst/>
                <a:latin typeface="+mn-lt"/>
              </a:rPr>
              <a:t> h</a:t>
            </a:r>
            <a:r>
              <a:rPr lang="en-US" sz="1100" b="0" i="0" u="none" strike="noStrike" dirty="0">
                <a:solidFill>
                  <a:srgbClr val="000000"/>
                </a:solidFill>
                <a:effectLst/>
                <a:latin typeface="Arial" panose="020B0604020202020204" pitchFamily="34" charset="0"/>
              </a:rPr>
              <a:t>ighlights the importance of clear objectives and team goals. Team members become involved in planning, using the Club Success Plan. Team members identify ways to achieve goals and define success through the Distinguished Club Program (DCP). This is intended to strengthen motivation and foster a sense of ownership. By identifying specific outcomes in the Club Success Plan and tests of incremental success, teams can measure their progress throughout the year by their goal achievement in the DCP. </a:t>
            </a:r>
          </a:p>
          <a:p>
            <a:pPr rtl="0">
              <a:buNone/>
            </a:pPr>
            <a:endParaRPr lang="en-US" sz="1100" b="0" dirty="0">
              <a:effectLst/>
            </a:endParaRPr>
          </a:p>
          <a:p>
            <a:pPr rtl="0">
              <a:buNone/>
            </a:pPr>
            <a:r>
              <a:rPr lang="en-US" sz="1100" b="1" i="0" u="none" strike="noStrike" dirty="0">
                <a:solidFill>
                  <a:srgbClr val="000000"/>
                </a:solidFill>
                <a:effectLst/>
                <a:latin typeface="Arial"/>
                <a:cs typeface="Arial"/>
              </a:rPr>
              <a:t>2&gt; Role clarification</a:t>
            </a:r>
            <a:r>
              <a:rPr lang="en-US" sz="1100" b="0" i="0" u="none" strike="noStrike" dirty="0">
                <a:solidFill>
                  <a:schemeClr val="tx1"/>
                </a:solidFill>
                <a:effectLst/>
                <a:latin typeface="+mn-lt"/>
              </a:rPr>
              <a:t> </a:t>
            </a:r>
            <a:r>
              <a:rPr lang="en-US" sz="1100" b="0" i="0" u="none" strike="noStrike" dirty="0">
                <a:solidFill>
                  <a:srgbClr val="000000"/>
                </a:solidFill>
                <a:effectLst/>
                <a:latin typeface="Arial"/>
                <a:cs typeface="Arial"/>
              </a:rPr>
              <a:t>improves each team member’s understanding of their own role and the respective roles and duties of others. It reduces ambiguity. It clarifies your club’s Executive Committee structure and the responsibilities of each club officer role in your club. For example, will the Vice President Education (VPE) or the Vice President Membership (VPM) be</a:t>
            </a:r>
            <a:r>
              <a:rPr lang="en-US" sz="1100" b="1" i="0" u="none" strike="noStrike" dirty="0">
                <a:solidFill>
                  <a:srgbClr val="000000"/>
                </a:solidFill>
                <a:effectLst/>
                <a:latin typeface="Arial"/>
                <a:cs typeface="Arial"/>
              </a:rPr>
              <a:t> </a:t>
            </a:r>
            <a:r>
              <a:rPr lang="en-US" sz="1100" b="0" i="0" u="none" strike="noStrike" dirty="0">
                <a:solidFill>
                  <a:srgbClr val="000000"/>
                </a:solidFill>
                <a:effectLst/>
                <a:latin typeface="Arial"/>
                <a:cs typeface="Arial"/>
              </a:rPr>
              <a:t>responsible for the membership mentoring program in your club, or will your club delegate the mentoring program to another member or to a committee of members? This emphasizes the interdependence of club officers, the opportunity to invite other members to support club officer responsibilities, and the value of club officers focusing on their individual roles in the team's success.</a:t>
            </a:r>
          </a:p>
          <a:p>
            <a:pPr rtl="0">
              <a:buNone/>
            </a:pPr>
            <a:endParaRPr lang="en-US" sz="1100" b="0" dirty="0">
              <a:effectLst/>
              <a:latin typeface="Arial"/>
              <a:cs typeface="Arial"/>
            </a:endParaRPr>
          </a:p>
          <a:p>
            <a:pPr rtl="0">
              <a:buNone/>
            </a:pPr>
            <a:r>
              <a:rPr lang="en-US" sz="1100" b="1" i="0" u="none" strike="noStrike" dirty="0">
                <a:solidFill>
                  <a:srgbClr val="000000"/>
                </a:solidFill>
                <a:effectLst/>
                <a:latin typeface="Arial" panose="020B0604020202020204" pitchFamily="34" charset="0"/>
              </a:rPr>
              <a:t>3&gt; Problem solving</a:t>
            </a:r>
            <a:r>
              <a:rPr lang="en-US" sz="1100" b="0" i="0" u="none" strike="noStrike" dirty="0">
                <a:solidFill>
                  <a:schemeClr val="tx1"/>
                </a:solidFill>
                <a:effectLst/>
                <a:latin typeface="+mn-lt"/>
              </a:rPr>
              <a:t>: </a:t>
            </a:r>
            <a:r>
              <a:rPr lang="en-US" sz="1100" b="0" i="0" u="none" strike="noStrike" dirty="0">
                <a:solidFill>
                  <a:srgbClr val="000000"/>
                </a:solidFill>
                <a:effectLst/>
                <a:latin typeface="Arial" panose="020B0604020202020204" pitchFamily="34" charset="0"/>
              </a:rPr>
              <a:t>It is important to identify and address your club’s status at the beginning of each year. Review the previous year’s standing in the Distinguished Club Program, the strength of your club’s membership, member participation in Pathways, training of club officers, and administrative tasks. How can your club more effectively meet the needs of your members in the coming year and outreach to new members?</a:t>
            </a:r>
          </a:p>
          <a:p>
            <a:pPr rtl="0">
              <a:buNone/>
            </a:pPr>
            <a:endParaRPr lang="en-US" sz="1100" b="0" i="0" u="none" strike="noStrike" dirty="0">
              <a:solidFill>
                <a:srgbClr val="000000"/>
              </a:solidFill>
              <a:effectLst/>
              <a:latin typeface="Arial" panose="020B0604020202020204" pitchFamily="34" charset="0"/>
            </a:endParaRPr>
          </a:p>
          <a:p>
            <a:pPr rtl="0">
              <a:buNone/>
            </a:pPr>
            <a:r>
              <a:rPr lang="en-US" sz="1100" b="1" i="0" u="none" strike="noStrike" dirty="0">
                <a:solidFill>
                  <a:srgbClr val="000000"/>
                </a:solidFill>
                <a:effectLst/>
                <a:latin typeface="Arial" panose="020B0604020202020204" pitchFamily="34" charset="0"/>
              </a:rPr>
              <a:t>4&gt; Interpersonal relations</a:t>
            </a:r>
            <a:r>
              <a:rPr lang="en-US" sz="1100" b="0" i="0" u="none" strike="noStrike" dirty="0">
                <a:solidFill>
                  <a:schemeClr val="tx1"/>
                </a:solidFill>
                <a:effectLst/>
                <a:latin typeface="+mn-lt"/>
              </a:rPr>
              <a:t>: </a:t>
            </a:r>
            <a:r>
              <a:rPr lang="en-US" sz="1100" b="0" i="0" u="none" strike="noStrike" dirty="0">
                <a:solidFill>
                  <a:srgbClr val="000000"/>
                </a:solidFill>
                <a:effectLst/>
                <a:latin typeface="Arial" panose="020B0604020202020204" pitchFamily="34" charset="0"/>
              </a:rPr>
              <a:t>This emphasizes increasing teamwork skills, such as communication and sharing information with one another, giving and receiving support from one other. Teams with strong interpersonal relations function more effectively. </a:t>
            </a:r>
            <a:br>
              <a:rPr lang="en-US" sz="1100" b="0" dirty="0">
                <a:effectLst/>
              </a:rPr>
            </a:br>
            <a:r>
              <a:rPr lang="en-US" sz="1100" b="0" i="0" u="none" strike="noStrike" dirty="0">
                <a:solidFill>
                  <a:srgbClr val="000000"/>
                </a:solidFill>
                <a:effectLst/>
                <a:latin typeface="Arial" panose="020B0604020202020204" pitchFamily="34" charset="0"/>
              </a:rPr>
              <a:t>How will you build an effective team?</a:t>
            </a:r>
            <a:br>
              <a:rPr lang="en-US" sz="1100" dirty="0"/>
            </a:br>
            <a:endParaRPr lang="en-GB" sz="1100" dirty="0"/>
          </a:p>
        </p:txBody>
      </p:sp>
      <p:sp>
        <p:nvSpPr>
          <p:cNvPr id="4" name="Slide Number Placeholder 3"/>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3841743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21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To help both the Executive Committee and club achieve their goals for the year, it is important to establish clear lines of communication between each of the Executive Committee members and the club.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How will you do this? With announcements during club meetings, sending emails, WhatsApp messages, WeChat messages, or use some other messaging service?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to recommend which “applications” they can or do use as applications are different in each region/country.  Then ask them to decide with their Executive Committee which “applications” they will use or continue to use with their club.)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871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3813" y="665163"/>
            <a:ext cx="4310062" cy="2425700"/>
          </a:xfrm>
        </p:spPr>
      </p:sp>
      <p:sp>
        <p:nvSpPr>
          <p:cNvPr id="3" name="Notes Placeholder 2"/>
          <p:cNvSpPr>
            <a:spLocks noGrp="1"/>
          </p:cNvSpPr>
          <p:nvPr>
            <p:ph type="body" idx="1"/>
          </p:nvPr>
        </p:nvSpPr>
        <p:spPr>
          <a:xfrm>
            <a:off x="382137" y="3090864"/>
            <a:ext cx="6073254" cy="5780182"/>
          </a:xfrm>
        </p:spPr>
        <p:txBody>
          <a:bodyPr/>
          <a:lstStyle/>
          <a:p>
            <a:r>
              <a:rPr lang="en-GB" b="1" dirty="0">
                <a:latin typeface="Arial" panose="020B0604020202020204" pitchFamily="34" charset="0"/>
                <a:cs typeface="Arial" panose="020B0604020202020204" pitchFamily="34" charset="0"/>
              </a:rPr>
              <a:t>Time on slide: 3 minutes</a:t>
            </a:r>
          </a:p>
          <a:p>
            <a:r>
              <a:rPr lang="en-GB" b="1" dirty="0">
                <a:latin typeface="Arial" panose="020B0604020202020204" pitchFamily="34" charset="0"/>
                <a:cs typeface="Arial" panose="020B0604020202020204" pitchFamily="34" charset="0"/>
              </a:rPr>
              <a:t>Elapsed Time: 24 minutes</a:t>
            </a:r>
          </a:p>
          <a:p>
            <a:endParaRPr lang="en-GB" sz="700" kern="100" dirty="0">
              <a:effectLst/>
              <a:latin typeface="Arial" panose="020B0604020202020204" pitchFamily="34" charset="0"/>
              <a:ea typeface="Aptos" panose="020B0004020202020204" pitchFamily="34" charset="0"/>
              <a:cs typeface="Arial" panose="020B0604020202020204" pitchFamily="34" charset="0"/>
            </a:endParaRPr>
          </a:p>
          <a:p>
            <a:r>
              <a:rPr lang="en-GB"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sz="1200" kern="100" dirty="0">
                <a:effectLst/>
                <a:latin typeface="Arial"/>
                <a:ea typeface="Aptos" panose="020B0004020202020204" pitchFamily="34" charset="0"/>
                <a:cs typeface="Arial"/>
              </a:rPr>
              <a:t>Bruce Tuckman published his four stages of team development in 1965 in the Harvard Business Review. In 1977 </a:t>
            </a:r>
            <a:r>
              <a:rPr lang="en-GB" sz="1200" b="0" i="0" dirty="0">
                <a:solidFill>
                  <a:srgbClr val="202122"/>
                </a:solidFill>
                <a:effectLst/>
                <a:latin typeface="Arial"/>
                <a:cs typeface="Arial"/>
              </a:rPr>
              <a:t>Mary Jensen added a fifth stage called </a:t>
            </a:r>
            <a:r>
              <a:rPr lang="en-GB" sz="1200" b="0" i="1" dirty="0">
                <a:solidFill>
                  <a:srgbClr val="202122"/>
                </a:solidFill>
                <a:effectLst/>
                <a:latin typeface="Arial"/>
                <a:cs typeface="Arial"/>
              </a:rPr>
              <a:t>Adjourning.</a:t>
            </a:r>
            <a:endParaRPr lang="en-GB" sz="1200" kern="100" dirty="0">
              <a:effectLst/>
              <a:latin typeface="Arial"/>
              <a:ea typeface="Aptos" panose="020B0004020202020204" pitchFamily="34" charset="0"/>
              <a:cs typeface="Arial"/>
            </a:endParaRPr>
          </a:p>
          <a:p>
            <a:r>
              <a:rPr lang="en-GB" b="1" kern="100" dirty="0">
                <a:effectLst/>
                <a:latin typeface="Arial" panose="020B0604020202020204" pitchFamily="34" charset="0"/>
                <a:ea typeface="Aptos" panose="020B0004020202020204" pitchFamily="34" charset="0"/>
                <a:cs typeface="Arial" panose="020B0604020202020204" pitchFamily="34" charset="0"/>
              </a:rPr>
              <a:t>(Click </a:t>
            </a:r>
            <a:r>
              <a:rPr lang="en-GB" b="0" kern="100" dirty="0">
                <a:effectLst/>
                <a:latin typeface="Arial" panose="020B0604020202020204" pitchFamily="34" charset="0"/>
                <a:ea typeface="Aptos" panose="020B0004020202020204" pitchFamily="34" charset="0"/>
                <a:cs typeface="Arial" panose="020B0604020202020204" pitchFamily="34" charset="0"/>
              </a:rPr>
              <a:t>to show stage.</a:t>
            </a:r>
            <a:r>
              <a:rPr lang="en-GB" b="1" kern="100" dirty="0">
                <a:effectLst/>
                <a:latin typeface="Arial" panose="020B0604020202020204" pitchFamily="34" charset="0"/>
                <a:ea typeface="Aptos" panose="020B0004020202020204" pitchFamily="34" charset="0"/>
                <a:cs typeface="Arial" panose="020B0604020202020204" pitchFamily="34" charset="0"/>
              </a:rPr>
              <a:t>) Stage 1: Forming</a:t>
            </a:r>
            <a:endParaRPr lang="en-GB" kern="100" dirty="0">
              <a:effectLst/>
              <a:latin typeface="Arial" panose="020B0604020202020204" pitchFamily="34" charset="0"/>
              <a:ea typeface="Aptos" panose="020B0004020202020204" pitchFamily="34" charset="0"/>
              <a:cs typeface="Arial" panose="020B0604020202020204" pitchFamily="34" charset="0"/>
            </a:endParaRPr>
          </a:p>
          <a:p>
            <a:r>
              <a:rPr lang="en-GB" kern="100" dirty="0">
                <a:latin typeface="Arial" panose="020B0604020202020204" pitchFamily="34" charset="0"/>
                <a:cs typeface="Arial" panose="020B0604020202020204" pitchFamily="34" charset="0"/>
              </a:rPr>
              <a:t>During the </a:t>
            </a:r>
            <a:r>
              <a:rPr lang="en-GB" b="1" kern="100" dirty="0">
                <a:latin typeface="Arial" panose="020B0604020202020204" pitchFamily="34" charset="0"/>
                <a:cs typeface="Arial" panose="020B0604020202020204" pitchFamily="34" charset="0"/>
              </a:rPr>
              <a:t>Forming</a:t>
            </a:r>
            <a:r>
              <a:rPr lang="en-GB" kern="100" dirty="0">
                <a:latin typeface="Arial" panose="020B0604020202020204" pitchFamily="34" charset="0"/>
                <a:cs typeface="Arial" panose="020B0604020202020204" pitchFamily="34" charset="0"/>
              </a:rPr>
              <a:t> stage of team development, team members are usually excited to be part of the team and eager about the work ahead. Members often have high positive expectations for the team experience. At the same time, members may also feel some anxiety, wondering how they will fit into the team and if their performance will measure up.</a:t>
            </a:r>
            <a:endParaRPr lang="en-GB" dirty="0">
              <a:latin typeface="Arial" panose="020B0604020202020204" pitchFamily="34" charset="0"/>
              <a:cs typeface="Arial" panose="020B0604020202020204" pitchFamily="34" charset="0"/>
            </a:endParaRPr>
          </a:p>
          <a:p>
            <a:r>
              <a:rPr lang="en-GB" b="1" kern="100" dirty="0">
                <a:effectLst/>
                <a:latin typeface="Arial" panose="020B0604020202020204" pitchFamily="34" charset="0"/>
                <a:ea typeface="Aptos" panose="020B0004020202020204" pitchFamily="34" charset="0"/>
                <a:cs typeface="Arial" panose="020B0604020202020204" pitchFamily="34" charset="0"/>
              </a:rPr>
              <a:t>(Click </a:t>
            </a:r>
            <a:r>
              <a:rPr lang="en-GB" b="0" kern="100" dirty="0">
                <a:effectLst/>
                <a:latin typeface="Arial" panose="020B0604020202020204" pitchFamily="34" charset="0"/>
                <a:ea typeface="Aptos" panose="020B0004020202020204" pitchFamily="34" charset="0"/>
                <a:cs typeface="Arial" panose="020B0604020202020204" pitchFamily="34" charset="0"/>
              </a:rPr>
              <a:t>to show stage.</a:t>
            </a:r>
            <a:r>
              <a:rPr lang="en-GB" b="1" kern="100" dirty="0">
                <a:effectLst/>
                <a:latin typeface="Arial" panose="020B0604020202020204" pitchFamily="34" charset="0"/>
                <a:ea typeface="Aptos" panose="020B0004020202020204" pitchFamily="34" charset="0"/>
                <a:cs typeface="Arial" panose="020B0604020202020204" pitchFamily="34" charset="0"/>
              </a:rPr>
              <a:t>) Stage 2: Storming</a:t>
            </a:r>
          </a:p>
          <a:p>
            <a:r>
              <a:rPr lang="en-GB" sz="1200" kern="100" dirty="0">
                <a:latin typeface="Arial" panose="020B0604020202020204" pitchFamily="34" charset="0"/>
                <a:cs typeface="Arial" panose="020B0604020202020204" pitchFamily="34" charset="0"/>
              </a:rPr>
              <a:t>As the team begins to move towards its goals, members discover that the team cannot live up to all their early excitement and expectations. During the </a:t>
            </a:r>
            <a:r>
              <a:rPr lang="en-GB" sz="1200" b="1" kern="100" dirty="0">
                <a:latin typeface="Arial" panose="020B0604020202020204" pitchFamily="34" charset="0"/>
                <a:cs typeface="Arial" panose="020B0604020202020204" pitchFamily="34" charset="0"/>
              </a:rPr>
              <a:t>Storming</a:t>
            </a:r>
            <a:r>
              <a:rPr lang="en-GB" sz="1200" kern="100" dirty="0">
                <a:latin typeface="Arial" panose="020B0604020202020204" pitchFamily="34" charset="0"/>
                <a:cs typeface="Arial" panose="020B0604020202020204" pitchFamily="34" charset="0"/>
              </a:rPr>
              <a:t> stage, members are trying to see how the team will respond to differences and how it will manage conflict.</a:t>
            </a:r>
            <a:endParaRPr lang="en-GB" b="1" kern="100" dirty="0">
              <a:effectLst/>
              <a:latin typeface="Arial" panose="020B0604020202020204" pitchFamily="34" charset="0"/>
              <a:ea typeface="Aptos" panose="020B0004020202020204" pitchFamily="34" charset="0"/>
              <a:cs typeface="Arial" panose="020B0604020202020204" pitchFamily="34" charset="0"/>
            </a:endParaRPr>
          </a:p>
          <a:p>
            <a:r>
              <a:rPr lang="en-GB" b="1" kern="100" dirty="0">
                <a:effectLst/>
                <a:latin typeface="Arial" panose="020B0604020202020204" pitchFamily="34" charset="0"/>
                <a:ea typeface="Aptos" panose="020B0004020202020204" pitchFamily="34" charset="0"/>
                <a:cs typeface="Arial" panose="020B0604020202020204" pitchFamily="34" charset="0"/>
              </a:rPr>
              <a:t>(Click </a:t>
            </a:r>
            <a:r>
              <a:rPr lang="en-GB" b="0" kern="100" dirty="0">
                <a:effectLst/>
                <a:latin typeface="Arial" panose="020B0604020202020204" pitchFamily="34" charset="0"/>
                <a:ea typeface="Aptos" panose="020B0004020202020204" pitchFamily="34" charset="0"/>
                <a:cs typeface="Arial" panose="020B0604020202020204" pitchFamily="34" charset="0"/>
              </a:rPr>
              <a:t>to show stage.</a:t>
            </a:r>
            <a:r>
              <a:rPr lang="en-GB" b="1" kern="100" dirty="0">
                <a:effectLst/>
                <a:latin typeface="Arial" panose="020B0604020202020204" pitchFamily="34" charset="0"/>
                <a:ea typeface="Aptos" panose="020B0004020202020204" pitchFamily="34" charset="0"/>
                <a:cs typeface="Arial" panose="020B0604020202020204" pitchFamily="34" charset="0"/>
              </a:rPr>
              <a:t>) Stage 3: Norming</a:t>
            </a:r>
            <a:endParaRPr lang="en-GB" sz="600" kern="100" dirty="0">
              <a:effectLst/>
              <a:latin typeface="Arial" panose="020B0604020202020204" pitchFamily="34" charset="0"/>
              <a:ea typeface="Aptos" panose="020B0004020202020204" pitchFamily="34" charset="0"/>
              <a:cs typeface="Arial" panose="020B0604020202020204" pitchFamily="34" charset="0"/>
            </a:endParaRPr>
          </a:p>
          <a:p>
            <a:r>
              <a:rPr lang="en-GB" sz="1100" kern="100" dirty="0">
                <a:latin typeface="Arial" panose="020B0604020202020204" pitchFamily="34" charset="0"/>
                <a:cs typeface="Arial" panose="020B0604020202020204" pitchFamily="34" charset="0"/>
              </a:rPr>
              <a:t>During the </a:t>
            </a:r>
            <a:r>
              <a:rPr lang="en-GB" sz="1100" b="1" kern="100" dirty="0">
                <a:latin typeface="Arial" panose="020B0604020202020204" pitchFamily="34" charset="0"/>
                <a:cs typeface="Arial" panose="020B0604020202020204" pitchFamily="34" charset="0"/>
              </a:rPr>
              <a:t>Norming</a:t>
            </a:r>
            <a:r>
              <a:rPr lang="en-GB" sz="1100" kern="100" dirty="0">
                <a:latin typeface="Arial" panose="020B0604020202020204" pitchFamily="34" charset="0"/>
                <a:cs typeface="Arial" panose="020B0604020202020204" pitchFamily="34" charset="0"/>
              </a:rPr>
              <a:t> stage of team development, team members begin to resolve the discrepancy they felt between their individual expectations and the reality of the team's experience. Team members feel an increasing acceptance of others on the team, recognizing that the variety of opinions and experiences makes the team stronger and its product richer. </a:t>
            </a:r>
            <a:endParaRPr lang="en-GB" sz="11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00" dirty="0">
                <a:effectLst/>
                <a:latin typeface="Arial" panose="020B0604020202020204" pitchFamily="34" charset="0"/>
                <a:ea typeface="Aptos" panose="020B0004020202020204" pitchFamily="34" charset="0"/>
                <a:cs typeface="Arial" panose="020B0604020202020204" pitchFamily="34" charset="0"/>
              </a:rPr>
              <a:t>(Click </a:t>
            </a:r>
            <a:r>
              <a:rPr lang="en-GB" sz="1100" b="0" kern="100" dirty="0">
                <a:effectLst/>
                <a:latin typeface="Arial" panose="020B0604020202020204" pitchFamily="34" charset="0"/>
                <a:ea typeface="Aptos" panose="020B0004020202020204" pitchFamily="34" charset="0"/>
                <a:cs typeface="Arial" panose="020B0604020202020204" pitchFamily="34" charset="0"/>
              </a:rPr>
              <a:t>to show stage.</a:t>
            </a:r>
            <a:r>
              <a:rPr lang="en-GB" sz="1100" b="1" kern="100" dirty="0">
                <a:effectLst/>
                <a:latin typeface="Arial" panose="020B0604020202020204" pitchFamily="34" charset="0"/>
                <a:ea typeface="Aptos" panose="020B0004020202020204" pitchFamily="34" charset="0"/>
                <a:cs typeface="Arial" panose="020B0604020202020204" pitchFamily="34" charset="0"/>
              </a:rPr>
              <a:t>) </a:t>
            </a:r>
            <a:r>
              <a:rPr lang="en-GB" sz="1100" b="1" kern="100" dirty="0">
                <a:effectLst/>
                <a:latin typeface="Arial" panose="020B0604020202020204" pitchFamily="34" charset="0"/>
                <a:ea typeface="Aptos" panose="020B0004020202020204" pitchFamily="34" charset="0"/>
                <a:cs typeface="Times New Roman" panose="02020603050405020304" pitchFamily="18" charset="0"/>
              </a:rPr>
              <a:t>Stage 4: Performing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00" dirty="0">
                <a:latin typeface="Arial" panose="020B0604020202020204" pitchFamily="34" charset="0"/>
                <a:cs typeface="Arial" panose="020B0604020202020204" pitchFamily="34" charset="0"/>
              </a:rPr>
              <a:t>In the </a:t>
            </a:r>
            <a:r>
              <a:rPr lang="en-GB" sz="1100" b="1" kern="100" dirty="0">
                <a:latin typeface="Arial" panose="020B0604020202020204" pitchFamily="34" charset="0"/>
                <a:cs typeface="Arial" panose="020B0604020202020204" pitchFamily="34" charset="0"/>
              </a:rPr>
              <a:t>Performing</a:t>
            </a:r>
            <a:r>
              <a:rPr lang="en-GB" sz="1100" kern="100" dirty="0">
                <a:latin typeface="Arial" panose="020B0604020202020204" pitchFamily="34" charset="0"/>
                <a:cs typeface="Arial" panose="020B0604020202020204" pitchFamily="34" charset="0"/>
              </a:rPr>
              <a:t> stage of team development, members feel attached to the team as something "greater than the sum of its parts" and feel satisfaction in the team's effectiveness. Members feel confident in their individual abilities and those of their teammates.</a:t>
            </a:r>
          </a:p>
          <a:p>
            <a:r>
              <a:rPr lang="en-GB" sz="1100" b="1" kern="100" dirty="0">
                <a:effectLst/>
                <a:latin typeface="Arial" panose="020B0604020202020204" pitchFamily="34" charset="0"/>
                <a:ea typeface="Aptos" panose="020B0004020202020204" pitchFamily="34" charset="0"/>
                <a:cs typeface="Arial" panose="020B0604020202020204" pitchFamily="34" charset="0"/>
              </a:rPr>
              <a:t>(Click </a:t>
            </a:r>
            <a:r>
              <a:rPr lang="en-GB" sz="1100" b="0" kern="100" dirty="0">
                <a:effectLst/>
                <a:latin typeface="Arial" panose="020B0604020202020204" pitchFamily="34" charset="0"/>
                <a:ea typeface="Aptos" panose="020B0004020202020204" pitchFamily="34" charset="0"/>
                <a:cs typeface="Arial" panose="020B0604020202020204" pitchFamily="34" charset="0"/>
              </a:rPr>
              <a:t>to show stage.</a:t>
            </a:r>
            <a:r>
              <a:rPr lang="en-GB" sz="1100" b="1" kern="100" dirty="0">
                <a:effectLst/>
                <a:latin typeface="Arial" panose="020B0604020202020204" pitchFamily="34" charset="0"/>
                <a:ea typeface="Aptos" panose="020B0004020202020204" pitchFamily="34" charset="0"/>
                <a:cs typeface="Arial" panose="020B0604020202020204" pitchFamily="34" charset="0"/>
              </a:rPr>
              <a:t>) </a:t>
            </a:r>
            <a:r>
              <a:rPr lang="en-GB" sz="1100" b="1" kern="100" dirty="0">
                <a:effectLst/>
                <a:latin typeface="Arial" panose="020B0604020202020204" pitchFamily="34" charset="0"/>
                <a:ea typeface="Aptos" panose="020B0004020202020204" pitchFamily="34" charset="0"/>
                <a:cs typeface="Times New Roman" panose="02020603050405020304" pitchFamily="18" charset="0"/>
              </a:rPr>
              <a:t>Stage 5: Adjourning – Termination/Ending</a:t>
            </a:r>
            <a:endParaRPr lang="en-GB" sz="1100" kern="100" dirty="0">
              <a:effectLst/>
              <a:latin typeface="Arial" panose="020B0604020202020204" pitchFamily="34" charset="0"/>
              <a:ea typeface="Aptos" panose="020B0004020202020204" pitchFamily="34" charset="0"/>
              <a:cs typeface="Times New Roman" panose="02020603050405020304" pitchFamily="18" charset="0"/>
            </a:endParaRPr>
          </a:p>
          <a:p>
            <a:r>
              <a:rPr lang="en-GB" sz="1100" kern="100" dirty="0">
                <a:effectLst/>
                <a:latin typeface="Arial"/>
                <a:ea typeface="Aptos" panose="020B0004020202020204" pitchFamily="34" charset="0"/>
                <a:cs typeface="Arial"/>
              </a:rPr>
              <a:t>Some teams end when their work is completed or when the </a:t>
            </a:r>
            <a:r>
              <a:rPr lang="en-GB" sz="1100" kern="100" dirty="0">
                <a:latin typeface="Arial"/>
                <a:ea typeface="Aptos" panose="020B0004020202020204" pitchFamily="34" charset="0"/>
                <a:cs typeface="Arial"/>
              </a:rPr>
              <a:t>organization</a:t>
            </a:r>
            <a:r>
              <a:rPr lang="en-GB" sz="1100" kern="100" dirty="0">
                <a:effectLst/>
                <a:latin typeface="Arial"/>
                <a:ea typeface="Aptos" panose="020B0004020202020204" pitchFamily="34" charset="0"/>
                <a:cs typeface="Arial"/>
              </a:rPr>
              <a:t> needs change. While not part of Tuckman’s original model, it is important for any team to pay attention to the end or termination process. For the “Adjourning” stage of a Toastmasters club, current club officers transition their roles smoothly to the new club officers at the end of each Toastmasters year.  </a:t>
            </a:r>
            <a:endParaRPr lang="en-GB" sz="1100" dirty="0">
              <a:latin typeface="Arial" panose="020B0604020202020204" pitchFamily="34" charset="0"/>
              <a:cs typeface="Arial" panose="020B0604020202020204" pitchFamily="34" charset="0"/>
            </a:endParaRPr>
          </a:p>
          <a:p>
            <a:endParaRPr lang="en-GB" sz="1100" kern="100" dirty="0">
              <a:effectLst/>
              <a:latin typeface="Arial" panose="020B0604020202020204" pitchFamily="34" charset="0"/>
              <a:ea typeface="Aptos" panose="020B00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011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25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We will now review the essentials of club administration—because keeping your club running smoothly is what allows members to thrive and achieve their goals.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Administration is all about the behind-the-scenes work that keeps everything operating well, from managing finances to tracking memberships and officer roles. This may sound like a lot, but with the right tools and knowledge, it becomes manageable and even rewarding.</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482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a:cs typeface="Arial"/>
              </a:rPr>
              <a:t>Club Administration begins with Club Central. </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club officers who are familiar with Club Central how they have used Club Central.)</a:t>
            </a:r>
          </a:p>
          <a:p>
            <a:endParaRPr lang="en-GB" dirty="0">
              <a:latin typeface="Arial" panose="020B0604020202020204" pitchFamily="34" charset="0"/>
              <a:cs typeface="Arial" panose="020B0604020202020204" pitchFamily="34" charset="0"/>
            </a:endParaRPr>
          </a:p>
          <a:p>
            <a:r>
              <a:rPr lang="en-US" dirty="0">
                <a:latin typeface="Arial"/>
                <a:cs typeface="Arial"/>
              </a:rPr>
              <a:t>Club Central is the online platform provided by Toastmasters International for club officers to manage your club and the various administrative tasks, such as updating membership information, submitting educational awards, </a:t>
            </a:r>
            <a:r>
              <a:rPr lang="en-US" b="0" dirty="0">
                <a:latin typeface="Arial"/>
                <a:cs typeface="Arial"/>
              </a:rPr>
              <a:t>and handling dues payments. </a:t>
            </a:r>
            <a:r>
              <a:rPr lang="en-US" dirty="0">
                <a:latin typeface="Arial"/>
                <a:cs typeface="Arial"/>
              </a:rPr>
              <a:t>Only club officers have access to Club Central. All of the club management tabs are listed on the Club Central page.</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To locate Club Central, login at the TI website. You will see your name appear on the top of the page. By placing your mouse pointer over your name, you will see a dropdown selection list.</a:t>
            </a:r>
            <a:r>
              <a:rPr lang="en-US" dirty="0">
                <a:latin typeface="+mn-lt"/>
                <a:ea typeface="Calibri" panose="020F0502020204030204"/>
                <a:cs typeface="Calibri" panose="020F0502020204030204"/>
              </a:rPr>
              <a:t> </a:t>
            </a:r>
            <a:r>
              <a:rPr lang="en-US" dirty="0">
                <a:latin typeface="Arial"/>
                <a:cs typeface="Arial"/>
              </a:rPr>
              <a:t>Select the “My Home” option, scroll down to the Leadership Central section, and click to select the Club Central tab.</a:t>
            </a:r>
            <a:r>
              <a:rPr lang="en-US" dirty="0">
                <a:latin typeface="+mn-lt"/>
                <a:ea typeface="Calibri"/>
                <a:cs typeface="Calibri"/>
              </a:rPr>
              <a:t> </a:t>
            </a:r>
            <a:r>
              <a:rPr lang="en-US" dirty="0">
                <a:latin typeface="Arial"/>
                <a:cs typeface="Arial"/>
              </a:rPr>
              <a:t>Once the Club Central page displays, you will see a link for Club Central Tutorials to assist you in navigating Club Central.  </a:t>
            </a:r>
          </a:p>
          <a:p>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1682664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E8E2-ECB5-1F3D-7F4A-10569347F3A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AC4113-B8D0-61A6-359C-95C012B229DC}"/>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7D0EC9E5-8DFB-2F9D-456C-518D78F9431E}"/>
              </a:ext>
            </a:extLst>
          </p:cNvPr>
          <p:cNvSpPr>
            <a:spLocks noGrp="1"/>
          </p:cNvSpPr>
          <p:nvPr>
            <p:ph type="body" idx="1"/>
          </p:nvPr>
        </p:nvSpPr>
        <p:spPr>
          <a:xfrm>
            <a:off x="545910" y="3862316"/>
            <a:ext cx="5759356" cy="4967785"/>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29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Let’s explore one of the most important tools in Club Central: the membership list. This is where you will find essential information about each member of your club. Keeping this list accurate and up-to-date is key for several reasons, from effective communication to efficient dues management. Updating and maintaining the membership list is an ongoing responsibility of the Club Secretary. </a:t>
            </a:r>
          </a:p>
          <a:p>
            <a:endParaRPr lang="en-US" dirty="0">
              <a:latin typeface="Arial" panose="020B0604020202020204" pitchFamily="34" charset="0"/>
              <a:cs typeface="Arial" panose="020B0604020202020204" pitchFamily="34" charset="0"/>
            </a:endParaRPr>
          </a:p>
          <a:p>
            <a:r>
              <a:rPr lang="en-US" sz="1200" kern="1200" dirty="0">
                <a:solidFill>
                  <a:schemeClr val="tx1"/>
                </a:solidFill>
                <a:effectLst/>
                <a:latin typeface="+mn-lt"/>
                <a:ea typeface="+mn-ea"/>
                <a:cs typeface="+mn-cs"/>
              </a:rPr>
              <a:t>The membership list and member payment status are found in Club Central by clicking on “Membership Management”. </a:t>
            </a:r>
            <a:r>
              <a:rPr lang="en-US" dirty="0">
                <a:latin typeface="Arial" panose="020B0604020202020204" pitchFamily="34" charset="0"/>
                <a:cs typeface="Arial" panose="020B0604020202020204" pitchFamily="34" charset="0"/>
              </a:rPr>
              <a:t>You can update a member’s contact information here, such as phone number, email, and billing address. </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view payments and print receipts, go to the “Club Financials” folder in Club Central.</a:t>
            </a:r>
            <a:r>
              <a:rPr lang="en-US" sz="1200" kern="1200" dirty="0">
                <a:solidFill>
                  <a:schemeClr val="tx1"/>
                </a:solidFill>
                <a:effectLst/>
                <a:latin typeface="Arial" panose="020B0604020202020204" pitchFamily="34" charset="0"/>
                <a:ea typeface="+mn-ea"/>
                <a:cs typeface="Arial" panose="020B0604020202020204" pitchFamily="34" charset="0"/>
              </a:rPr>
              <a:t> </a:t>
            </a:r>
            <a:r>
              <a:rPr lang="en-US" dirty="0">
                <a:latin typeface="Arial" panose="020B0604020202020204" pitchFamily="34" charset="0"/>
                <a:cs typeface="Arial" panose="020B0604020202020204" pitchFamily="34" charset="0"/>
              </a:rPr>
              <a:t>This can be useful if someone needs records of dues paid or if your club wants to check financial statuses at a glance. </a:t>
            </a:r>
          </a:p>
        </p:txBody>
      </p:sp>
      <p:sp>
        <p:nvSpPr>
          <p:cNvPr id="4" name="Segnaposto numero diapositiva 3">
            <a:extLst>
              <a:ext uri="{FF2B5EF4-FFF2-40B4-BE49-F238E27FC236}">
                <a16:creationId xmlns:a16="http://schemas.microsoft.com/office/drawing/2014/main" id="{15BBB754-50D2-FCAA-38CF-3E55ECFC8A6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244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52931-7864-D067-A303-DEB8C0DA00A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859AACE-A208-A98A-2FF9-31E876A7C71B}"/>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0EF8BC8D-12A9-85EF-16AE-AF3DB85B51F5}"/>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32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latin typeface="Arial" panose="020B0604020202020204" pitchFamily="34" charset="0"/>
                <a:cs typeface="Arial" panose="020B0604020202020204" pitchFamily="34" charset="0"/>
              </a:rPr>
              <a:t>Let’s look at assigning club officer roles in Club Central. Club officers play essential roles in guiding the club and supporting its operations, so it’s crucial to keep these assignments accurate and updated. The list of new and current club officer roles can be accessed via the “Club Officer Assignment”  button in Club Central.</a:t>
            </a:r>
            <a:endParaRPr lang="en-GB" sz="1200" b="1" kern="100" dirty="0">
              <a:effectLst/>
              <a:latin typeface="Arial" panose="020B0604020202020204" pitchFamily="34" charset="0"/>
              <a:ea typeface="Aptos" panose="020B00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In Club Central, you can assign and update club officer roles, if their predecessor leaves either the club or the Executive Committee for any reason, such as relocating for a job. Keeping club officer assignments up-to-date strengthens your club’s organization and reliability. </a:t>
            </a:r>
            <a:endParaRPr lang="it-IT"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In Club Central, you can also set term dates. This feature is especially useful during transitions or when a new club officer steps in at mid-term, making sure that members and Toastmasters International can easily contact the correct club officers. </a:t>
            </a:r>
            <a:r>
              <a:rPr lang="en-US" b="1" dirty="0">
                <a:latin typeface="Arial"/>
                <a:cs typeface="Arial"/>
              </a:rPr>
              <a:t>Term Dates </a:t>
            </a:r>
            <a:r>
              <a:rPr lang="en-US" dirty="0">
                <a:latin typeface="Arial"/>
                <a:cs typeface="Arial"/>
              </a:rPr>
              <a:t>refer to when a club officer’s Term of Office expires or starts. Many clubs keep the same officers in place for 12 months from 1</a:t>
            </a:r>
            <a:r>
              <a:rPr lang="en-US" baseline="30000" dirty="0">
                <a:latin typeface="Arial"/>
                <a:cs typeface="Arial"/>
              </a:rPr>
              <a:t>st</a:t>
            </a:r>
            <a:r>
              <a:rPr lang="en-US" dirty="0">
                <a:latin typeface="Arial"/>
                <a:cs typeface="Arial"/>
              </a:rPr>
              <a:t> July to 30</a:t>
            </a:r>
            <a:r>
              <a:rPr lang="en-US" baseline="30000" dirty="0">
                <a:latin typeface="Arial"/>
                <a:cs typeface="Arial"/>
              </a:rPr>
              <a:t>th</a:t>
            </a:r>
            <a:r>
              <a:rPr lang="en-US" dirty="0">
                <a:latin typeface="Arial"/>
                <a:cs typeface="Arial"/>
              </a:rPr>
              <a:t> June of the following calendar year. Only in clubs that meet weekly, are officers eligible to serve a 6-month (semi-annual) term of office that begins on either the 1</a:t>
            </a:r>
            <a:r>
              <a:rPr lang="en-US" baseline="30000" dirty="0">
                <a:latin typeface="Arial"/>
                <a:cs typeface="Arial"/>
              </a:rPr>
              <a:t>st</a:t>
            </a:r>
            <a:r>
              <a:rPr lang="en-US" dirty="0">
                <a:latin typeface="Arial"/>
                <a:cs typeface="Arial"/>
              </a:rPr>
              <a:t> July or 1</a:t>
            </a:r>
            <a:r>
              <a:rPr lang="en-US" baseline="30000" dirty="0">
                <a:latin typeface="Arial"/>
                <a:cs typeface="Arial"/>
              </a:rPr>
              <a:t>st</a:t>
            </a:r>
            <a:r>
              <a:rPr lang="en-US" dirty="0">
                <a:latin typeface="Arial"/>
                <a:cs typeface="Arial"/>
              </a:rPr>
              <a:t> January. The length of your club’s officer terms is set in your club’s constitution and can only be changed during a club business meeting with a quorum of members present. </a:t>
            </a:r>
            <a:r>
              <a:rPr lang="en-US" b="1" dirty="0">
                <a:latin typeface="Arial"/>
                <a:cs typeface="Arial"/>
              </a:rPr>
              <a:t>Note:</a:t>
            </a:r>
            <a:r>
              <a:rPr lang="en-US" dirty="0">
                <a:latin typeface="Arial"/>
                <a:cs typeface="Arial"/>
              </a:rPr>
              <a:t> Officers can resign for one reason or another and a replacement can be elected at any time during the year, but their term ends on either the 30</a:t>
            </a:r>
            <a:r>
              <a:rPr lang="en-US" baseline="30000" dirty="0">
                <a:latin typeface="Arial"/>
                <a:cs typeface="Arial"/>
              </a:rPr>
              <a:t>th</a:t>
            </a:r>
            <a:r>
              <a:rPr lang="en-US" dirty="0">
                <a:latin typeface="Arial"/>
                <a:cs typeface="Arial"/>
              </a:rPr>
              <a:t> June or 31</a:t>
            </a:r>
            <a:r>
              <a:rPr lang="en-US" baseline="30000" dirty="0">
                <a:latin typeface="Arial"/>
                <a:cs typeface="Arial"/>
              </a:rPr>
              <a:t>st</a:t>
            </a:r>
            <a:r>
              <a:rPr lang="en-US" dirty="0">
                <a:latin typeface="Arial"/>
                <a:cs typeface="Arial"/>
              </a:rPr>
              <a:t> December when the other club officers' terms end.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Via Club Central you can print off a club officer list,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Special restrictions: The roles of President, Secretary, and one Vice President must be held by three different people. This ensures clear separation of responsibilities and supports balanced club leadership. Three is also the minimum number of club officer roles that must be filled to be a club in good standing. The three different people can hold additional club officer roles; although, it is recommended that all club officer roles are filled and that the club officer roles are held by different members. </a:t>
            </a:r>
          </a:p>
          <a:p>
            <a:r>
              <a:rPr lang="en-US" dirty="0">
                <a:latin typeface="Arial" panose="020B0604020202020204" pitchFamily="34" charset="0"/>
                <a:cs typeface="Arial" panose="020B0604020202020204" pitchFamily="34" charset="0"/>
              </a:rPr>
              <a:t>. </a:t>
            </a:r>
            <a:endParaRPr lang="it-IT" dirty="0">
              <a:latin typeface="Arial" panose="020B0604020202020204" pitchFamily="34" charset="0"/>
              <a:cs typeface="Arial" panose="020B0604020202020204" pitchFamily="34" charset="0"/>
            </a:endParaRPr>
          </a:p>
        </p:txBody>
      </p:sp>
      <p:sp>
        <p:nvSpPr>
          <p:cNvPr id="4" name="Segnaposto numero diapositiva 3">
            <a:extLst>
              <a:ext uri="{FF2B5EF4-FFF2-40B4-BE49-F238E27FC236}">
                <a16:creationId xmlns:a16="http://schemas.microsoft.com/office/drawing/2014/main" id="{7E169D3A-D193-4D33-1260-913717F2BC7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7131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665163"/>
            <a:ext cx="5486400" cy="3086100"/>
          </a:xfrm>
        </p:spPr>
      </p:sp>
      <p:sp>
        <p:nvSpPr>
          <p:cNvPr id="3" name="Segnaposto note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33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To submit an award, go to the award submission section in Base Camp. Base Camp is now linked directly to Club Central, so all necessary information is already there. </a:t>
            </a:r>
            <a:r>
              <a:rPr lang="en-US" b="0" dirty="0">
                <a:latin typeface="Arial" panose="020B0604020202020204" pitchFamily="34" charset="0"/>
                <a:cs typeface="Arial" panose="020B0604020202020204" pitchFamily="34" charset="0"/>
              </a:rPr>
              <a:t>Simply</a:t>
            </a:r>
            <a:r>
              <a:rPr lang="en-US" b="1"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select the award the member has achieved and submit it. </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When members finish all the projects in a Level of Pathways, their personal achievements in Pathways contribute to overall club goal achievements in the Distinguished Club Program (DCP) too.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Another great feature is the option to send a letter of recognition to a member’s employer. You can choose to send this either by email or regular mail, highlighting the member’s dedication and growth. This recognition can make a positive impact in both their personal and professional lives.</a:t>
            </a:r>
            <a:endParaRPr lang="it-IT"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1805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665163"/>
            <a:ext cx="5486400" cy="3086100"/>
          </a:xfrm>
        </p:spPr>
      </p:sp>
      <p:sp>
        <p:nvSpPr>
          <p:cNvPr id="3" name="Segnaposto note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34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Click</a:t>
            </a:r>
            <a:r>
              <a:rPr lang="en-US" dirty="0">
                <a:latin typeface="Arial" panose="020B0604020202020204" pitchFamily="34" charset="0"/>
                <a:cs typeface="Arial" panose="020B0604020202020204" pitchFamily="34" charset="0"/>
              </a:rPr>
              <a:t> to reveal each point.)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By submitting education awards promptly after a member has completed a Pathways Level, you are not only tracking their progress but also boosting morale and strengthening the club’s learning culture. Celebrate members who complete all the projects in a level of Pathways to show that their efforts are seen and valued. Ask members what transferable skills they learned by completing a Pathways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Many clubs present members with Pathways Level Certificates at club meetings to recognize their achievements and to encourage other members to complete their Pathways levels as well.</a:t>
            </a:r>
            <a:r>
              <a:rPr lang="it-IT"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Awards give members tangible milestones to pursue, creating a sense of accomplishment and encouraging them to reach even further.</a:t>
            </a:r>
          </a:p>
          <a:p>
            <a:endParaRPr lang="en-US"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0596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1 minute</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Welcome back for the final Club Officer Training (COT) session. I hope that you enjoyed your individual club officer role training and found the training beneficial to understand and fulfil your club officer role.</a:t>
            </a:r>
          </a:p>
          <a:p>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969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25538" y="665163"/>
            <a:ext cx="4686300" cy="2636837"/>
          </a:xfrm>
        </p:spPr>
      </p:sp>
      <p:sp>
        <p:nvSpPr>
          <p:cNvPr id="3" name="Segnaposto note 2"/>
          <p:cNvSpPr>
            <a:spLocks noGrp="1"/>
          </p:cNvSpPr>
          <p:nvPr>
            <p:ph type="body" idx="1"/>
          </p:nvPr>
        </p:nvSpPr>
        <p:spPr>
          <a:xfrm>
            <a:off x="368490" y="3302000"/>
            <a:ext cx="6059606" cy="5569045"/>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36 minutes</a:t>
            </a:r>
          </a:p>
          <a:p>
            <a:endParaRPr lang="en-GB" sz="700" kern="100" dirty="0">
              <a:effectLst/>
              <a:latin typeface="Arial" panose="020B0604020202020204" pitchFamily="34" charset="0"/>
              <a:ea typeface="Aptos" panose="020B0004020202020204" pitchFamily="34" charset="0"/>
              <a:cs typeface="Arial" panose="020B0604020202020204" pitchFamily="34" charset="0"/>
            </a:endParaRPr>
          </a:p>
          <a:p>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The Club Constitution is the foundational document that defines the purpose, structure, and guidelines for every Toastmasters club worldwide. </a:t>
            </a:r>
          </a:p>
          <a:p>
            <a:r>
              <a:rPr lang="en-US" dirty="0"/>
              <a:t>The Club Constitution can be divided into six main sections</a:t>
            </a:r>
          </a:p>
          <a:p>
            <a:endParaRPr lang="en-US" sz="600" dirty="0"/>
          </a:p>
          <a:p>
            <a:r>
              <a:rPr lang="en-US" b="1" dirty="0"/>
              <a:t>Purpose</a:t>
            </a:r>
            <a:r>
              <a:rPr lang="en-US" dirty="0"/>
              <a:t>: The constitution begins with the purpose of the club. It states the club mission and expands on it. </a:t>
            </a:r>
          </a:p>
          <a:p>
            <a:endParaRPr lang="en-US" sz="600" dirty="0"/>
          </a:p>
          <a:p>
            <a:r>
              <a:rPr lang="en-US" b="1" dirty="0"/>
              <a:t>Membership and Fees</a:t>
            </a:r>
            <a:r>
              <a:rPr lang="en-US" dirty="0"/>
              <a:t>: The constitution defines membership eligibility and the fees structure. Membership fees include the Toastmasters International fee, the one-time new member fee, and club fees to cover room and equipment rental and to purchase Toastmasters supplies and recognition items. This maintains transparency and helps both current and prospective members understand what is required to join and stay active. Membership fees policies ensure that clubs remain financially stable. </a:t>
            </a:r>
          </a:p>
          <a:p>
            <a:endParaRPr lang="en-US" sz="600" dirty="0"/>
          </a:p>
          <a:p>
            <a:r>
              <a:rPr lang="en-US" b="1" dirty="0"/>
              <a:t>Meetings and Voting</a:t>
            </a:r>
            <a:r>
              <a:rPr lang="en-US" dirty="0"/>
              <a:t>: Guidelines for regular and special meetings are also outlined, including rules for quorum and voting. Quorum requirements ensure that club decisions reflect a fair representation of the membership. Having these rules in place helps us hold effective, productive meetings where every member has a voice and decisions are made democratically.</a:t>
            </a:r>
          </a:p>
          <a:p>
            <a:endParaRPr lang="en-US" sz="600" dirty="0"/>
          </a:p>
          <a:p>
            <a:r>
              <a:rPr lang="en-US" b="1" dirty="0"/>
              <a:t>Officers and Responsibilities</a:t>
            </a:r>
            <a:r>
              <a:rPr lang="en-US" dirty="0"/>
              <a:t>: The constitution describes the roles and duties of each club officer. Clear definitions of officer responsibilities are crucial, as they help each leader understand their role in supporting the club and fulfilling its mission.</a:t>
            </a:r>
          </a:p>
          <a:p>
            <a:endParaRPr lang="en-US" sz="600" dirty="0"/>
          </a:p>
          <a:p>
            <a:r>
              <a:rPr lang="en-US" b="1" dirty="0"/>
              <a:t>Committees: </a:t>
            </a:r>
            <a:r>
              <a:rPr lang="en-US" b="0" dirty="0"/>
              <a:t>C</a:t>
            </a:r>
            <a:r>
              <a:rPr lang="en-US" dirty="0"/>
              <a:t>ommittees give members the opportunity to begin their leadership journey by serving on the Education, Membership, Public Relations, or Social and Reception Committee. </a:t>
            </a:r>
          </a:p>
          <a:p>
            <a:endParaRPr lang="en-US" sz="600" dirty="0"/>
          </a:p>
          <a:p>
            <a:r>
              <a:rPr lang="en-US" b="1" dirty="0"/>
              <a:t>District and International Voting Rights: </a:t>
            </a:r>
            <a:r>
              <a:rPr lang="en-US" dirty="0"/>
              <a:t>Clubs have two votes at District Council Meetings and at the Annual Toastmasters International Business Meeting. Please exercise your rights to vote! </a:t>
            </a:r>
          </a:p>
          <a:p>
            <a:endParaRPr lang="en-US" sz="600" dirty="0"/>
          </a:p>
          <a:p>
            <a:r>
              <a:rPr lang="en-US" dirty="0"/>
              <a:t>Together, these sections provide a strong framework for a thriving club!</a:t>
            </a:r>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4239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665163"/>
            <a:ext cx="5486400" cy="3086100"/>
          </a:xfrm>
        </p:spPr>
      </p:sp>
      <p:sp>
        <p:nvSpPr>
          <p:cNvPr id="3" name="Segnaposto note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38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a:cs typeface="Arial"/>
              </a:rPr>
              <a:t>The fee payment section in Club Central's Membership Management portal and good financial management are essential to the health of any Toastmasters club.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Managing finances well allows your club to operate smoothly and provide resources for member growth. By creating and maintaining a budget, your club is better positioned to plan activities, cover expenses, and even budget for future goals.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Club Central, you will find tools for effective fee collection, membership payments to Toastmasters International, and budgeting.</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Staying on top of dues is crucial, as missed payments can disrupt a member’s active status and even affect the club’s standing.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Toastmasters, membership dues are typically due twice a year, with deadlines on 30</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September and 31</a:t>
            </a:r>
            <a:r>
              <a:rPr lang="en-US" baseline="30000" dirty="0">
                <a:latin typeface="Arial" panose="020B0604020202020204" pitchFamily="34" charset="0"/>
                <a:cs typeface="Arial" panose="020B0604020202020204" pitchFamily="34" charset="0"/>
              </a:rPr>
              <a:t>st</a:t>
            </a:r>
            <a:r>
              <a:rPr lang="en-US" dirty="0">
                <a:latin typeface="Arial" panose="020B0604020202020204" pitchFamily="34" charset="0"/>
                <a:cs typeface="Arial" panose="020B0604020202020204" pitchFamily="34" charset="0"/>
              </a:rPr>
              <a:t> March. Keeping track of these deadlines ensures members remain active and eligible to participate fully. </a:t>
            </a:r>
            <a:r>
              <a:rPr lang="en-US" dirty="0">
                <a:latin typeface="Arial"/>
                <a:cs typeface="Arial"/>
              </a:rPr>
              <a:t>In the</a:t>
            </a:r>
            <a:r>
              <a:rPr lang="en-US" b="1" dirty="0">
                <a:latin typeface="Arial"/>
                <a:cs typeface="Arial"/>
              </a:rPr>
              <a:t> Membership Management</a:t>
            </a:r>
            <a:r>
              <a:rPr lang="en-US" dirty="0">
                <a:latin typeface="Arial"/>
                <a:cs typeface="Arial"/>
              </a:rPr>
              <a:t> section, you will also find a convenient tool that calculates dues automatically. This feature is especially helpful with guests joining at different times of the year. </a:t>
            </a:r>
          </a:p>
          <a:p>
            <a:endParaRPr lang="en-US" dirty="0">
              <a:latin typeface="Arial"/>
              <a:cs typeface="Arial"/>
            </a:endParaRPr>
          </a:p>
          <a:p>
            <a:r>
              <a:rPr lang="en-US" dirty="0">
                <a:latin typeface="Arial"/>
                <a:cs typeface="Arial"/>
              </a:rPr>
              <a:t>Club Central's Membership Management portal accepts payments through various methods, including credit cards and wire transfers, so members have flexibility in how they pay. Clubs may also opt to enable the Self-Pay option for members to log in and submit their own Toastmasters International renewal payments.</a:t>
            </a:r>
          </a:p>
          <a:p>
            <a:endParaRPr lang="en-US" dirty="0">
              <a:latin typeface="Arial"/>
              <a:cs typeface="Arial"/>
            </a:endParaRPr>
          </a:p>
          <a:p>
            <a:r>
              <a:rPr lang="en-US" dirty="0">
                <a:latin typeface="Arial"/>
                <a:cs typeface="Arial"/>
              </a:rPr>
              <a:t>Many clubs charge supplementary fees to cover their own costs, including room rental, to purchase best speaker and other ribbons awarded at club meetings and to support tea and coffee breaks. These supplementary club fees are not paid through Club Central to Toastmasters International. Clubs collect these fees separately for deposit to the club's bank account.</a:t>
            </a:r>
            <a:endParaRPr lang="en-US" dirty="0">
              <a:ea typeface="Calibri"/>
              <a:cs typeface="Calibri"/>
            </a:endParaRPr>
          </a:p>
          <a:p>
            <a:endParaRPr lang="en-US" dirty="0">
              <a:latin typeface="Arial" panose="020B0604020202020204" pitchFamily="34" charset="0"/>
              <a:cs typeface="Arial" panose="020B0604020202020204" pitchFamily="34" charset="0"/>
            </a:endParaRP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endParaRPr lang="it-IT" dirty="0">
              <a:latin typeface="Arial" panose="020B0604020202020204" pitchFamily="34" charset="0"/>
              <a:cs typeface="Arial" panose="020B0604020202020204" pitchFamily="34" charset="0"/>
            </a:endParaRPr>
          </a:p>
          <a:p>
            <a:endParaRPr lang="en-US" dirty="0"/>
          </a:p>
          <a:p>
            <a:endParaRPr lang="en-US" dirty="0">
              <a:latin typeface="Arial"/>
              <a:cs typeface="Arial"/>
            </a:endParaRPr>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273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1.5 minute</a:t>
            </a:r>
          </a:p>
          <a:p>
            <a:r>
              <a:rPr lang="en-GB" sz="1200" b="1" dirty="0">
                <a:latin typeface="Arial" panose="020B0604020202020204" pitchFamily="34" charset="0"/>
                <a:cs typeface="Arial" panose="020B0604020202020204" pitchFamily="34" charset="0"/>
              </a:rPr>
              <a:t>Elapsed Time: 39.5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Regulations can differ by country/state/territory. (Please explain what clubs need to do to be legal in the countries of your participants. Some clubs may need to register as an association, Others can exist without any formal legal requirements. Please briefly explain what the regulation(s) is/are in your country/countries.)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4182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41.5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Ask</a:t>
            </a:r>
            <a:r>
              <a:rPr lang="en-US" dirty="0">
                <a:latin typeface="Arial" panose="020B0604020202020204" pitchFamily="34" charset="0"/>
                <a:cs typeface="Arial" panose="020B0604020202020204" pitchFamily="34" charset="0"/>
              </a:rPr>
              <a:t> the questions below rhetorically to begin this section on branding. Do not wait for responses. Only show this slide for a few seconds.)</a:t>
            </a:r>
          </a:p>
          <a:p>
            <a:r>
              <a:rPr lang="en-US" dirty="0">
                <a:latin typeface="Arial" panose="020B0604020202020204" pitchFamily="34" charset="0"/>
                <a:cs typeface="Arial" panose="020B0604020202020204" pitchFamily="34" charset="0"/>
              </a:rPr>
              <a:t>How do you promote your club?</a:t>
            </a:r>
          </a:p>
          <a:p>
            <a:r>
              <a:rPr lang="en-US" dirty="0">
                <a:latin typeface="Arial" panose="020B0604020202020204" pitchFamily="34" charset="0"/>
                <a:cs typeface="Arial" panose="020B0604020202020204" pitchFamily="34" charset="0"/>
              </a:rPr>
              <a:t>Do you adhere to the Toastmasters branding guidelines?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482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665163"/>
            <a:ext cx="5486400" cy="3086100"/>
          </a:xfrm>
        </p:spPr>
      </p:sp>
      <p:sp>
        <p:nvSpPr>
          <p:cNvPr id="3" name="Segnaposto note 2"/>
          <p:cNvSpPr>
            <a:spLocks noGrp="1"/>
          </p:cNvSpPr>
          <p:nvPr>
            <p:ph type="body" idx="1"/>
          </p:nvPr>
        </p:nvSpPr>
        <p:spPr>
          <a:xfrm>
            <a:off x="477671" y="3862316"/>
            <a:ext cx="5868537" cy="4967785"/>
          </a:xfrm>
        </p:spPr>
        <p:txBody>
          <a:bodyPr/>
          <a:lstStyle/>
          <a:p>
            <a:r>
              <a:rPr lang="en-GB" sz="1200" b="1" dirty="0">
                <a:latin typeface="Arial" panose="020B0604020202020204" pitchFamily="34" charset="0"/>
                <a:cs typeface="Arial" panose="020B0604020202020204" pitchFamily="34" charset="0"/>
              </a:rPr>
              <a:t>Time on slide: 2 minute</a:t>
            </a:r>
          </a:p>
          <a:p>
            <a:r>
              <a:rPr lang="en-GB" sz="1200" b="1" dirty="0">
                <a:latin typeface="Arial" panose="020B0604020202020204" pitchFamily="34" charset="0"/>
                <a:cs typeface="Arial" panose="020B0604020202020204" pitchFamily="34" charset="0"/>
              </a:rPr>
              <a:t>Elapsed Time: 43.5 minutes</a:t>
            </a:r>
          </a:p>
          <a:p>
            <a:endParaRPr lang="en-GB" sz="1000" kern="100" dirty="0">
              <a:effectLst/>
              <a:latin typeface="Arial" panose="020B0604020202020204" pitchFamily="34" charset="0"/>
              <a:ea typeface="Aptos" panose="020B0004020202020204" pitchFamily="34" charset="0"/>
              <a:cs typeface="Times New Roman" panose="02020603050405020304" pitchFamily="18" charset="0"/>
            </a:endParaRPr>
          </a:p>
          <a:p>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r>
              <a:rPr lang="en-US" dirty="0"/>
              <a:t>Our brand answers key questions about who we are, how we are seen, and what people experience when they interact with us. It’s more than just a logo or name—it’s the full picture of what we represent and the promise we make to those we serve.</a:t>
            </a:r>
          </a:p>
          <a:p>
            <a:endParaRPr lang="en-US" sz="700" dirty="0"/>
          </a:p>
          <a:p>
            <a:r>
              <a:rPr lang="en-US" b="1" dirty="0"/>
              <a:t>Identity – Who are we? </a:t>
            </a:r>
            <a:r>
              <a:rPr lang="en-US" dirty="0"/>
              <a:t>The Toastmasters brand stands out because of its identity—beyond</a:t>
            </a:r>
            <a:r>
              <a:rPr lang="en-US" baseline="0" dirty="0"/>
              <a:t> the </a:t>
            </a:r>
            <a:r>
              <a:rPr lang="en-US" dirty="0"/>
              <a:t>logo; it’s a commitment to personal growth, leadership, and connection.</a:t>
            </a:r>
          </a:p>
          <a:p>
            <a:endParaRPr lang="en-US" sz="700" dirty="0"/>
          </a:p>
          <a:p>
            <a:r>
              <a:rPr lang="en-US" b="1" dirty="0"/>
              <a:t>Perception – How do others see us? </a:t>
            </a:r>
            <a:r>
              <a:rPr lang="en-US" dirty="0"/>
              <a:t>Toastmasters is seen as a supportive, empowering community, built on countless stories of individual growth and transformation.</a:t>
            </a:r>
          </a:p>
          <a:p>
            <a:endParaRPr lang="en-US" sz="500" dirty="0"/>
          </a:p>
          <a:p>
            <a:r>
              <a:rPr lang="en-US" b="1" dirty="0"/>
              <a:t>Consistency – How do we maintain our standards? </a:t>
            </a:r>
            <a:r>
              <a:rPr lang="en-US" dirty="0"/>
              <a:t>Consistency across all clubs ensures members know what to expect, reinforcing the brand’s promise of a structured and supportive environment.</a:t>
            </a:r>
          </a:p>
          <a:p>
            <a:endParaRPr lang="en-US" sz="700" dirty="0"/>
          </a:p>
          <a:p>
            <a:r>
              <a:rPr lang="en-US" b="1" dirty="0"/>
              <a:t>Trust – Can we be relied upon? </a:t>
            </a:r>
            <a:r>
              <a:rPr lang="en-US" dirty="0"/>
              <a:t>Trust is built by consistently delivering a safe space for growth, where members can rely on Toastmasters to help them achieve their goals.</a:t>
            </a:r>
          </a:p>
          <a:p>
            <a:endParaRPr lang="en-US" sz="700" dirty="0"/>
          </a:p>
          <a:p>
            <a:r>
              <a:rPr lang="en-US" b="1" dirty="0"/>
              <a:t>Experience – How do we make members feel? </a:t>
            </a:r>
            <a:r>
              <a:rPr lang="en-US" dirty="0"/>
              <a:t>The experience of being a Toastmaster is memorable, creating a sense of camaraderie and achievement that keeps members engaged and coming back.</a:t>
            </a:r>
          </a:p>
          <a:p>
            <a:endParaRPr lang="en-US" sz="700" dirty="0"/>
          </a:p>
          <a:p>
            <a:r>
              <a:rPr lang="en-US" dirty="0"/>
              <a:t>This powerful impact is made possible because each club plays a vital role in bringing the brand to life through every meeting and member interaction.  It is a partnership between Club and Brand. It is a 2-way street.</a:t>
            </a:r>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483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8D0EC-6E7D-6EE1-64C6-0B7F17717FF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2E45F60-04C1-5A32-372E-77E0F13EEE5E}"/>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EB33F7B7-5F90-B2C1-4310-151D9D7D0166}"/>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44.5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Ask</a:t>
            </a:r>
            <a:r>
              <a:rPr lang="en-US" dirty="0">
                <a:latin typeface="Arial" panose="020B0604020202020204" pitchFamily="34" charset="0"/>
                <a:cs typeface="Arial" panose="020B0604020202020204" pitchFamily="34" charset="0"/>
              </a:rPr>
              <a:t> why and how the Toastmasters brand supports clubs. Encourage club officer responses. Then show the next slide with answers.)</a:t>
            </a:r>
          </a:p>
          <a:p>
            <a:endParaRPr lang="en-US" dirty="0"/>
          </a:p>
          <a:p>
            <a:endParaRPr lang="it-IT" dirty="0"/>
          </a:p>
        </p:txBody>
      </p:sp>
      <p:sp>
        <p:nvSpPr>
          <p:cNvPr id="4" name="Segnaposto numero diapositiva 3">
            <a:extLst>
              <a:ext uri="{FF2B5EF4-FFF2-40B4-BE49-F238E27FC236}">
                <a16:creationId xmlns:a16="http://schemas.microsoft.com/office/drawing/2014/main" id="{206ADB14-276E-3CFC-EB32-C925110570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4929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2CB86-94FA-6390-3279-F2AE440E952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F1F014A-EB9C-C5F1-3BE7-3E1A9397DA58}"/>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25B11713-BD1C-85FC-D085-61C6637164CC}"/>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46.5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 CENTURY OF EXPERIENCE</a:t>
            </a:r>
          </a:p>
          <a:p>
            <a:r>
              <a:rPr lang="en-US" dirty="0">
                <a:latin typeface="Arial" panose="020B0604020202020204" pitchFamily="34" charset="0"/>
                <a:cs typeface="Arial" panose="020B0604020202020204" pitchFamily="34" charset="0"/>
              </a:rPr>
              <a:t>Toastmasters brings 100 years of proven educational methods, giving our clubs a reliable framework to help members grow. We are building on a century of success in communication and leadership skills development.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CREDIBILITY AND RECOGNITION</a:t>
            </a:r>
          </a:p>
          <a:p>
            <a:r>
              <a:rPr lang="en-US" dirty="0">
                <a:latin typeface="Arial" panose="020B0604020202020204" pitchFamily="34" charset="0"/>
                <a:cs typeface="Arial" panose="020B0604020202020204" pitchFamily="34" charset="0"/>
              </a:rPr>
              <a:t>Being part of Toastmasters means instant credibility. The brand is known and respected worldwide, which makes it easier for our clubs to attract and keep members who want to be part of a reputable organization.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RESOURCES AND GUIDELINES</a:t>
            </a:r>
          </a:p>
          <a:p>
            <a:r>
              <a:rPr lang="en-US" dirty="0">
                <a:latin typeface="Arial" panose="020B0604020202020204" pitchFamily="34" charset="0"/>
                <a:cs typeface="Arial" panose="020B0604020202020204" pitchFamily="34" charset="0"/>
              </a:rPr>
              <a:t>Toastmasters provides us with practical resources—like meeting templates, marketing tools, and training programs. These tools make it easier for our clubs to run smoothly and maintain high standards.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UNIFIED IDENTITY</a:t>
            </a:r>
          </a:p>
          <a:p>
            <a:r>
              <a:rPr lang="en-US" dirty="0">
                <a:latin typeface="Arial" panose="020B0604020202020204" pitchFamily="34" charset="0"/>
                <a:cs typeface="Arial" panose="020B0604020202020204" pitchFamily="34" charset="0"/>
              </a:rPr>
              <a:t>Finally, the Toastmasters brand connects each club to a unified global network, giving every member a sense of belonging and shared purpose with people in clubs all around the world.</a:t>
            </a:r>
          </a:p>
          <a:p>
            <a:endParaRPr lang="it-IT" dirty="0"/>
          </a:p>
        </p:txBody>
      </p:sp>
      <p:sp>
        <p:nvSpPr>
          <p:cNvPr id="4" name="Segnaposto numero diapositiva 3">
            <a:extLst>
              <a:ext uri="{FF2B5EF4-FFF2-40B4-BE49-F238E27FC236}">
                <a16:creationId xmlns:a16="http://schemas.microsoft.com/office/drawing/2014/main" id="{3419F56E-3DDF-DD00-C2D9-B3B33F671D9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18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B5D7B-2D6F-C478-CAA9-56BB077536D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1047121-80D5-AD9C-F801-7CF6D66DC6C3}"/>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536C4A24-5B42-4FFD-3B6B-738335C2E07C}"/>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47.5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Ask</a:t>
            </a:r>
            <a:r>
              <a:rPr lang="en-US" dirty="0">
                <a:latin typeface="Arial" panose="020B0604020202020204" pitchFamily="34" charset="0"/>
                <a:cs typeface="Arial" panose="020B0604020202020204" pitchFamily="34" charset="0"/>
              </a:rPr>
              <a:t> why and how the clubs help build the Toastmasters brand. Encourage club officer responses. Then show the next slide with answers.)</a:t>
            </a:r>
            <a:endParaRPr lang="en-US" sz="1200" kern="1200" dirty="0">
              <a:solidFill>
                <a:schemeClr val="tx1"/>
              </a:solidFill>
              <a:effectLst/>
              <a:latin typeface="Arial" panose="020B0604020202020204" pitchFamily="34" charset="0"/>
              <a:cs typeface="Arial" panose="020B0604020202020204" pitchFamily="34" charset="0"/>
            </a:endParaRPr>
          </a:p>
          <a:p>
            <a:endParaRPr lang="it-IT" dirty="0"/>
          </a:p>
        </p:txBody>
      </p:sp>
      <p:sp>
        <p:nvSpPr>
          <p:cNvPr id="4" name="Segnaposto numero diapositiva 3">
            <a:extLst>
              <a:ext uri="{FF2B5EF4-FFF2-40B4-BE49-F238E27FC236}">
                <a16:creationId xmlns:a16="http://schemas.microsoft.com/office/drawing/2014/main" id="{6A5AE953-B70F-DA40-93F8-E60A7E410F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950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35189-AA43-77B7-0D87-3999860A8D8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4A555CD-CC5B-0D94-D9A7-DC5511CC666E}"/>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CE5FAFEE-CE35-A580-91F3-9287E7BB1E90}"/>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49.5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panose="020B0604020202020204" pitchFamily="34" charset="0"/>
                <a:cs typeface="Arial" panose="020B0604020202020204" pitchFamily="34" charset="0"/>
              </a:rPr>
              <a:t>Living the Brand Values </a:t>
            </a:r>
            <a:r>
              <a:rPr lang="en-US" sz="1200" kern="1200" dirty="0">
                <a:solidFill>
                  <a:schemeClr val="tx1"/>
                </a:solidFill>
                <a:effectLst/>
                <a:latin typeface="Arial" panose="020B0604020202020204" pitchFamily="34" charset="0"/>
                <a:cs typeface="Arial" panose="020B0604020202020204" pitchFamily="34" charset="0"/>
              </a:rPr>
              <a:t>means we embody integrity, respect, service, and excellence every time we meet.</a:t>
            </a:r>
          </a:p>
          <a:p>
            <a:endParaRPr lang="en-US" sz="1200" kern="120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panose="020B0604020202020204" pitchFamily="34" charset="0"/>
                <a:cs typeface="Arial" panose="020B0604020202020204" pitchFamily="34" charset="0"/>
              </a:rPr>
              <a:t>Consistency through Space and Time </a:t>
            </a:r>
            <a:r>
              <a:rPr lang="en-US" sz="1200" kern="1200" dirty="0">
                <a:solidFill>
                  <a:schemeClr val="tx1"/>
                </a:solidFill>
                <a:effectLst/>
                <a:latin typeface="Arial" panose="020B0604020202020204" pitchFamily="34" charset="0"/>
                <a:cs typeface="Arial" panose="020B0604020202020204" pitchFamily="34" charset="0"/>
              </a:rPr>
              <a:t>means that clubs worldwide, over the years, all follow the same brand standards, creating a recognizable and trusted Toastmasters identity everywhere.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panose="020B0604020202020204" pitchFamily="34" charset="0"/>
                <a:cs typeface="Arial" panose="020B0604020202020204" pitchFamily="34" charset="0"/>
              </a:rPr>
              <a:t>Community Presence </a:t>
            </a:r>
            <a:r>
              <a:rPr lang="en-US" sz="1200" kern="1200" dirty="0">
                <a:solidFill>
                  <a:schemeClr val="tx1"/>
                </a:solidFill>
                <a:effectLst/>
                <a:latin typeface="Arial" panose="020B0604020202020204" pitchFamily="34" charset="0"/>
                <a:cs typeface="Arial" panose="020B0604020202020204" pitchFamily="34" charset="0"/>
              </a:rPr>
              <a:t>makes the Toastmasters brand visible and valued, whether through events or simply word-of-mouth.</a:t>
            </a:r>
            <a:endParaRPr lang="it-IT" sz="1200" kern="1200" dirty="0">
              <a:solidFill>
                <a:schemeClr val="tx1"/>
              </a:solidFill>
              <a:effectLst/>
              <a:latin typeface="Arial" panose="020B0604020202020204" pitchFamily="34" charset="0"/>
              <a:cs typeface="Arial" panose="020B0604020202020204" pitchFamily="34" charset="0"/>
            </a:endParaRPr>
          </a:p>
          <a:p>
            <a:endParaRPr lang="en-US" sz="1200" kern="1200" dirty="0">
              <a:solidFill>
                <a:schemeClr val="tx1"/>
              </a:solidFill>
              <a:effectLst/>
              <a:latin typeface="Arial" panose="020B0604020202020204" pitchFamily="34" charset="0"/>
              <a:cs typeface="Arial" panose="020B0604020202020204" pitchFamily="34" charset="0"/>
            </a:endParaRPr>
          </a:p>
          <a:p>
            <a:r>
              <a:rPr lang="en-US" sz="1200" b="1" kern="1200" dirty="0">
                <a:solidFill>
                  <a:schemeClr val="tx1"/>
                </a:solidFill>
                <a:effectLst/>
                <a:latin typeface="Arial" panose="020B0604020202020204" pitchFamily="34" charset="0"/>
                <a:cs typeface="Arial" panose="020B0604020202020204" pitchFamily="34" charset="0"/>
              </a:rPr>
              <a:t>Testimonials and Success Stories </a:t>
            </a:r>
            <a:r>
              <a:rPr lang="en-US" sz="1200" kern="1200" dirty="0">
                <a:solidFill>
                  <a:schemeClr val="tx1"/>
                </a:solidFill>
                <a:effectLst/>
                <a:latin typeface="Arial" panose="020B0604020202020204" pitchFamily="34" charset="0"/>
                <a:cs typeface="Arial" panose="020B0604020202020204" pitchFamily="34" charset="0"/>
              </a:rPr>
              <a:t>from our members showcase the real impact of Toastmasters, proving what’s possible on this journey.</a:t>
            </a:r>
            <a:endParaRPr lang="it-IT" sz="1200" kern="1200" dirty="0">
              <a:solidFill>
                <a:schemeClr val="tx1"/>
              </a:solidFill>
              <a:effectLst/>
              <a:latin typeface="Arial" panose="020B0604020202020204" pitchFamily="34" charset="0"/>
              <a:cs typeface="Arial" panose="020B0604020202020204" pitchFamily="34" charset="0"/>
            </a:endParaRPr>
          </a:p>
          <a:p>
            <a:endParaRPr lang="it-IT" dirty="0"/>
          </a:p>
        </p:txBody>
      </p:sp>
      <p:sp>
        <p:nvSpPr>
          <p:cNvPr id="4" name="Segnaposto numero diapositiva 3">
            <a:extLst>
              <a:ext uri="{FF2B5EF4-FFF2-40B4-BE49-F238E27FC236}">
                <a16:creationId xmlns:a16="http://schemas.microsoft.com/office/drawing/2014/main" id="{C3F31F5C-2F05-D473-B0DF-38EACF7E41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87115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AD795-C979-1BF8-962A-6998266FFA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29FCDF-4D7B-1E46-8DF0-C4336DC17AB8}"/>
              </a:ext>
            </a:extLst>
          </p:cNvPr>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a:extLst>
              <a:ext uri="{FF2B5EF4-FFF2-40B4-BE49-F238E27FC236}">
                <a16:creationId xmlns:a16="http://schemas.microsoft.com/office/drawing/2014/main" id="{4628FE82-ACF6-C0D0-1933-6832F26AAA09}"/>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50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The Toastmasters year fits into a repeating pattern which starts before the actual year begins. Each year there are deadlines, membership growth events, Area and District council events, and elections.  The next slides outline the critical dates you need to understand to ensure that your club has a successful year and hopefully becomes a Smedley Distinguished Club by the end of June next year.</a:t>
            </a:r>
          </a:p>
        </p:txBody>
      </p:sp>
      <p:sp>
        <p:nvSpPr>
          <p:cNvPr id="4" name="Slide Number Placeholder 3">
            <a:extLst>
              <a:ext uri="{FF2B5EF4-FFF2-40B4-BE49-F238E27FC236}">
                <a16:creationId xmlns:a16="http://schemas.microsoft.com/office/drawing/2014/main" id="{DC17C886-4D0A-B757-2749-C3BC3B411658}"/>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25641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FC2B5-8B43-C35B-7AB8-F24E07BD34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1F327-D26B-1DC2-A4BF-D8EA6614AFCC}"/>
              </a:ext>
            </a:extLst>
          </p:cNvPr>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a:extLst>
              <a:ext uri="{FF2B5EF4-FFF2-40B4-BE49-F238E27FC236}">
                <a16:creationId xmlns:a16="http://schemas.microsoft.com/office/drawing/2014/main" id="{E492D903-029B-6CFA-5669-025140241517}"/>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1 minute</a:t>
            </a:r>
          </a:p>
          <a:p>
            <a:r>
              <a:rPr lang="en-GB" b="1" dirty="0">
                <a:latin typeface="Arial" panose="020B0604020202020204" pitchFamily="34" charset="0"/>
                <a:cs typeface="Arial" panose="020B0604020202020204" pitchFamily="34" charset="0"/>
              </a:rPr>
              <a:t>Elapsed Time: 2 minutes</a:t>
            </a:r>
          </a:p>
          <a:p>
            <a:endParaRPr lang="en-GB" kern="100" dirty="0">
              <a:effectLst/>
              <a:latin typeface="Arial" panose="020B0604020202020204" pitchFamily="34" charset="0"/>
              <a:ea typeface="Aptos" panose="020B0004020202020204" pitchFamily="34" charset="0"/>
              <a:cs typeface="Arial" panose="020B0604020202020204" pitchFamily="34" charset="0"/>
            </a:endParaRPr>
          </a:p>
          <a:p>
            <a:r>
              <a:rPr lang="en-GB"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In General Session Part 1, we discussed the transferable skills you learn as a club officer, the Toastmasters mission statements and what they mean for each level of the organization but spent most of the session focusing on your club’s strategic plan and how to ensure that every club is a quality club.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have just attended the breakout session for your individual club officer role to learn the responsibilities of your role.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Now in General Session Part 2, we will concentrate on how to develop your leadership skills as a club officer and how to build a successful team. We will also discuss some of the administrative tasks that are part of your responsibilities as club officers, including financial management and monitoring Pathways participation.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Finally, we will review the basic principles of branding and highlight key dates in the Toastmasters year to create your club calendar for a successful year. Remember that the Toastmasters year begins on July 1 each year and ends on the following June 30.</a:t>
            </a:r>
          </a:p>
        </p:txBody>
      </p:sp>
      <p:sp>
        <p:nvSpPr>
          <p:cNvPr id="4" name="Slide Number Placeholder 3">
            <a:extLst>
              <a:ext uri="{FF2B5EF4-FFF2-40B4-BE49-F238E27FC236}">
                <a16:creationId xmlns:a16="http://schemas.microsoft.com/office/drawing/2014/main" id="{BFA7759F-A32A-82B8-6861-7FDA3D9D4F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20326600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a:xfrm>
            <a:off x="685800" y="3862316"/>
            <a:ext cx="5486400" cy="4822897"/>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52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how they would build a calendar for their club.)</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Cover each of the points in turn, expanding on their rationale.</a:t>
            </a:r>
          </a:p>
          <a:p>
            <a:pPr marL="171450" indent="-171450">
              <a:buFontTx/>
              <a:buChar char="-"/>
            </a:pPr>
            <a:r>
              <a:rPr lang="en-GB" b="1" dirty="0">
                <a:latin typeface="Arial" panose="020B0604020202020204" pitchFamily="34" charset="0"/>
                <a:cs typeface="Arial" panose="020B0604020202020204" pitchFamily="34" charset="0"/>
              </a:rPr>
              <a:t>Plan all year now: </a:t>
            </a:r>
            <a:r>
              <a:rPr lang="en-GB" dirty="0">
                <a:latin typeface="Arial" panose="020B0604020202020204" pitchFamily="34" charset="0"/>
                <a:cs typeface="Arial" panose="020B0604020202020204" pitchFamily="34" charset="0"/>
              </a:rPr>
              <a:t>Provides visibility to leaders and club members about what will be happening throughout the year and fosters proactivity instead of reactivity. It also builds on momentum created by the start of the year.</a:t>
            </a:r>
          </a:p>
          <a:p>
            <a:pPr marL="171450" indent="-171450">
              <a:buFontTx/>
              <a:buChar char="-"/>
            </a:pPr>
            <a:r>
              <a:rPr lang="en-GB" b="1" dirty="0">
                <a:latin typeface="Arial" panose="020B0604020202020204" pitchFamily="34" charset="0"/>
                <a:cs typeface="Arial" panose="020B0604020202020204" pitchFamily="34" charset="0"/>
              </a:rPr>
              <a:t>Schedule special meetings: </a:t>
            </a:r>
            <a:r>
              <a:rPr lang="en-GB" dirty="0">
                <a:latin typeface="Arial" panose="020B0604020202020204" pitchFamily="34" charset="0"/>
                <a:cs typeface="Arial" panose="020B0604020202020204" pitchFamily="34" charset="0"/>
              </a:rPr>
              <a:t>The earlier these are planned out, the longer the preparation period is, enabling work to be spread over months instead of weeks and reducing any stress on the part of organizers.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b="1" dirty="0">
                <a:latin typeface="Arial" panose="020B0604020202020204" pitchFamily="34" charset="0"/>
                <a:cs typeface="Arial" panose="020B0604020202020204" pitchFamily="34" charset="0"/>
              </a:rPr>
              <a:t>Identify Toastmasters deadlines: </a:t>
            </a:r>
            <a:r>
              <a:rPr lang="en-GB" dirty="0">
                <a:latin typeface="Arial" panose="020B0604020202020204" pitchFamily="34" charset="0"/>
                <a:cs typeface="Arial" panose="020B0604020202020204" pitchFamily="34" charset="0"/>
              </a:rPr>
              <a:t>The main ones are assigning a Club proxy to a member attending the Toastmasters International Convention or to the District Director by 31 July, renewing at least 8 members by 30 September and 31 March and membership campaigns such as Smedley Award, Talk Up Toastmasters and Beat the Clock.</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b="1" dirty="0">
                <a:latin typeface="Arial" panose="020B0604020202020204" pitchFamily="34" charset="0"/>
                <a:cs typeface="Arial" panose="020B0604020202020204" pitchFamily="34" charset="0"/>
              </a:rPr>
              <a:t>Decide your club contest dates: </a:t>
            </a:r>
            <a:r>
              <a:rPr lang="en-GB" dirty="0">
                <a:latin typeface="Arial" panose="020B0604020202020204" pitchFamily="34" charset="0"/>
                <a:cs typeface="Arial" panose="020B0604020202020204" pitchFamily="34" charset="0"/>
              </a:rPr>
              <a:t>Will depend on Districts to determine timeframes, which contests, and how many contests will be held. Organizing club contests at least two weeks before Area contests is a good rule to follow.</a:t>
            </a:r>
          </a:p>
          <a:p>
            <a:pPr marL="171450" indent="-171450">
              <a:buFontTx/>
              <a:buChar char="-"/>
            </a:pPr>
            <a:endParaRPr lang="en-GB" dirty="0">
              <a:latin typeface="Arial" panose="020B0604020202020204" pitchFamily="34" charset="0"/>
              <a:cs typeface="Arial" panose="020B0604020202020204" pitchFamily="34" charset="0"/>
            </a:endParaRPr>
          </a:p>
          <a:p>
            <a:pPr marL="0" indent="0">
              <a:buFontTx/>
              <a:buNone/>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Emphasize</a:t>
            </a:r>
            <a:r>
              <a:rPr lang="en-GB" dirty="0">
                <a:latin typeface="Arial" panose="020B0604020202020204" pitchFamily="34" charset="0"/>
                <a:cs typeface="Arial" panose="020B0604020202020204" pitchFamily="34" charset="0"/>
              </a:rPr>
              <a:t> that their Club Calendar should be used throughout the year by the club to guide their efforts. The Club Calendar should be reviewed during each Club Executive Committee meeting to track the club’s progress toward their goals and to change plans, as needed to achieve their goals.)</a:t>
            </a:r>
          </a:p>
          <a:p>
            <a:pPr marL="0" indent="0">
              <a:buFontTx/>
              <a:buNone/>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0447918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69C11-2CA6-5F06-3336-1929C181E31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CB1B8B7-0EEE-4318-FB89-073D3DAE6635}"/>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32CE2B6B-DE02-9615-F297-D38E1440A75A}"/>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52.5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r>
              <a:rPr lang="en-US" b="1" dirty="0">
                <a:latin typeface="Arial" panose="020B0604020202020204" pitchFamily="34" charset="0"/>
                <a:cs typeface="Arial" panose="020B0604020202020204" pitchFamily="34" charset="0"/>
              </a:rPr>
              <a:t>The </a:t>
            </a:r>
            <a:r>
              <a:rPr lang="en-US" b="1" i="1" dirty="0">
                <a:latin typeface="Arial" panose="020B0604020202020204" pitchFamily="34" charset="0"/>
                <a:cs typeface="Arial" panose="020B0604020202020204" pitchFamily="34" charset="0"/>
              </a:rPr>
              <a:t>Club Leadership Handbook </a:t>
            </a:r>
            <a:r>
              <a:rPr lang="en-US" b="1" dirty="0">
                <a:latin typeface="Arial" panose="020B0604020202020204" pitchFamily="34" charset="0"/>
                <a:cs typeface="Arial" panose="020B0604020202020204" pitchFamily="34" charset="0"/>
              </a:rPr>
              <a:t>lists all the dates on these slides and more.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Here’s a quick breakdown of key dates throughout the Toastmasters year. Following this timeline ensures that your club stays organized and on track for success. Each date serves as a checkpoint, helping us all stay focused, accountable, and aligned with Toastmasters’ standards. Meeting these deadlines will help your club achieve Distinguished Club status or higher by the end of the year.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Only Toastmasters clubs that meet weekly </a:t>
            </a:r>
            <a:r>
              <a:rPr lang="en-US" b="1" dirty="0">
                <a:latin typeface="Arial" panose="020B0604020202020204" pitchFamily="34" charset="0"/>
                <a:cs typeface="Arial" panose="020B0604020202020204" pitchFamily="34" charset="0"/>
              </a:rPr>
              <a:t>have the option </a:t>
            </a:r>
            <a:r>
              <a:rPr lang="en-US" dirty="0">
                <a:latin typeface="Arial" panose="020B0604020202020204" pitchFamily="34" charset="0"/>
                <a:cs typeface="Arial" panose="020B0604020202020204" pitchFamily="34" charset="0"/>
              </a:rPr>
              <a:t>to elect club officers bi-annually. </a:t>
            </a:r>
          </a:p>
          <a:p>
            <a:endParaRPr lang="en-US" dirty="0"/>
          </a:p>
        </p:txBody>
      </p:sp>
      <p:sp>
        <p:nvSpPr>
          <p:cNvPr id="4" name="Segnaposto numero diapositiva 3">
            <a:extLst>
              <a:ext uri="{FF2B5EF4-FFF2-40B4-BE49-F238E27FC236}">
                <a16:creationId xmlns:a16="http://schemas.microsoft.com/office/drawing/2014/main" id="{0CE283D3-3618-DAF7-EE45-6BCA80CD17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2129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B8F1F-CBE2-9051-DF04-264CFEB6A0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2EF685B-D3F1-B671-BE63-E4A872B3985B}"/>
              </a:ext>
            </a:extLst>
          </p:cNvPr>
          <p:cNvSpPr>
            <a:spLocks noGrp="1" noRot="1" noChangeAspect="1"/>
          </p:cNvSpPr>
          <p:nvPr>
            <p:ph type="sldImg"/>
          </p:nvPr>
        </p:nvSpPr>
        <p:spPr>
          <a:xfrm>
            <a:off x="685800" y="665163"/>
            <a:ext cx="5486400" cy="3086100"/>
          </a:xfrm>
        </p:spPr>
      </p:sp>
      <p:sp>
        <p:nvSpPr>
          <p:cNvPr id="3" name="Segnaposto note 2">
            <a:extLst>
              <a:ext uri="{FF2B5EF4-FFF2-40B4-BE49-F238E27FC236}">
                <a16:creationId xmlns:a16="http://schemas.microsoft.com/office/drawing/2014/main" id="{3993D6CB-72D1-685E-59AD-E3840375AC6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52.5 minutes</a:t>
            </a:r>
          </a:p>
          <a:p>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(This slide is hidden and should be “</a:t>
            </a:r>
            <a:r>
              <a:rPr lang="en-US" dirty="0" err="1">
                <a:latin typeface="Arial" panose="020B0604020202020204" pitchFamily="34" charset="0"/>
                <a:cs typeface="Arial" panose="020B0604020202020204" pitchFamily="34" charset="0"/>
              </a:rPr>
              <a:t>un”hidden</a:t>
            </a:r>
            <a:r>
              <a:rPr lang="en-US" dirty="0">
                <a:latin typeface="Arial" panose="020B0604020202020204" pitchFamily="34" charset="0"/>
                <a:cs typeface="Arial" panose="020B0604020202020204" pitchFamily="34" charset="0"/>
              </a:rPr>
              <a:t> if this training is conducted during the second half of the Toastmaster year for new club officers.)</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Arial" panose="020B0604020202020204" pitchFamily="34" charset="0"/>
                <a:cs typeface="Arial" panose="020B0604020202020204" pitchFamily="34" charset="0"/>
              </a:rPr>
              <a:t>The </a:t>
            </a:r>
            <a:r>
              <a:rPr lang="en-US" b="1" i="1">
                <a:latin typeface="Arial" panose="020B0604020202020204" pitchFamily="34" charset="0"/>
                <a:cs typeface="Arial" panose="020B0604020202020204" pitchFamily="34" charset="0"/>
              </a:rPr>
              <a:t>Club Leadership Handbook </a:t>
            </a:r>
            <a:r>
              <a:rPr lang="en-US" b="1">
                <a:latin typeface="Arial" panose="020B0604020202020204" pitchFamily="34" charset="0"/>
                <a:cs typeface="Arial" panose="020B0604020202020204" pitchFamily="34" charset="0"/>
              </a:rPr>
              <a:t>lists all the dates on these slides and more.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Here’s a quick breakdown of key dates throughout the Toastmasters year. Following this timeline ensures that your club stays organized and on track for success. Each date serves as a checkpoint, helping us all stay focused, accountable, and aligned with Toastmasters’ standards. Meeting these deadlines will help your club achieve Distinguished Club status or higher by the end of the year. </a:t>
            </a:r>
          </a:p>
          <a:p>
            <a:endParaRPr lang="en-US" dirty="0"/>
          </a:p>
        </p:txBody>
      </p:sp>
      <p:sp>
        <p:nvSpPr>
          <p:cNvPr id="4" name="Segnaposto numero diapositiva 3">
            <a:extLst>
              <a:ext uri="{FF2B5EF4-FFF2-40B4-BE49-F238E27FC236}">
                <a16:creationId xmlns:a16="http://schemas.microsoft.com/office/drawing/2014/main" id="{AA68FEF4-9509-3437-323A-0EE00753FE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33038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53296-EF77-B852-EE18-ECF44E7EF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14ABA-A6F0-B716-386B-F2AD239E9013}"/>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32EA7AEF-D2BF-E7D3-8E3F-797A73E39EED}"/>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Elapsed Time: 58.5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club officers what resources are available to them. If this is an online training, have them type their responses into the Chat and verbalize a few of the responses. If this is an in-person training, ask a few of the club officers in attendance to state their responses. Then click to show the list of resources on the slide.) </a:t>
            </a:r>
          </a:p>
          <a:p>
            <a:endParaRPr lang="en-GB" sz="800" dirty="0">
              <a:latin typeface="Arial" panose="020B0604020202020204" pitchFamily="34" charset="0"/>
              <a:cs typeface="Arial" panose="020B0604020202020204" pitchFamily="34" charset="0"/>
            </a:endParaRPr>
          </a:p>
          <a:p>
            <a:r>
              <a:rPr lang="en-GB" dirty="0">
                <a:latin typeface="Arial"/>
                <a:cs typeface="Arial"/>
              </a:rPr>
              <a:t>You can find support from your fellow club officers, Club Central at https://www.toastmasters.org/my-toastmasters/profile/club-central, the Club Leadership Handbook, videos, tutorials, and other resources on the Toastmasters website. Club Central has a wide range of resources available, including a link offering detailed training on how to use Club Central. This training is an example of District support. Your Area and Division Directors are also available to provide support. </a:t>
            </a:r>
          </a:p>
          <a:p>
            <a:endParaRPr lang="en-GB" sz="800" dirty="0">
              <a:latin typeface="Arial" panose="020B0604020202020204" pitchFamily="34" charset="0"/>
              <a:cs typeface="Arial" panose="020B0604020202020204" pitchFamily="34" charset="0"/>
            </a:endParaRPr>
          </a:p>
          <a:p>
            <a:r>
              <a:rPr lang="en-GB" dirty="0"/>
              <a:t>Many Districts also </a:t>
            </a:r>
            <a:r>
              <a:rPr lang="en-GB" b="1" dirty="0"/>
              <a:t>run </a:t>
            </a:r>
            <a:r>
              <a:rPr lang="en-GB" dirty="0"/>
              <a:t>additional training</a:t>
            </a:r>
            <a:r>
              <a:rPr lang="en-GB" dirty="0">
                <a:latin typeface="Arial"/>
                <a:cs typeface="Arial"/>
              </a:rPr>
              <a:t> or webinars on topics like managing Basecamp or how to promote your club, for example. These sessions are usually open to members from other Districts. If you see a webinar session, you think will be useful, then please register and attend. It is a great way to learn and a great way to network!</a:t>
            </a:r>
            <a:endParaRPr lang="en-GB" dirty="0"/>
          </a:p>
          <a:p>
            <a:endParaRPr lang="en-GB" sz="8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bottom line is that you are not alone as a club officer!  You are a part of a team – your Club Executive Committee. You are also an integral part of a District team and of our global organization. </a:t>
            </a:r>
          </a:p>
          <a:p>
            <a:endParaRPr lang="en-GB" sz="8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Thank you for serving your club and your members as a club officer!</a:t>
            </a:r>
          </a:p>
          <a:p>
            <a:endParaRPr lang="en-US" dirty="0"/>
          </a:p>
        </p:txBody>
      </p:sp>
      <p:sp>
        <p:nvSpPr>
          <p:cNvPr id="4" name="Slide Number Placeholder 3">
            <a:extLst>
              <a:ext uri="{FF2B5EF4-FFF2-40B4-BE49-F238E27FC236}">
                <a16:creationId xmlns:a16="http://schemas.microsoft.com/office/drawing/2014/main" id="{3E20C0BC-A387-B8A0-E955-CFE902CFFA2D}"/>
              </a:ext>
            </a:extLst>
          </p:cNvPr>
          <p:cNvSpPr>
            <a:spLocks noGrp="1"/>
          </p:cNvSpPr>
          <p:nvPr>
            <p:ph type="sldNum" sz="quarter" idx="5"/>
          </p:nvPr>
        </p:nvSpPr>
        <p:spPr/>
        <p:txBody>
          <a:bodyPr/>
          <a:lstStyle/>
          <a:p>
            <a:fld id="{B6847FC4-CAF1-6741-875A-C83F3721E6B6}" type="slidenum">
              <a:rPr lang="en-US" smtClean="0"/>
              <a:t>33</a:t>
            </a:fld>
            <a:endParaRPr lang="en-US" dirty="0"/>
          </a:p>
        </p:txBody>
      </p:sp>
    </p:spTree>
    <p:extLst>
      <p:ext uri="{BB962C8B-B14F-4D97-AF65-F5344CB8AC3E}">
        <p14:creationId xmlns:p14="http://schemas.microsoft.com/office/powerpoint/2010/main" val="6828765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6FCDC-BC98-4D69-1EAE-BA2153EA1D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B44E8C-872A-AB91-E998-6204CB71E103}"/>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A292BA64-84E5-FAB5-D211-CDFF3B4960FF}"/>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Elapsed Time: 59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Please remind </a:t>
            </a:r>
            <a:r>
              <a:rPr lang="en-GB" dirty="0">
                <a:latin typeface="Arial" panose="020B0604020202020204" pitchFamily="34" charset="0"/>
                <a:cs typeface="Arial" panose="020B0604020202020204" pitchFamily="34" charset="0"/>
              </a:rPr>
              <a:t>club officers that they are responsible for the success of their club! They are responsible for conducting quality club meetings to meet the needs of their members.)</a:t>
            </a:r>
          </a:p>
          <a:p>
            <a:endParaRPr lang="en-US" dirty="0"/>
          </a:p>
          <a:p>
            <a:r>
              <a:rPr lang="en-US" dirty="0"/>
              <a:t>We want your club to soar to new heights this year!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dirty="0"/>
              <a:t>Prepare</a:t>
            </a:r>
            <a:r>
              <a:rPr lang="en-GB" sz="1200" dirty="0"/>
              <a:t> your flight plan (Club Success Plan), decide your destination (define your goals in the Distinguished Club Program), and then provide excellent customer service to</a:t>
            </a:r>
            <a:r>
              <a:rPr lang="en-GB" sz="1200" b="1" dirty="0"/>
              <a:t> </a:t>
            </a:r>
            <a:r>
              <a:rPr lang="en-GB" sz="1200" dirty="0"/>
              <a:t>your members!</a:t>
            </a:r>
          </a:p>
          <a:p>
            <a:endParaRPr lang="en-US" dirty="0"/>
          </a:p>
        </p:txBody>
      </p:sp>
      <p:sp>
        <p:nvSpPr>
          <p:cNvPr id="4" name="Slide Number Placeholder 3">
            <a:extLst>
              <a:ext uri="{FF2B5EF4-FFF2-40B4-BE49-F238E27FC236}">
                <a16:creationId xmlns:a16="http://schemas.microsoft.com/office/drawing/2014/main" id="{46F9C63A-99B1-51F8-5F37-ED1160C434AB}"/>
              </a:ext>
            </a:extLst>
          </p:cNvPr>
          <p:cNvSpPr>
            <a:spLocks noGrp="1"/>
          </p:cNvSpPr>
          <p:nvPr>
            <p:ph type="sldNum" sz="quarter" idx="5"/>
          </p:nvPr>
        </p:nvSpPr>
        <p:spPr/>
        <p:txBody>
          <a:bodyPr/>
          <a:lstStyle/>
          <a:p>
            <a:fld id="{B6847FC4-CAF1-6741-875A-C83F3721E6B6}" type="slidenum">
              <a:rPr lang="en-US" smtClean="0"/>
              <a:t>34</a:t>
            </a:fld>
            <a:endParaRPr lang="en-US" dirty="0"/>
          </a:p>
        </p:txBody>
      </p:sp>
    </p:spTree>
    <p:extLst>
      <p:ext uri="{BB962C8B-B14F-4D97-AF65-F5344CB8AC3E}">
        <p14:creationId xmlns:p14="http://schemas.microsoft.com/office/powerpoint/2010/main" val="3462695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2.5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a:lnSpc>
                <a:spcPct val="107000"/>
              </a:lnSpc>
              <a:spcAft>
                <a:spcPts val="800"/>
              </a:spcAft>
            </a:pPr>
            <a:r>
              <a:rPr lang="en-GB" sz="1200" b="0" kern="100" dirty="0">
                <a:effectLst/>
                <a:latin typeface="Arial" panose="020B0604020202020204" pitchFamily="34" charset="0"/>
                <a:ea typeface="Aptos" panose="020B0004020202020204" pitchFamily="34" charset="0"/>
                <a:cs typeface="Arial" panose="020B0604020202020204" pitchFamily="34" charset="0"/>
              </a:rPr>
              <a:t>Our first discussion topic for this session focuses on Leadership and Team Development. </a:t>
            </a:r>
          </a:p>
        </p:txBody>
      </p:sp>
      <p:sp>
        <p:nvSpPr>
          <p:cNvPr id="4" name="Slide Number Placeholder 3"/>
          <p:cNvSpPr>
            <a:spLocks noGrp="1"/>
          </p:cNvSpPr>
          <p:nvPr>
            <p:ph type="sldNum" sz="quarter" idx="5"/>
          </p:nvPr>
        </p:nvSpPr>
        <p:spPr/>
        <p:txBody>
          <a:bodyPr/>
          <a:lstStyle/>
          <a:p>
            <a:fld id="{B6847FC4-CAF1-6741-875A-C83F3721E6B6}" type="slidenum">
              <a:rPr lang="en-US" smtClean="0"/>
              <a:t>4</a:t>
            </a:fld>
            <a:endParaRPr lang="en-US" dirty="0"/>
          </a:p>
        </p:txBody>
      </p:sp>
    </p:spTree>
    <p:extLst>
      <p:ext uri="{BB962C8B-B14F-4D97-AF65-F5344CB8AC3E}">
        <p14:creationId xmlns:p14="http://schemas.microsoft.com/office/powerpoint/2010/main" val="3806800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2.5 minutes</a:t>
            </a:r>
          </a:p>
          <a:p>
            <a:r>
              <a:rPr lang="en-GB" sz="1200" b="1" dirty="0">
                <a:latin typeface="Arial" panose="020B0604020202020204" pitchFamily="34" charset="0"/>
                <a:cs typeface="Arial" panose="020B0604020202020204" pitchFamily="34" charset="0"/>
              </a:rPr>
              <a:t>Elapsed Time: 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Each Toastmasters club has eight club officer roles, including the Immediate Past Club President. Each of the roles can be summarized in a single word. What noun could describe each role?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club officers in attendance for suggestions for these one-word/noun club officer descriptions. If this is an online or hybrid training, have the online participants type the words into the “chat” feature and have the assigned Chat Master verbalize a few of them. For participants in the live audience, ask a few of them for a noun description of each role. Once you have a word for each role, then reveal the suggestions on the slide.)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These eight club officer roles compose the Club Executive Committee.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0300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b="0" i="0" dirty="0">
                <a:solidFill>
                  <a:srgbClr val="181818"/>
                </a:solidFill>
                <a:effectLst/>
                <a:latin typeface="Arial" panose="020B0604020202020204" pitchFamily="34" charset="0"/>
                <a:cs typeface="Arial" panose="020B0604020202020204" pitchFamily="34" charset="0"/>
              </a:rPr>
              <a:t>Often the terms “leadership” and “management” are used interchangeably. While there is some overlap between the work that leaders and managers do, there are also significant differences. How would you define the difference between leadership and management?  </a:t>
            </a:r>
          </a:p>
          <a:p>
            <a:endParaRPr lang="en-US" b="0" i="0" dirty="0">
              <a:solidFill>
                <a:srgbClr val="181818"/>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81818"/>
                </a:solidFill>
                <a:effectLst/>
                <a:latin typeface="Arial" panose="020B0604020202020204" pitchFamily="34" charset="0"/>
                <a:cs typeface="Arial" panose="020B0604020202020204" pitchFamily="34" charset="0"/>
              </a:rPr>
              <a:t>(</a:t>
            </a:r>
            <a:r>
              <a:rPr lang="en-US" b="1" i="0" dirty="0">
                <a:solidFill>
                  <a:srgbClr val="181818"/>
                </a:solidFill>
                <a:effectLst/>
                <a:latin typeface="Arial" panose="020B0604020202020204" pitchFamily="34" charset="0"/>
                <a:cs typeface="Arial" panose="020B0604020202020204" pitchFamily="34" charset="0"/>
              </a:rPr>
              <a:t>As you did with the previous slide, ask </a:t>
            </a:r>
            <a:r>
              <a:rPr lang="en-GB" dirty="0">
                <a:latin typeface="Arial" panose="020B0604020202020204" pitchFamily="34" charset="0"/>
                <a:cs typeface="Arial" panose="020B0604020202020204" pitchFamily="34" charset="0"/>
              </a:rPr>
              <a:t>the club officers in attendance for their suggestions. If this is an online or hybrid training, have the online participants type their responses into the “chat” feature and have the assigned Chat Master verbalize a few of them. For participants in the live audience, ask a few of them for their answers. </a:t>
            </a:r>
            <a:r>
              <a:rPr lang="en-US" b="1" i="0" dirty="0">
                <a:solidFill>
                  <a:srgbClr val="181818"/>
                </a:solidFill>
                <a:effectLst/>
                <a:latin typeface="Arial" panose="020B0604020202020204" pitchFamily="34" charset="0"/>
                <a:cs typeface="Arial" panose="020B0604020202020204" pitchFamily="34" charset="0"/>
              </a:rPr>
              <a:t>Transition </a:t>
            </a:r>
            <a:r>
              <a:rPr lang="en-US" b="0" i="0" dirty="0">
                <a:solidFill>
                  <a:srgbClr val="181818"/>
                </a:solidFill>
                <a:effectLst/>
                <a:latin typeface="Arial" panose="020B0604020202020204" pitchFamily="34" charset="0"/>
                <a:cs typeface="Arial" panose="020B0604020202020204" pitchFamily="34" charset="0"/>
              </a:rPr>
              <a:t>to the next slide to continue the discussion.)</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Toastmasters defines them as follows… (Click mouse.)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8209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9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Toastmasters defines them as follows… (Click mouse.)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Leadership is defined as </a:t>
            </a:r>
            <a:r>
              <a:rPr lang="en-US" sz="1200" b="0" i="1" dirty="0">
                <a:solidFill>
                  <a:schemeClr val="bg1"/>
                </a:solidFill>
                <a:effectLst/>
                <a:latin typeface="Arial" panose="020B0604020202020204" pitchFamily="34" charset="0"/>
                <a:cs typeface="Arial" panose="020B0604020202020204" pitchFamily="34" charset="0"/>
              </a:rPr>
              <a:t>"Leadership is inspiring a team towards a common vision."</a:t>
            </a:r>
            <a:endParaRPr lang="en-GB" sz="1200" i="1" dirty="0">
              <a:solidFill>
                <a:schemeClr val="bg1"/>
              </a:solidFill>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(When you show the slides,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to reflect on them and ask if they agree.)</a:t>
            </a:r>
          </a:p>
        </p:txBody>
      </p:sp>
      <p:sp>
        <p:nvSpPr>
          <p:cNvPr id="4" name="Slide Number Placeholder 3"/>
          <p:cNvSpPr>
            <a:spLocks noGrp="1"/>
          </p:cNvSpPr>
          <p:nvPr>
            <p:ph type="sldNum" sz="quarter" idx="5"/>
          </p:nvPr>
        </p:nvSpPr>
        <p:spPr/>
        <p:txBody>
          <a:bodyPr/>
          <a:lstStyle/>
          <a:p>
            <a:fld id="{B6847FC4-CAF1-6741-875A-C83F3721E6B6}" type="slidenum">
              <a:rPr lang="en-US" smtClean="0"/>
              <a:t>7</a:t>
            </a:fld>
            <a:endParaRPr lang="en-US" dirty="0"/>
          </a:p>
        </p:txBody>
      </p:sp>
    </p:spTree>
    <p:extLst>
      <p:ext uri="{BB962C8B-B14F-4D97-AF65-F5344CB8AC3E}">
        <p14:creationId xmlns:p14="http://schemas.microsoft.com/office/powerpoint/2010/main" val="995281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11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As club officers, we want you to be “leaders” first. How will you achieve this? </a:t>
            </a: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3419335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801688"/>
            <a:ext cx="5486400" cy="3086100"/>
          </a:xfrm>
        </p:spPr>
      </p:sp>
      <p:sp>
        <p:nvSpPr>
          <p:cNvPr id="3" name="Notes Placeholder 2"/>
          <p:cNvSpPr>
            <a:spLocks noGrp="1"/>
          </p:cNvSpPr>
          <p:nvPr>
            <p:ph type="body" idx="1"/>
          </p:nvPr>
        </p:nvSpPr>
        <p:spPr>
          <a:xfrm>
            <a:off x="685800" y="3985146"/>
            <a:ext cx="5486400" cy="4531057"/>
          </a:xfrm>
        </p:spPr>
        <p:txBody>
          <a:bodyPr/>
          <a:lstStyle/>
          <a:p>
            <a:r>
              <a:rPr lang="en-GB" b="1" dirty="0">
                <a:latin typeface="Arial" panose="020B0604020202020204" pitchFamily="34" charset="0"/>
                <a:cs typeface="Arial" panose="020B0604020202020204" pitchFamily="34" charset="0"/>
              </a:rPr>
              <a:t>Time on slide: 3 minutes</a:t>
            </a:r>
          </a:p>
          <a:p>
            <a:r>
              <a:rPr lang="en-GB" b="1" dirty="0">
                <a:latin typeface="Arial" panose="020B0604020202020204" pitchFamily="34" charset="0"/>
                <a:cs typeface="Arial" panose="020B0604020202020204" pitchFamily="34" charset="0"/>
              </a:rPr>
              <a:t>Elapsed Time: 14 minutes</a:t>
            </a:r>
          </a:p>
          <a:p>
            <a:pPr>
              <a:lnSpc>
                <a:spcPct val="107000"/>
              </a:lnSpc>
              <a:spcAft>
                <a:spcPts val="800"/>
              </a:spcAft>
            </a:pPr>
            <a:endParaRPr lang="en-GB"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to share their ideas about teams they have built</a:t>
            </a:r>
            <a:r>
              <a:rPr lang="en-GB" dirty="0"/>
              <a:t>.</a:t>
            </a:r>
            <a:r>
              <a:rPr lang="en-GB" dirty="0">
                <a:latin typeface="Arial" panose="020B0604020202020204" pitchFamily="34" charset="0"/>
                <a:cs typeface="Arial" panose="020B0604020202020204" pitchFamily="34" charset="0"/>
              </a:rPr>
              <a:t> If this is an online or hybrid training, have the online participants type the words into the “chat” feature and have the assigned Chat Master verbalize a few of them. If a live audience, ask a few for their responses.</a:t>
            </a:r>
            <a:r>
              <a:rPr lang="en-GB" dirty="0"/>
              <a:t>)</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How have you built teams?</a:t>
            </a:r>
          </a:p>
          <a:p>
            <a:r>
              <a:rPr lang="en-GB" dirty="0">
                <a:latin typeface="Arial" panose="020B0604020202020204" pitchFamily="34" charset="0"/>
                <a:cs typeface="Arial" panose="020B0604020202020204" pitchFamily="34" charset="0"/>
              </a:rPr>
              <a:t>What has worked for you and why? </a:t>
            </a:r>
          </a:p>
          <a:p>
            <a:r>
              <a:rPr lang="en-GB" dirty="0">
                <a:latin typeface="Arial" panose="020B0604020202020204" pitchFamily="34" charset="0"/>
                <a:cs typeface="Arial" panose="020B0604020202020204" pitchFamily="34" charset="0"/>
              </a:rPr>
              <a:t>What has not worked for you and why? </a:t>
            </a:r>
          </a:p>
          <a:p>
            <a:r>
              <a:rPr lang="en-GB" dirty="0">
                <a:latin typeface="Arial" panose="020B0604020202020204" pitchFamily="34" charset="0"/>
                <a:cs typeface="Arial" panose="020B0604020202020204" pitchFamily="34" charset="0"/>
              </a:rPr>
              <a:t>What would you do differently now? </a:t>
            </a:r>
          </a:p>
          <a:p>
            <a:r>
              <a:rPr lang="en-GB" dirty="0">
                <a:latin typeface="Arial" panose="020B0604020202020204" pitchFamily="34" charset="0"/>
                <a:cs typeface="Arial" panose="020B0604020202020204" pitchFamily="34" charset="0"/>
              </a:rPr>
              <a:t>We often learn more from our less than successful efforts.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7109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8571361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7961709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2590304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569293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75090453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897494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2322726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1059258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384307934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07499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2014945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98568026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853999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920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1642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59870966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D4EB33FA-61BE-9AC0-86A5-76F2B1F9C8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1000" y="6410997"/>
            <a:ext cx="1607820" cy="248927"/>
          </a:xfrm>
          <a:prstGeom prst="rect">
            <a:avLst/>
          </a:prstGeom>
        </p:spPr>
      </p:pic>
    </p:spTree>
    <p:extLst>
      <p:ext uri="{BB962C8B-B14F-4D97-AF65-F5344CB8AC3E}">
        <p14:creationId xmlns:p14="http://schemas.microsoft.com/office/powerpoint/2010/main" val="3797942321"/>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1601169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2267431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9099442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3422742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1952764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414446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094685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4409883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792296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95287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831113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94903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375317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9484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7547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40719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556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39743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90088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316704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081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603653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1198580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33461483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7471423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952924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868355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9371751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7123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383615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8868173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2678897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4241531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68691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53012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3879468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609600"/>
            <a:ext cx="11484000" cy="645075"/>
          </a:xfrm>
          <a:prstGeom prst="rect">
            <a:avLst/>
          </a:prstGeom>
        </p:spPr>
        <p:txBody>
          <a:bodyPr/>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0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a:solidFill>
                  <a:schemeClr val="tx2">
                    <a:lumMod val="65000"/>
                    <a:lumOff val="35000"/>
                  </a:schemeClr>
                </a:solidFill>
                <a:latin typeface="Arial" panose="020B0604020202020204" pitchFamily="34" charset="0"/>
                <a:cs typeface="Arial" panose="020B0604020202020204" pitchFamily="34" charset="0"/>
              </a:defRPr>
            </a:lvl3pPr>
            <a:lvl4pPr>
              <a:defRPr>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21650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286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29745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21515341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069839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1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856020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61141876"/>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151348401"/>
      </p:ext>
    </p:extLst>
  </p:cSld>
  <p:clrMapOvr>
    <a:overrideClrMapping bg1="lt1" tx1="dk1" bg2="lt2" tx2="dk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894572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485252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5655965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187862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11839236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it-IT"/>
              <a:t>Fare clic sull'icona per inserire un'immagine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31465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it-IT"/>
              <a:t>Fare clic per modificare lo stile del titolo dello schema</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9526637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7547544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6984649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it-IT"/>
              <a:t>Fare clic per modificare lo stile del titolo dello schema</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Tree>
    <p:extLst>
      <p:ext uri="{BB962C8B-B14F-4D97-AF65-F5344CB8AC3E}">
        <p14:creationId xmlns:p14="http://schemas.microsoft.com/office/powerpoint/2010/main" val="35052315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9871015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2704589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8264717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972395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it-IT"/>
              <a:t>Fare clic per modificare lo stile del titolo dello schema</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6464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055790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33864770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18871981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9436175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9445567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057688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55684895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979949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476855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9319313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494591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2.emf"/><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theme" Target="../theme/theme3.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image" Target="../media/image2.emf"/><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theme" Target="../theme/theme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image" Target="../media/image1.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theme" Target="../theme/theme5.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26" Type="http://schemas.openxmlformats.org/officeDocument/2006/relationships/image" Target="../media/image6.jpeg"/><Relationship Id="rId3" Type="http://schemas.openxmlformats.org/officeDocument/2006/relationships/slideLayout" Target="../slideLayouts/slideLayout92.xml"/><Relationship Id="rId21" Type="http://schemas.openxmlformats.org/officeDocument/2006/relationships/slideLayout" Target="../slideLayouts/slideLayout110.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5" Type="http://schemas.openxmlformats.org/officeDocument/2006/relationships/theme" Target="../theme/theme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24" Type="http://schemas.openxmlformats.org/officeDocument/2006/relationships/slideLayout" Target="../slideLayouts/slideLayout113.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slideLayout" Target="../slideLayouts/slideLayout112.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 Id="rId27"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 name="Picture 1">
            <a:extLst>
              <a:ext uri="{FF2B5EF4-FFF2-40B4-BE49-F238E27FC236}">
                <a16:creationId xmlns:a16="http://schemas.microsoft.com/office/drawing/2014/main" id="{76B6F681-70E6-7E9F-CDB7-5A045DA080B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81000" y="6410997"/>
            <a:ext cx="1607820" cy="248927"/>
          </a:xfrm>
          <a:prstGeom prst="rect">
            <a:avLst/>
          </a:prstGeom>
        </p:spPr>
      </p:pic>
    </p:spTree>
    <p:extLst>
      <p:ext uri="{BB962C8B-B14F-4D97-AF65-F5344CB8AC3E}">
        <p14:creationId xmlns:p14="http://schemas.microsoft.com/office/powerpoint/2010/main" val="119071149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 id="2147483732" r:id="rId17"/>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20"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99405461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812"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8208454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666544895"/>
      </p:ext>
    </p:extLst>
  </p:cSld>
  <p:clrMap bg1="dk1" tx1="lt1" bg2="dk2" tx2="lt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 id="2147483804" r:id="rId17"/>
    <p:sldLayoutId id="2147483805" r:id="rId18"/>
    <p:sldLayoutId id="2147483806" r:id="rId19"/>
    <p:sldLayoutId id="2147483807" r:id="rId20"/>
    <p:sldLayoutId id="2147483808" r:id="rId21"/>
    <p:sldLayoutId id="2147483809" r:id="rId22"/>
    <p:sldLayoutId id="2147483810" r:id="rId23"/>
    <p:sldLayoutId id="2147483811"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0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svg"/><Relationship Id="rId2" Type="http://schemas.openxmlformats.org/officeDocument/2006/relationships/notesSlide" Target="../notesSlides/notesSlide17.xml"/><Relationship Id="rId1" Type="http://schemas.openxmlformats.org/officeDocument/2006/relationships/slideLayout" Target="../slideLayouts/slideLayout21.xml"/><Relationship Id="rId6" Type="http://schemas.openxmlformats.org/officeDocument/2006/relationships/image" Target="../media/image22.svg"/><Relationship Id="rId5" Type="http://schemas.openxmlformats.org/officeDocument/2006/relationships/image" Target="../media/image21.svg"/><Relationship Id="rId4" Type="http://schemas.openxmlformats.org/officeDocument/2006/relationships/image" Target="../media/image20.sv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74.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74.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74.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74.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10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63.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63.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1C683DE-11F1-0FC0-3C20-028794E338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6CA20A-D2DF-9756-BBA5-AAABE0411655}"/>
              </a:ext>
            </a:extLst>
          </p:cNvPr>
          <p:cNvSpPr>
            <a:spLocks noGrp="1"/>
          </p:cNvSpPr>
          <p:nvPr>
            <p:ph type="title"/>
          </p:nvPr>
        </p:nvSpPr>
        <p:spPr/>
        <p:txBody>
          <a:bodyPr/>
          <a:lstStyle/>
          <a:p>
            <a:r>
              <a:rPr lang="en-US" noProof="0" dirty="0"/>
              <a:t>Facilitator Instructions </a:t>
            </a:r>
            <a:r>
              <a:rPr lang="en-US" noProof="0" dirty="0">
                <a:solidFill>
                  <a:srgbClr val="C00000"/>
                </a:solidFill>
              </a:rPr>
              <a:t>(not for presentation)</a:t>
            </a:r>
          </a:p>
        </p:txBody>
      </p:sp>
      <p:sp>
        <p:nvSpPr>
          <p:cNvPr id="3" name="Content Placeholder 2">
            <a:extLst>
              <a:ext uri="{FF2B5EF4-FFF2-40B4-BE49-F238E27FC236}">
                <a16:creationId xmlns:a16="http://schemas.microsoft.com/office/drawing/2014/main" id="{90FE23EC-CD70-798D-7AA6-16588B07BDAA}"/>
              </a:ext>
            </a:extLst>
          </p:cNvPr>
          <p:cNvSpPr>
            <a:spLocks noGrp="1"/>
          </p:cNvSpPr>
          <p:nvPr>
            <p:ph idx="1"/>
          </p:nvPr>
        </p:nvSpPr>
        <p:spPr>
          <a:xfrm>
            <a:off x="277933" y="1042971"/>
            <a:ext cx="11647367" cy="5243531"/>
          </a:xfrm>
        </p:spPr>
        <p:txBody>
          <a:bodyPr>
            <a:normAutofit/>
          </a:bodyPr>
          <a:lstStyle/>
          <a:p>
            <a:pPr>
              <a:lnSpc>
                <a:spcPct val="100000"/>
              </a:lnSpc>
              <a:spcBef>
                <a:spcPts val="0"/>
              </a:spcBef>
              <a:spcAft>
                <a:spcPts val="300"/>
              </a:spcAft>
            </a:pPr>
            <a:r>
              <a:rPr lang="en-US" sz="1800" b="1" noProof="0" dirty="0"/>
              <a:t>Session</a:t>
            </a:r>
            <a:r>
              <a:rPr lang="en-US" sz="1800" noProof="0" dirty="0"/>
              <a:t>: This presentation is Round 1: New Year General Session Part 2. The order of presentations for this Club Officer Training: Hall of Fame slides shown prior to the start of training, Round 1: New Year General Session Part 1 followed by the individual club officer breakout sessions, ending with this session. Round 1: New Year General Session Parts 1 and 2 are presented to all club officers in attendance. </a:t>
            </a:r>
          </a:p>
          <a:p>
            <a:pPr>
              <a:lnSpc>
                <a:spcPct val="100000"/>
              </a:lnSpc>
              <a:spcBef>
                <a:spcPts val="0"/>
              </a:spcBef>
              <a:spcAft>
                <a:spcPts val="300"/>
              </a:spcAft>
            </a:pPr>
            <a:r>
              <a:rPr lang="en-US" sz="1800" b="1" noProof="0" dirty="0"/>
              <a:t>Facilitator notes on each slide</a:t>
            </a:r>
            <a:r>
              <a:rPr lang="en-US" sz="1800" noProof="0" dirty="0"/>
              <a:t>: These notes begin with the estimated time to present the individual slide and then the overall elapsed session time. </a:t>
            </a:r>
            <a:r>
              <a:rPr lang="en-GB" sz="1800" dirty="0"/>
              <a:t>It is essential that you review the facilitator notes on each slide and practice delivering the presentation to familiarize yourself with the material and stay on time.</a:t>
            </a:r>
            <a:r>
              <a:rPr lang="en-US" sz="1800" noProof="0" dirty="0"/>
              <a:t> Facilitator notes should be used as a guide rather than a script that must be stated “word-for-word”. Parentheses denote instructions for facilitators – what facilitators should “do” (not say). </a:t>
            </a:r>
          </a:p>
          <a:p>
            <a:pPr>
              <a:lnSpc>
                <a:spcPct val="100000"/>
              </a:lnSpc>
              <a:spcBef>
                <a:spcPts val="0"/>
              </a:spcBef>
              <a:spcAft>
                <a:spcPts val="300"/>
              </a:spcAft>
            </a:pPr>
            <a:r>
              <a:rPr lang="en-US" sz="1800" b="1" dirty="0">
                <a:latin typeface="Arial" panose="020B0604020202020204" pitchFamily="34" charset="0"/>
                <a:cs typeface="Arial" panose="020B0604020202020204" pitchFamily="34" charset="0"/>
              </a:rPr>
              <a:t>Interaction</a:t>
            </a:r>
            <a:r>
              <a:rPr lang="en-US" sz="180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300"/>
              </a:spcAft>
            </a:pPr>
            <a:r>
              <a:rPr lang="en-US" sz="1800" b="1" dirty="0"/>
              <a:t>Zoom/Chat Masters</a:t>
            </a:r>
            <a:r>
              <a:rPr lang="en-US" sz="1800" dirty="0"/>
              <a:t>: For online training, it is critical to have sufficient District technical support to manage the training. To facilitate interaction, please assign a Zoom/Chat Master to each session. </a:t>
            </a:r>
            <a:endParaRPr lang="en-US" sz="1800" noProof="0" dirty="0"/>
          </a:p>
          <a:p>
            <a:pPr>
              <a:lnSpc>
                <a:spcPct val="100000"/>
              </a:lnSpc>
              <a:spcBef>
                <a:spcPts val="0"/>
              </a:spcBef>
              <a:spcAft>
                <a:spcPts val="300"/>
              </a:spcAft>
            </a:pPr>
            <a:r>
              <a:rPr lang="en-US" sz="1800" b="1" u="none" strike="noStrike" noProof="0" dirty="0">
                <a:solidFill>
                  <a:srgbClr val="333333"/>
                </a:solidFill>
                <a:effectLst/>
                <a:latin typeface="Arial" panose="020B0604020202020204" pitchFamily="34" charset="0"/>
              </a:rPr>
              <a:t>Calendar slides at the end: </a:t>
            </a:r>
            <a:r>
              <a:rPr lang="en-US" sz="1800" u="none" strike="noStrike" noProof="0" dirty="0">
                <a:solidFill>
                  <a:srgbClr val="333333"/>
                </a:solidFill>
                <a:effectLst/>
                <a:latin typeface="Arial" panose="020B0604020202020204" pitchFamily="34" charset="0"/>
              </a:rPr>
              <a:t>The calendar slides </a:t>
            </a:r>
            <a:r>
              <a:rPr lang="en-US" sz="1800" noProof="0" dirty="0">
                <a:solidFill>
                  <a:srgbClr val="333333"/>
                </a:solidFill>
                <a:latin typeface="Arial" panose="020B0604020202020204" pitchFamily="34" charset="0"/>
              </a:rPr>
              <a:t>display the important tasks and deadlines for each month. For the June to August training, review the calendar slides for at least June through December. If time permits, emphasize the key tasks for every month.</a:t>
            </a:r>
            <a:endParaRPr lang="en-US" sz="1800" noProof="0" dirty="0"/>
          </a:p>
        </p:txBody>
      </p:sp>
    </p:spTree>
    <p:extLst>
      <p:ext uri="{BB962C8B-B14F-4D97-AF65-F5344CB8AC3E}">
        <p14:creationId xmlns:p14="http://schemas.microsoft.com/office/powerpoint/2010/main" val="329492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6D824-78F9-7253-6B59-BA9FEAA3EBE2}"/>
              </a:ext>
            </a:extLst>
          </p:cNvPr>
          <p:cNvSpPr>
            <a:spLocks noGrp="1"/>
          </p:cNvSpPr>
          <p:nvPr>
            <p:ph type="ctrTitle"/>
          </p:nvPr>
        </p:nvSpPr>
        <p:spPr>
          <a:xfrm>
            <a:off x="6096000" y="3984172"/>
            <a:ext cx="5726242" cy="1816766"/>
          </a:xfrm>
        </p:spPr>
        <p:txBody>
          <a:bodyPr>
            <a:normAutofit/>
          </a:bodyPr>
          <a:lstStyle/>
          <a:p>
            <a:pPr algn="l">
              <a:lnSpc>
                <a:spcPct val="100000"/>
              </a:lnSpc>
              <a:spcAft>
                <a:spcPts val="600"/>
              </a:spcAft>
            </a:pPr>
            <a:r>
              <a:rPr lang="en-GB" sz="4400" dirty="0">
                <a:solidFill>
                  <a:schemeClr val="bg1"/>
                </a:solidFill>
              </a:rPr>
              <a:t>How will you build an effective team?</a:t>
            </a:r>
          </a:p>
        </p:txBody>
      </p:sp>
    </p:spTree>
    <p:extLst>
      <p:ext uri="{BB962C8B-B14F-4D97-AF65-F5344CB8AC3E}">
        <p14:creationId xmlns:p14="http://schemas.microsoft.com/office/powerpoint/2010/main" val="991963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DF8DD7D-AB61-9666-5F45-1A5DD24C876D}"/>
              </a:ext>
            </a:extLst>
          </p:cNvPr>
          <p:cNvSpPr>
            <a:spLocks noGrp="1"/>
          </p:cNvSpPr>
          <p:nvPr>
            <p:ph type="title"/>
          </p:nvPr>
        </p:nvSpPr>
        <p:spPr>
          <a:xfrm>
            <a:off x="5029200" y="469774"/>
            <a:ext cx="6939644" cy="814166"/>
          </a:xfrm>
          <a:solidFill>
            <a:srgbClr val="FFFFFF">
              <a:alpha val="60000"/>
            </a:srgbClr>
          </a:solidFill>
        </p:spPr>
        <p:txBody>
          <a:bodyPr>
            <a:normAutofit/>
          </a:bodyPr>
          <a:lstStyle/>
          <a:p>
            <a:pPr algn="ctr"/>
            <a:r>
              <a:rPr lang="en-GB" sz="4400" dirty="0">
                <a:solidFill>
                  <a:schemeClr val="tx1"/>
                </a:solidFill>
              </a:rPr>
              <a:t>Team Building Priorities</a:t>
            </a:r>
          </a:p>
        </p:txBody>
      </p:sp>
      <p:sp>
        <p:nvSpPr>
          <p:cNvPr id="9" name="Content Placeholder 8">
            <a:extLst>
              <a:ext uri="{FF2B5EF4-FFF2-40B4-BE49-F238E27FC236}">
                <a16:creationId xmlns:a16="http://schemas.microsoft.com/office/drawing/2014/main" id="{CCDE751F-A3E1-1DFE-730B-002F3D09FC53}"/>
              </a:ext>
            </a:extLst>
          </p:cNvPr>
          <p:cNvSpPr>
            <a:spLocks noGrp="1"/>
          </p:cNvSpPr>
          <p:nvPr>
            <p:ph idx="1"/>
          </p:nvPr>
        </p:nvSpPr>
        <p:spPr>
          <a:xfrm>
            <a:off x="7038828" y="3429247"/>
            <a:ext cx="4930016" cy="2551896"/>
          </a:xfrm>
          <a:solidFill>
            <a:srgbClr val="FFFFFF">
              <a:alpha val="70000"/>
            </a:srgbClr>
          </a:solidFill>
        </p:spPr>
        <p:txBody>
          <a:bodyPr lIns="180000" tIns="180000" rIns="180000" bIns="180000">
            <a:normAutofit/>
          </a:bodyPr>
          <a:lstStyle/>
          <a:p>
            <a:pPr marL="514350" indent="-514350" rtl="0" fontAlgn="base">
              <a:buClr>
                <a:srgbClr val="772432"/>
              </a:buClr>
              <a:buFont typeface="+mj-lt"/>
              <a:buAutoNum type="arabicPeriod"/>
            </a:pPr>
            <a:r>
              <a:rPr lang="en-US" sz="3200" b="0" i="0" u="none" strike="noStrike" dirty="0">
                <a:solidFill>
                  <a:srgbClr val="000000"/>
                </a:solidFill>
                <a:effectLst/>
                <a:latin typeface="Arial" panose="020B0604020202020204" pitchFamily="34" charset="0"/>
              </a:rPr>
              <a:t>Setting goals</a:t>
            </a:r>
          </a:p>
          <a:p>
            <a:pPr marL="514350" indent="-514350" rtl="0" fontAlgn="base">
              <a:buClr>
                <a:srgbClr val="772432"/>
              </a:buClr>
              <a:buFont typeface="+mj-lt"/>
              <a:buAutoNum type="arabicPeriod"/>
            </a:pPr>
            <a:r>
              <a:rPr lang="en-US" sz="3200" b="0" i="0" u="none" strike="noStrike" dirty="0">
                <a:solidFill>
                  <a:srgbClr val="000000"/>
                </a:solidFill>
                <a:effectLst/>
                <a:latin typeface="Arial" panose="020B0604020202020204" pitchFamily="34" charset="0"/>
              </a:rPr>
              <a:t>Role clarification</a:t>
            </a:r>
          </a:p>
          <a:p>
            <a:pPr marL="514350" indent="-514350" rtl="0" fontAlgn="base">
              <a:buClr>
                <a:srgbClr val="772432"/>
              </a:buClr>
              <a:buFont typeface="+mj-lt"/>
              <a:buAutoNum type="arabicPeriod"/>
            </a:pPr>
            <a:r>
              <a:rPr lang="en-US" sz="3200" b="0" i="0" u="none" strike="noStrike" dirty="0">
                <a:solidFill>
                  <a:srgbClr val="000000"/>
                </a:solidFill>
                <a:effectLst/>
                <a:latin typeface="Arial" panose="020B0604020202020204" pitchFamily="34" charset="0"/>
              </a:rPr>
              <a:t>Problem solving</a:t>
            </a:r>
          </a:p>
          <a:p>
            <a:pPr marL="514350" indent="-514350" rtl="0" fontAlgn="base">
              <a:buClr>
                <a:srgbClr val="772432"/>
              </a:buClr>
              <a:buFont typeface="+mj-lt"/>
              <a:buAutoNum type="arabicPeriod"/>
            </a:pPr>
            <a:r>
              <a:rPr lang="en-US" sz="3200" b="0" i="0" u="none" strike="noStrike" dirty="0">
                <a:solidFill>
                  <a:srgbClr val="000000"/>
                </a:solidFill>
                <a:effectLst/>
                <a:latin typeface="Arial" panose="020B0604020202020204" pitchFamily="34" charset="0"/>
              </a:rPr>
              <a:t>Interpersonal relations</a:t>
            </a:r>
          </a:p>
          <a:p>
            <a:pPr>
              <a:buClr>
                <a:srgbClr val="772432"/>
              </a:buClr>
            </a:pPr>
            <a:endParaRPr lang="en-GB" sz="3600" dirty="0"/>
          </a:p>
        </p:txBody>
      </p:sp>
    </p:spTree>
    <p:extLst>
      <p:ext uri="{BB962C8B-B14F-4D97-AF65-F5344CB8AC3E}">
        <p14:creationId xmlns:p14="http://schemas.microsoft.com/office/powerpoint/2010/main" val="3349325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33828-B29D-414B-A6BA-875197551492}"/>
              </a:ext>
            </a:extLst>
          </p:cNvPr>
          <p:cNvSpPr>
            <a:spLocks noGrp="1"/>
          </p:cNvSpPr>
          <p:nvPr>
            <p:ph type="ctrTitle"/>
          </p:nvPr>
        </p:nvSpPr>
        <p:spPr>
          <a:xfrm>
            <a:off x="7151915" y="185058"/>
            <a:ext cx="4947557" cy="1649186"/>
          </a:xfrm>
          <a:solidFill>
            <a:srgbClr val="FFFFFF">
              <a:alpha val="45000"/>
            </a:srgbClr>
          </a:solidFill>
        </p:spPr>
        <p:txBody>
          <a:bodyPr>
            <a:normAutofit/>
          </a:bodyPr>
          <a:lstStyle/>
          <a:p>
            <a:pPr marL="182880" algn="l">
              <a:lnSpc>
                <a:spcPct val="100000"/>
              </a:lnSpc>
            </a:pPr>
            <a:r>
              <a:rPr lang="en-GB" sz="4400" dirty="0"/>
              <a:t>Open Communication</a:t>
            </a:r>
          </a:p>
        </p:txBody>
      </p:sp>
    </p:spTree>
    <p:extLst>
      <p:ext uri="{BB962C8B-B14F-4D97-AF65-F5344CB8AC3E}">
        <p14:creationId xmlns:p14="http://schemas.microsoft.com/office/powerpoint/2010/main" val="2606926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8">
            <a:extLst>
              <a:ext uri="{FF2B5EF4-FFF2-40B4-BE49-F238E27FC236}">
                <a16:creationId xmlns:a16="http://schemas.microsoft.com/office/drawing/2014/main" id="{8E47FB1D-4EED-22B1-E42A-3034E5F76FAB}"/>
              </a:ext>
            </a:extLst>
          </p:cNvPr>
          <p:cNvSpPr txBox="1">
            <a:spLocks/>
          </p:cNvSpPr>
          <p:nvPr/>
        </p:nvSpPr>
        <p:spPr>
          <a:xfrm>
            <a:off x="6583619" y="805388"/>
            <a:ext cx="4127928" cy="2551896"/>
          </a:xfrm>
          <a:prstGeom prst="rect">
            <a:avLst/>
          </a:prstGeom>
          <a:noFill/>
        </p:spPr>
        <p:txBody>
          <a:bodyPr vert="horz" lIns="180000" tIns="180000" rIns="180000" bIns="18000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lnSpc>
                <a:spcPct val="110000"/>
              </a:lnSpc>
              <a:spcBef>
                <a:spcPts val="0"/>
              </a:spcBef>
              <a:spcAft>
                <a:spcPts val="600"/>
              </a:spcAft>
              <a:buClr>
                <a:srgbClr val="772432"/>
              </a:buClr>
            </a:pPr>
            <a:r>
              <a:rPr lang="en-US" sz="3300" dirty="0">
                <a:solidFill>
                  <a:srgbClr val="000000"/>
                </a:solidFill>
                <a:latin typeface="Arial" panose="020B0604020202020204" pitchFamily="34" charset="0"/>
              </a:rPr>
              <a:t>Stage 1: Forming</a:t>
            </a:r>
          </a:p>
          <a:p>
            <a:pPr algn="l" fontAlgn="base">
              <a:lnSpc>
                <a:spcPct val="110000"/>
              </a:lnSpc>
              <a:spcBef>
                <a:spcPts val="0"/>
              </a:spcBef>
              <a:spcAft>
                <a:spcPts val="600"/>
              </a:spcAft>
              <a:buClr>
                <a:srgbClr val="772432"/>
              </a:buClr>
            </a:pPr>
            <a:r>
              <a:rPr lang="en-US" sz="3300" dirty="0">
                <a:solidFill>
                  <a:srgbClr val="000000"/>
                </a:solidFill>
                <a:latin typeface="Arial" panose="020B0604020202020204" pitchFamily="34" charset="0"/>
              </a:rPr>
              <a:t>Stage 2: Storming</a:t>
            </a:r>
          </a:p>
          <a:p>
            <a:pPr algn="l" fontAlgn="base">
              <a:lnSpc>
                <a:spcPct val="110000"/>
              </a:lnSpc>
              <a:spcBef>
                <a:spcPts val="0"/>
              </a:spcBef>
              <a:spcAft>
                <a:spcPts val="600"/>
              </a:spcAft>
              <a:buClr>
                <a:srgbClr val="772432"/>
              </a:buClr>
            </a:pPr>
            <a:r>
              <a:rPr lang="en-US" sz="3300" dirty="0">
                <a:solidFill>
                  <a:srgbClr val="000000"/>
                </a:solidFill>
                <a:latin typeface="Arial" panose="020B0604020202020204" pitchFamily="34" charset="0"/>
              </a:rPr>
              <a:t>Stage 3: Norming</a:t>
            </a:r>
          </a:p>
          <a:p>
            <a:pPr algn="l" fontAlgn="base">
              <a:lnSpc>
                <a:spcPct val="110000"/>
              </a:lnSpc>
              <a:spcBef>
                <a:spcPts val="0"/>
              </a:spcBef>
              <a:spcAft>
                <a:spcPts val="600"/>
              </a:spcAft>
              <a:buClr>
                <a:srgbClr val="772432"/>
              </a:buClr>
            </a:pPr>
            <a:r>
              <a:rPr lang="en-US" sz="3300" dirty="0">
                <a:solidFill>
                  <a:srgbClr val="000000"/>
                </a:solidFill>
                <a:latin typeface="Arial" panose="020B0604020202020204" pitchFamily="34" charset="0"/>
              </a:rPr>
              <a:t>Stage 4: Performing</a:t>
            </a:r>
          </a:p>
          <a:p>
            <a:pPr algn="l" fontAlgn="base">
              <a:lnSpc>
                <a:spcPct val="110000"/>
              </a:lnSpc>
              <a:spcBef>
                <a:spcPts val="0"/>
              </a:spcBef>
              <a:spcAft>
                <a:spcPts val="600"/>
              </a:spcAft>
              <a:buClr>
                <a:srgbClr val="772432"/>
              </a:buClr>
            </a:pPr>
            <a:r>
              <a:rPr lang="en-US" sz="3300" dirty="0">
                <a:solidFill>
                  <a:srgbClr val="000000"/>
                </a:solidFill>
                <a:latin typeface="Arial" panose="020B0604020202020204" pitchFamily="34" charset="0"/>
              </a:rPr>
              <a:t>Stage 5: Adjourning</a:t>
            </a:r>
          </a:p>
          <a:p>
            <a:pPr>
              <a:buClr>
                <a:srgbClr val="772432"/>
              </a:buClr>
            </a:pPr>
            <a:endParaRPr lang="en-GB" dirty="0"/>
          </a:p>
        </p:txBody>
      </p:sp>
      <p:sp>
        <p:nvSpPr>
          <p:cNvPr id="3" name="Content Placeholder 8">
            <a:extLst>
              <a:ext uri="{FF2B5EF4-FFF2-40B4-BE49-F238E27FC236}">
                <a16:creationId xmlns:a16="http://schemas.microsoft.com/office/drawing/2014/main" id="{F9D22A56-206D-5AA8-A6EF-3731145BD29D}"/>
              </a:ext>
            </a:extLst>
          </p:cNvPr>
          <p:cNvSpPr txBox="1">
            <a:spLocks/>
          </p:cNvSpPr>
          <p:nvPr/>
        </p:nvSpPr>
        <p:spPr>
          <a:xfrm>
            <a:off x="484094" y="733672"/>
            <a:ext cx="4787153" cy="527440"/>
          </a:xfrm>
          <a:prstGeom prst="rect">
            <a:avLst/>
          </a:prstGeom>
          <a:solidFill>
            <a:srgbClr val="CABFAD"/>
          </a:solidFill>
        </p:spPr>
        <p:txBody>
          <a:bodyPr vert="horz" lIns="180000" tIns="180000" rIns="180000" bIns="180000" rtlCol="0">
            <a:normAutofit fontScale="2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lnSpc>
                <a:spcPct val="120000"/>
              </a:lnSpc>
              <a:spcBef>
                <a:spcPts val="0"/>
              </a:spcBef>
              <a:buClr>
                <a:srgbClr val="772432"/>
              </a:buClr>
            </a:pPr>
            <a:r>
              <a:rPr lang="en-US" sz="8000" b="1" dirty="0">
                <a:solidFill>
                  <a:srgbClr val="772737"/>
                </a:solidFill>
                <a:latin typeface="Arial" panose="020B0604020202020204" pitchFamily="34" charset="0"/>
              </a:rPr>
              <a:t>By Bruce Tuckman and Mary Jensen</a:t>
            </a:r>
          </a:p>
          <a:p>
            <a:pPr>
              <a:buClr>
                <a:srgbClr val="772432"/>
              </a:buClr>
            </a:pPr>
            <a:endParaRPr lang="en-GB" dirty="0"/>
          </a:p>
        </p:txBody>
      </p:sp>
      <p:sp>
        <p:nvSpPr>
          <p:cNvPr id="4" name="TextBox 3">
            <a:extLst>
              <a:ext uri="{FF2B5EF4-FFF2-40B4-BE49-F238E27FC236}">
                <a16:creationId xmlns:a16="http://schemas.microsoft.com/office/drawing/2014/main" id="{93616ECD-AECB-0D54-9C56-890977A3DCDB}"/>
              </a:ext>
            </a:extLst>
          </p:cNvPr>
          <p:cNvSpPr txBox="1"/>
          <p:nvPr/>
        </p:nvSpPr>
        <p:spPr>
          <a:xfrm>
            <a:off x="484094" y="109054"/>
            <a:ext cx="10757646" cy="76944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400" b="1" kern="100" dirty="0">
                <a:solidFill>
                  <a:srgbClr val="772737"/>
                </a:solidFill>
                <a:latin typeface="Arial"/>
                <a:cs typeface="Times New Roman"/>
              </a:rPr>
              <a:t>Five</a:t>
            </a:r>
            <a:r>
              <a:rPr lang="en-GB" sz="4400" b="1" kern="100" dirty="0">
                <a:solidFill>
                  <a:srgbClr val="772432"/>
                </a:solidFill>
                <a:latin typeface="Arial"/>
                <a:cs typeface="Times New Roman"/>
              </a:rPr>
              <a:t> Stages of Team Development</a:t>
            </a:r>
            <a:endParaRPr lang="en-GB" sz="2800" b="0" i="0" u="none" strike="noStrike" kern="100" cap="none" spc="0" normalizeH="0" baseline="0" noProof="0" dirty="0">
              <a:ln>
                <a:noFill/>
              </a:ln>
              <a:solidFill>
                <a:srgbClr val="333333"/>
              </a:solidFill>
              <a:effectLst/>
              <a:uLnTx/>
              <a:uFillTx/>
              <a:latin typeface="Arial" panose="020B0604020202020204"/>
              <a:cs typeface="Times New Roman"/>
            </a:endParaRPr>
          </a:p>
        </p:txBody>
      </p:sp>
      <p:sp>
        <p:nvSpPr>
          <p:cNvPr id="5" name="Rectangle 1">
            <a:extLst>
              <a:ext uri="{FF2B5EF4-FFF2-40B4-BE49-F238E27FC236}">
                <a16:creationId xmlns:a16="http://schemas.microsoft.com/office/drawing/2014/main" id="{454027CB-2321-FF34-E37F-7C9F178A8C98}"/>
              </a:ext>
            </a:extLst>
          </p:cNvPr>
          <p:cNvSpPr>
            <a:spLocks noChangeArrowheads="1"/>
          </p:cNvSpPr>
          <p:nvPr/>
        </p:nvSpPr>
        <p:spPr bwMode="auto">
          <a:xfrm>
            <a:off x="6920753" y="6269634"/>
            <a:ext cx="5271247" cy="52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a:ln>
                  <a:noFill/>
                </a:ln>
                <a:solidFill>
                  <a:schemeClr val="bg1"/>
                </a:solidFill>
                <a:effectLst/>
                <a:latin typeface="Arial" panose="020B0604020202020204" pitchFamily="34" charset="0"/>
              </a:rPr>
              <a:t>Bruce W. Tuckman and Mary Ann C. Jensen, “Stages of Small-Group Development Revisited,” Group &amp; Organization Studies (Vol. 2, No. 4) pp. 419–427. Copyright © 1977 by SAGE Publications. Reprinted by permission of SAGE Publications</a:t>
            </a:r>
            <a:endParaRPr kumimoji="0" lang="en-US" altLang="en-US" sz="1800" b="0" i="0" u="none" strike="noStrike" cap="none" normalizeH="0" baseline="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68082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fade">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500"/>
                                        <p:tgtEl>
                                          <p:spTgt spid="2">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fade">
                                      <p:cBhvr>
                                        <p:cTn id="3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360F2-0FDA-C44C-8AC9-154C3EAE0E1B}"/>
              </a:ext>
            </a:extLst>
          </p:cNvPr>
          <p:cNvSpPr>
            <a:spLocks noGrp="1"/>
          </p:cNvSpPr>
          <p:nvPr>
            <p:ph type="ctrTitle"/>
          </p:nvPr>
        </p:nvSpPr>
        <p:spPr>
          <a:xfrm>
            <a:off x="130993" y="505838"/>
            <a:ext cx="9144000" cy="731520"/>
          </a:xfrm>
        </p:spPr>
        <p:txBody>
          <a:bodyPr>
            <a:noAutofit/>
          </a:bodyPr>
          <a:lstStyle/>
          <a:p>
            <a:pPr algn="l"/>
            <a:r>
              <a:rPr lang="en-US" sz="4800" dirty="0">
                <a:solidFill>
                  <a:srgbClr val="FEEE9F"/>
                </a:solidFill>
              </a:rPr>
              <a:t>Club Administration</a:t>
            </a:r>
          </a:p>
        </p:txBody>
      </p:sp>
      <p:sp>
        <p:nvSpPr>
          <p:cNvPr id="3" name="Subtitle 2">
            <a:extLst>
              <a:ext uri="{FF2B5EF4-FFF2-40B4-BE49-F238E27FC236}">
                <a16:creationId xmlns:a16="http://schemas.microsoft.com/office/drawing/2014/main" id="{54838710-F1A1-3E48-AC35-A7B4FF592765}"/>
              </a:ext>
            </a:extLst>
          </p:cNvPr>
          <p:cNvSpPr>
            <a:spLocks noGrp="1"/>
          </p:cNvSpPr>
          <p:nvPr>
            <p:ph type="subTitle" idx="1"/>
          </p:nvPr>
        </p:nvSpPr>
        <p:spPr>
          <a:xfrm>
            <a:off x="130993" y="4460609"/>
            <a:ext cx="3932420" cy="914400"/>
          </a:xfrm>
        </p:spPr>
        <p:txBody>
          <a:bodyPr>
            <a:normAutofit fontScale="92500" lnSpcReduction="10000"/>
          </a:bodyPr>
          <a:lstStyle/>
          <a:p>
            <a:pPr algn="l"/>
            <a:r>
              <a:rPr lang="en-US" dirty="0">
                <a:solidFill>
                  <a:srgbClr val="FEEE9F"/>
                </a:solidFill>
              </a:rPr>
              <a:t>Keep Your Club </a:t>
            </a:r>
            <a:br>
              <a:rPr lang="en-US" dirty="0">
                <a:solidFill>
                  <a:srgbClr val="FEEE9F"/>
                </a:solidFill>
              </a:rPr>
            </a:br>
            <a:r>
              <a:rPr lang="en-US" dirty="0">
                <a:solidFill>
                  <a:srgbClr val="FEEE9F"/>
                </a:solidFill>
              </a:rPr>
              <a:t>Running Smoothly</a:t>
            </a:r>
          </a:p>
        </p:txBody>
      </p:sp>
    </p:spTree>
    <p:extLst>
      <p:ext uri="{BB962C8B-B14F-4D97-AF65-F5344CB8AC3E}">
        <p14:creationId xmlns:p14="http://schemas.microsoft.com/office/powerpoint/2010/main" val="933757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58FE6-7F88-B5A8-7955-4BDD764593E0}"/>
              </a:ext>
            </a:extLst>
          </p:cNvPr>
          <p:cNvSpPr>
            <a:spLocks noGrp="1"/>
          </p:cNvSpPr>
          <p:nvPr>
            <p:ph type="ctrTitle"/>
          </p:nvPr>
        </p:nvSpPr>
        <p:spPr>
          <a:xfrm>
            <a:off x="1524000" y="3063240"/>
            <a:ext cx="9144000" cy="731520"/>
          </a:xfrm>
        </p:spPr>
        <p:txBody>
          <a:bodyPr>
            <a:noAutofit/>
          </a:bodyPr>
          <a:lstStyle/>
          <a:p>
            <a:r>
              <a:rPr lang="en-GB" sz="4800" dirty="0">
                <a:solidFill>
                  <a:schemeClr val="bg1"/>
                </a:solidFill>
              </a:rPr>
              <a:t>Club Central</a:t>
            </a:r>
          </a:p>
        </p:txBody>
      </p:sp>
    </p:spTree>
    <p:extLst>
      <p:ext uri="{BB962C8B-B14F-4D97-AF65-F5344CB8AC3E}">
        <p14:creationId xmlns:p14="http://schemas.microsoft.com/office/powerpoint/2010/main" val="3430820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CDCB972-1179-DDAF-F827-76CDC9CAE8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866A9-C81C-D8CC-BA4C-8B16A5D9A723}"/>
              </a:ext>
            </a:extLst>
          </p:cNvPr>
          <p:cNvSpPr>
            <a:spLocks noGrp="1"/>
          </p:cNvSpPr>
          <p:nvPr>
            <p:ph type="title"/>
          </p:nvPr>
        </p:nvSpPr>
        <p:spPr>
          <a:xfrm>
            <a:off x="277934" y="1926732"/>
            <a:ext cx="11647366" cy="1284553"/>
          </a:xfrm>
        </p:spPr>
        <p:txBody>
          <a:bodyPr anchor="ctr">
            <a:normAutofit fontScale="90000"/>
          </a:bodyPr>
          <a:lstStyle/>
          <a:p>
            <a:r>
              <a:rPr lang="en-US" sz="4400" dirty="0">
                <a:solidFill>
                  <a:srgbClr val="000000"/>
                </a:solidFill>
              </a:rPr>
              <a:t>Club Central: </a:t>
            </a:r>
            <a:br>
              <a:rPr lang="en-US" sz="4400" dirty="0">
                <a:solidFill>
                  <a:srgbClr val="000000"/>
                </a:solidFill>
              </a:rPr>
            </a:br>
            <a:r>
              <a:rPr lang="en-US" sz="4400" dirty="0">
                <a:solidFill>
                  <a:srgbClr val="000000"/>
                </a:solidFill>
              </a:rPr>
              <a:t>Membership List</a:t>
            </a:r>
          </a:p>
        </p:txBody>
      </p:sp>
    </p:spTree>
    <p:extLst>
      <p:ext uri="{BB962C8B-B14F-4D97-AF65-F5344CB8AC3E}">
        <p14:creationId xmlns:p14="http://schemas.microsoft.com/office/powerpoint/2010/main" val="2761654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A079AB-E272-CF6C-2537-CAFE6F9CD513}"/>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67852D0A-0141-0C29-FB40-6BC7663D6B2F}"/>
              </a:ext>
            </a:extLst>
          </p:cNvPr>
          <p:cNvSpPr txBox="1"/>
          <p:nvPr/>
        </p:nvSpPr>
        <p:spPr>
          <a:xfrm>
            <a:off x="3081057" y="2627130"/>
            <a:ext cx="6162114" cy="1200329"/>
          </a:xfrm>
          <a:prstGeom prst="rect">
            <a:avLst/>
          </a:prstGeom>
          <a:noFill/>
        </p:spPr>
        <p:txBody>
          <a:bodyPr wrap="square">
            <a:spAutoFit/>
          </a:bodyPr>
          <a:lstStyle/>
          <a:p>
            <a:r>
              <a:rPr kumimoji="0" lang="en-US" sz="3600" b="1" i="0" u="none" strike="noStrike" kern="1200" cap="none" spc="0" normalizeH="0" baseline="0" noProof="0" dirty="0">
                <a:ln>
                  <a:noFill/>
                </a:ln>
                <a:solidFill>
                  <a:srgbClr val="FEEE9F"/>
                </a:solidFill>
                <a:effectLst/>
                <a:uLnTx/>
                <a:uFillTx/>
                <a:latin typeface="Arial" panose="020B0604020202020204"/>
                <a:ea typeface="+mj-ea"/>
                <a:cs typeface="+mj-cs"/>
              </a:rPr>
              <a:t>Club Central: Assigning </a:t>
            </a:r>
            <a:r>
              <a:rPr lang="en-US" sz="3600" b="1" dirty="0">
                <a:solidFill>
                  <a:srgbClr val="FEEE9F"/>
                </a:solidFill>
                <a:latin typeface="Arial" panose="020B0604020202020204"/>
                <a:ea typeface="+mj-ea"/>
                <a:cs typeface="+mj-cs"/>
              </a:rPr>
              <a:t>Club O</a:t>
            </a:r>
            <a:r>
              <a:rPr kumimoji="0" lang="en-US" sz="3600" b="1" i="0" u="none" strike="noStrike" kern="1200" cap="none" spc="0" normalizeH="0" baseline="0" noProof="0" dirty="0" err="1">
                <a:ln>
                  <a:noFill/>
                </a:ln>
                <a:solidFill>
                  <a:srgbClr val="FEEE9F"/>
                </a:solidFill>
                <a:effectLst/>
                <a:uLnTx/>
                <a:uFillTx/>
                <a:latin typeface="Arial" panose="020B0604020202020204"/>
                <a:ea typeface="+mj-ea"/>
                <a:cs typeface="+mj-cs"/>
              </a:rPr>
              <a:t>fficer</a:t>
            </a:r>
            <a:r>
              <a:rPr kumimoji="0" lang="en-US" sz="3600" b="1" i="0" u="none" strike="noStrike" kern="1200" cap="none" spc="0" normalizeH="0" baseline="0" noProof="0" dirty="0">
                <a:ln>
                  <a:noFill/>
                </a:ln>
                <a:solidFill>
                  <a:srgbClr val="FEEE9F"/>
                </a:solidFill>
                <a:effectLst/>
                <a:uLnTx/>
                <a:uFillTx/>
                <a:latin typeface="Arial" panose="020B0604020202020204"/>
                <a:ea typeface="+mj-ea"/>
                <a:cs typeface="+mj-cs"/>
              </a:rPr>
              <a:t> Roles</a:t>
            </a:r>
            <a:endParaRPr lang="en-GB" dirty="0"/>
          </a:p>
        </p:txBody>
      </p:sp>
      <p:grpSp>
        <p:nvGrpSpPr>
          <p:cNvPr id="19" name="Group 18">
            <a:extLst>
              <a:ext uri="{FF2B5EF4-FFF2-40B4-BE49-F238E27FC236}">
                <a16:creationId xmlns:a16="http://schemas.microsoft.com/office/drawing/2014/main" id="{3ED5FE44-BB9A-4EA5-DFAB-7C88764A1A0E}"/>
              </a:ext>
            </a:extLst>
          </p:cNvPr>
          <p:cNvGrpSpPr/>
          <p:nvPr/>
        </p:nvGrpSpPr>
        <p:grpSpPr>
          <a:xfrm>
            <a:off x="9132000" y="0"/>
            <a:ext cx="3096000" cy="6228000"/>
            <a:chOff x="9132000" y="0"/>
            <a:chExt cx="3096000" cy="6228000"/>
          </a:xfrm>
          <a:effectLst>
            <a:outerShdw blurRad="50800" dist="38100" algn="l" rotWithShape="0">
              <a:prstClr val="black">
                <a:alpha val="40000"/>
              </a:prstClr>
            </a:outerShdw>
          </a:effectLst>
        </p:grpSpPr>
        <p:sp>
          <p:nvSpPr>
            <p:cNvPr id="6" name="Rectangle 5">
              <a:extLst>
                <a:ext uri="{FF2B5EF4-FFF2-40B4-BE49-F238E27FC236}">
                  <a16:creationId xmlns:a16="http://schemas.microsoft.com/office/drawing/2014/main" id="{99A7FDEE-CA7B-69F0-ACD3-CF101E2AB112}"/>
                </a:ext>
              </a:extLst>
            </p:cNvPr>
            <p:cNvSpPr/>
            <p:nvPr/>
          </p:nvSpPr>
          <p:spPr>
            <a:xfrm>
              <a:off x="9132000" y="0"/>
              <a:ext cx="3096000" cy="6228000"/>
            </a:xfrm>
            <a:prstGeom prst="rect">
              <a:avLst/>
            </a:prstGeom>
            <a:solidFill>
              <a:srgbClr val="FEEE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a:extLst>
                <a:ext uri="{FF2B5EF4-FFF2-40B4-BE49-F238E27FC236}">
                  <a16:creationId xmlns:a16="http://schemas.microsoft.com/office/drawing/2014/main" id="{2DCAB031-3375-5D27-A40A-F9739A16CD6B}"/>
                </a:ext>
              </a:extLst>
            </p:cNvPr>
            <p:cNvSpPr txBox="1"/>
            <p:nvPr/>
          </p:nvSpPr>
          <p:spPr>
            <a:xfrm>
              <a:off x="9497875" y="1169323"/>
              <a:ext cx="2364250" cy="1994392"/>
            </a:xfrm>
            <a:prstGeom prst="rect">
              <a:avLst/>
            </a:prstGeom>
            <a:noFill/>
          </p:spPr>
          <p:txBody>
            <a:bodyPr wrap="square" rtlCol="0">
              <a:spAutoFit/>
            </a:bodyPr>
            <a:lstStyle/>
            <a:p>
              <a:pPr marL="0" lvl="0" indent="0" algn="l" defTabSz="800100">
                <a:lnSpc>
                  <a:spcPct val="90000"/>
                </a:lnSpc>
                <a:spcBef>
                  <a:spcPct val="0"/>
                </a:spcBef>
                <a:spcAft>
                  <a:spcPct val="35000"/>
                </a:spcAft>
                <a:buNone/>
              </a:pPr>
              <a:r>
                <a:rPr lang="en-US" sz="2400" b="1" kern="1200" dirty="0">
                  <a:solidFill>
                    <a:srgbClr val="004165"/>
                  </a:solidFill>
                </a:rPr>
                <a:t>Special Restrictions</a:t>
              </a:r>
              <a:endParaRPr lang="it-IT" sz="2400" b="1" kern="1200" dirty="0">
                <a:solidFill>
                  <a:srgbClr val="004165"/>
                </a:solidFill>
              </a:endParaRPr>
            </a:p>
            <a:p>
              <a:pPr marL="114300" lvl="1" indent="-114300" algn="l" defTabSz="622300">
                <a:lnSpc>
                  <a:spcPct val="90000"/>
                </a:lnSpc>
                <a:spcBef>
                  <a:spcPct val="0"/>
                </a:spcBef>
                <a:spcAft>
                  <a:spcPct val="15000"/>
                </a:spcAft>
                <a:buChar char="•"/>
              </a:pPr>
              <a:r>
                <a:rPr lang="en-US" sz="2400" kern="1200" dirty="0">
                  <a:solidFill>
                    <a:srgbClr val="004165"/>
                  </a:solidFill>
                </a:rPr>
                <a:t> President</a:t>
              </a:r>
              <a:endParaRPr lang="it-IT" sz="2400" kern="1200" dirty="0">
                <a:solidFill>
                  <a:srgbClr val="004165"/>
                </a:solidFill>
              </a:endParaRPr>
            </a:p>
            <a:p>
              <a:pPr marL="114300" lvl="1" indent="-114300" algn="l" defTabSz="622300">
                <a:lnSpc>
                  <a:spcPct val="90000"/>
                </a:lnSpc>
                <a:spcBef>
                  <a:spcPct val="0"/>
                </a:spcBef>
                <a:spcAft>
                  <a:spcPct val="15000"/>
                </a:spcAft>
                <a:buChar char="•"/>
              </a:pPr>
              <a:r>
                <a:rPr lang="en-US" sz="2400" kern="1200" dirty="0">
                  <a:solidFill>
                    <a:srgbClr val="004165"/>
                  </a:solidFill>
                </a:rPr>
                <a:t> Secretary</a:t>
              </a:r>
              <a:endParaRPr lang="it-IT" sz="2400" kern="1200" dirty="0">
                <a:solidFill>
                  <a:srgbClr val="004165"/>
                </a:solidFill>
              </a:endParaRPr>
            </a:p>
            <a:p>
              <a:pPr marL="114300" lvl="1" indent="-114300" algn="l" defTabSz="622300">
                <a:lnSpc>
                  <a:spcPct val="90000"/>
                </a:lnSpc>
                <a:spcBef>
                  <a:spcPct val="0"/>
                </a:spcBef>
                <a:spcAft>
                  <a:spcPct val="15000"/>
                </a:spcAft>
                <a:buChar char="•"/>
              </a:pPr>
              <a:r>
                <a:rPr lang="en-US" sz="2400" kern="1200" dirty="0">
                  <a:solidFill>
                    <a:srgbClr val="004165"/>
                  </a:solidFill>
                </a:rPr>
                <a:t> VP Position</a:t>
              </a:r>
              <a:endParaRPr lang="it-IT" sz="2400" kern="1200" dirty="0">
                <a:solidFill>
                  <a:srgbClr val="004165"/>
                </a:solidFill>
              </a:endParaRPr>
            </a:p>
          </p:txBody>
        </p:sp>
        <p:pic>
          <p:nvPicPr>
            <p:cNvPr id="18" name="Graphic 17" descr="Raised hand with solid fill">
              <a:extLst>
                <a:ext uri="{FF2B5EF4-FFF2-40B4-BE49-F238E27FC236}">
                  <a16:creationId xmlns:a16="http://schemas.microsoft.com/office/drawing/2014/main" id="{57697E58-55CB-63F1-2E1C-22079FBD11F6}"/>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10222800" y="4578220"/>
              <a:ext cx="914400" cy="914400"/>
            </a:xfrm>
            <a:prstGeom prst="rect">
              <a:avLst/>
            </a:prstGeom>
          </p:spPr>
        </p:pic>
      </p:grpSp>
      <p:grpSp>
        <p:nvGrpSpPr>
          <p:cNvPr id="23" name="Group 22">
            <a:extLst>
              <a:ext uri="{FF2B5EF4-FFF2-40B4-BE49-F238E27FC236}">
                <a16:creationId xmlns:a16="http://schemas.microsoft.com/office/drawing/2014/main" id="{DD40C34A-213E-EDE6-B1C6-860C70789AF2}"/>
              </a:ext>
            </a:extLst>
          </p:cNvPr>
          <p:cNvGrpSpPr/>
          <p:nvPr/>
        </p:nvGrpSpPr>
        <p:grpSpPr>
          <a:xfrm>
            <a:off x="6088000" y="0"/>
            <a:ext cx="3096000" cy="6228000"/>
            <a:chOff x="6088000" y="0"/>
            <a:chExt cx="3096000" cy="6228000"/>
          </a:xfrm>
        </p:grpSpPr>
        <p:sp>
          <p:nvSpPr>
            <p:cNvPr id="5" name="Rectangle 4">
              <a:extLst>
                <a:ext uri="{FF2B5EF4-FFF2-40B4-BE49-F238E27FC236}">
                  <a16:creationId xmlns:a16="http://schemas.microsoft.com/office/drawing/2014/main" id="{CB096791-127E-E1C0-10A0-7342A27A1E17}"/>
                </a:ext>
              </a:extLst>
            </p:cNvPr>
            <p:cNvSpPr/>
            <p:nvPr/>
          </p:nvSpPr>
          <p:spPr>
            <a:xfrm>
              <a:off x="6088000" y="0"/>
              <a:ext cx="3096000" cy="6228000"/>
            </a:xfrm>
            <a:prstGeom prst="rect">
              <a:avLst/>
            </a:prstGeom>
            <a:solidFill>
              <a:srgbClr val="004165"/>
            </a:solidFill>
            <a:ln>
              <a:noFill/>
            </a:ln>
            <a:effectLst>
              <a:outerShdw blurRad="228600" dist="2286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D8BC2FDC-934C-35A4-08EB-FAE432AB501A}"/>
                </a:ext>
              </a:extLst>
            </p:cNvPr>
            <p:cNvSpPr txBox="1"/>
            <p:nvPr/>
          </p:nvSpPr>
          <p:spPr>
            <a:xfrm>
              <a:off x="6453875" y="1169323"/>
              <a:ext cx="2364250" cy="757130"/>
            </a:xfrm>
            <a:prstGeom prst="rect">
              <a:avLst/>
            </a:prstGeom>
            <a:noFill/>
          </p:spPr>
          <p:txBody>
            <a:bodyPr wrap="square" rtlCol="0">
              <a:spAutoFit/>
            </a:bodyPr>
            <a:lstStyle/>
            <a:p>
              <a:pPr marL="0" lvl="0" indent="0" algn="ctr" defTabSz="800100">
                <a:lnSpc>
                  <a:spcPct val="90000"/>
                </a:lnSpc>
                <a:spcBef>
                  <a:spcPct val="0"/>
                </a:spcBef>
                <a:spcAft>
                  <a:spcPct val="35000"/>
                </a:spcAft>
                <a:buNone/>
              </a:pPr>
              <a:r>
                <a:rPr lang="en-US" sz="2400" b="1" kern="1200" dirty="0">
                  <a:solidFill>
                    <a:schemeClr val="bg1"/>
                  </a:solidFill>
                </a:rPr>
                <a:t>Print an Officer List</a:t>
              </a:r>
              <a:endParaRPr lang="it-IT" sz="2400" b="1" kern="1200" dirty="0">
                <a:solidFill>
                  <a:schemeClr val="bg1"/>
                </a:solidFill>
              </a:endParaRPr>
            </a:p>
          </p:txBody>
        </p:sp>
        <p:pic>
          <p:nvPicPr>
            <p:cNvPr id="17" name="Graphic 16" descr="Clipboard Checked with solid fill">
              <a:extLst>
                <a:ext uri="{FF2B5EF4-FFF2-40B4-BE49-F238E27FC236}">
                  <a16:creationId xmlns:a16="http://schemas.microsoft.com/office/drawing/2014/main" id="{5CD69EAE-30B0-84A8-6D07-7D847CB9E673}"/>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178800" y="4578220"/>
              <a:ext cx="914400" cy="914400"/>
            </a:xfrm>
            <a:prstGeom prst="rect">
              <a:avLst/>
            </a:prstGeom>
          </p:spPr>
        </p:pic>
      </p:grpSp>
      <p:grpSp>
        <p:nvGrpSpPr>
          <p:cNvPr id="21" name="Group 20">
            <a:extLst>
              <a:ext uri="{FF2B5EF4-FFF2-40B4-BE49-F238E27FC236}">
                <a16:creationId xmlns:a16="http://schemas.microsoft.com/office/drawing/2014/main" id="{8B4537B4-5534-2F65-EA4F-149D0F87BBFC}"/>
              </a:ext>
            </a:extLst>
          </p:cNvPr>
          <p:cNvGrpSpPr/>
          <p:nvPr/>
        </p:nvGrpSpPr>
        <p:grpSpPr>
          <a:xfrm>
            <a:off x="3026365" y="0"/>
            <a:ext cx="3096000" cy="6228000"/>
            <a:chOff x="3044000" y="0"/>
            <a:chExt cx="3096000" cy="6228000"/>
          </a:xfrm>
        </p:grpSpPr>
        <p:sp>
          <p:nvSpPr>
            <p:cNvPr id="3" name="Rectangle 2">
              <a:extLst>
                <a:ext uri="{FF2B5EF4-FFF2-40B4-BE49-F238E27FC236}">
                  <a16:creationId xmlns:a16="http://schemas.microsoft.com/office/drawing/2014/main" id="{4AAFE70F-BBA2-7F8D-9F86-9AF14097C71F}"/>
                </a:ext>
              </a:extLst>
            </p:cNvPr>
            <p:cNvSpPr/>
            <p:nvPr/>
          </p:nvSpPr>
          <p:spPr>
            <a:xfrm>
              <a:off x="3044000" y="0"/>
              <a:ext cx="3096000" cy="6228000"/>
            </a:xfrm>
            <a:prstGeom prst="rect">
              <a:avLst/>
            </a:prstGeom>
            <a:solidFill>
              <a:srgbClr val="772432"/>
            </a:solidFill>
            <a:ln>
              <a:noFill/>
            </a:ln>
            <a:effectLst>
              <a:outerShdw blurRad="228600" dist="228600" algn="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A85315ED-83A9-B293-7D66-73C8BB6744F1}"/>
                </a:ext>
              </a:extLst>
            </p:cNvPr>
            <p:cNvSpPr txBox="1"/>
            <p:nvPr/>
          </p:nvSpPr>
          <p:spPr>
            <a:xfrm>
              <a:off x="3409875" y="1169323"/>
              <a:ext cx="2364250" cy="1200329"/>
            </a:xfrm>
            <a:prstGeom prst="rect">
              <a:avLst/>
            </a:prstGeom>
            <a:noFill/>
          </p:spPr>
          <p:txBody>
            <a:bodyPr wrap="square" rtlCol="0">
              <a:spAutoFit/>
            </a:bodyPr>
            <a:lstStyle/>
            <a:p>
              <a:pPr algn="ctr"/>
              <a:r>
                <a:rPr lang="en-US" sz="2400" b="1" dirty="0">
                  <a:solidFill>
                    <a:schemeClr val="bg1"/>
                  </a:solidFill>
                </a:rPr>
                <a:t>Set Term Dates</a:t>
              </a:r>
              <a:endParaRPr lang="en-US" sz="2400" b="0" i="0" u="none" strike="noStrike" baseline="0" dirty="0">
                <a:solidFill>
                  <a:schemeClr val="bg1"/>
                </a:solidFill>
              </a:endParaRPr>
            </a:p>
            <a:p>
              <a:endParaRPr lang="en-GB" sz="2400" dirty="0"/>
            </a:p>
          </p:txBody>
        </p:sp>
        <p:pic>
          <p:nvPicPr>
            <p:cNvPr id="16" name="Graphic 15" descr="Clock with solid fill">
              <a:extLst>
                <a:ext uri="{FF2B5EF4-FFF2-40B4-BE49-F238E27FC236}">
                  <a16:creationId xmlns:a16="http://schemas.microsoft.com/office/drawing/2014/main" id="{4054BBC8-47D3-09F5-0D1D-908A0A16A378}"/>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4134800" y="4578220"/>
              <a:ext cx="914400" cy="914400"/>
            </a:xfrm>
            <a:prstGeom prst="rect">
              <a:avLst/>
            </a:prstGeom>
          </p:spPr>
        </p:pic>
      </p:grpSp>
      <p:grpSp>
        <p:nvGrpSpPr>
          <p:cNvPr id="22" name="Group 21">
            <a:extLst>
              <a:ext uri="{FF2B5EF4-FFF2-40B4-BE49-F238E27FC236}">
                <a16:creationId xmlns:a16="http://schemas.microsoft.com/office/drawing/2014/main" id="{109ED10B-2A6E-2713-5057-46794571B15A}"/>
              </a:ext>
            </a:extLst>
          </p:cNvPr>
          <p:cNvGrpSpPr/>
          <p:nvPr/>
        </p:nvGrpSpPr>
        <p:grpSpPr>
          <a:xfrm>
            <a:off x="0" y="0"/>
            <a:ext cx="3096000" cy="6228000"/>
            <a:chOff x="0" y="0"/>
            <a:chExt cx="3096000" cy="6228000"/>
          </a:xfrm>
        </p:grpSpPr>
        <p:sp>
          <p:nvSpPr>
            <p:cNvPr id="2" name="Rectangle 1">
              <a:extLst>
                <a:ext uri="{FF2B5EF4-FFF2-40B4-BE49-F238E27FC236}">
                  <a16:creationId xmlns:a16="http://schemas.microsoft.com/office/drawing/2014/main" id="{4487D5B2-B118-CEC0-B870-6E435FDA303E}"/>
                </a:ext>
              </a:extLst>
            </p:cNvPr>
            <p:cNvSpPr/>
            <p:nvPr/>
          </p:nvSpPr>
          <p:spPr>
            <a:xfrm>
              <a:off x="0" y="0"/>
              <a:ext cx="3096000" cy="6228000"/>
            </a:xfrm>
            <a:prstGeom prst="rect">
              <a:avLst/>
            </a:prstGeom>
            <a:solidFill>
              <a:srgbClr val="000000"/>
            </a:solidFill>
            <a:ln>
              <a:noFill/>
            </a:ln>
            <a:effectLst>
              <a:outerShdw blurRad="228600" dist="228600" algn="l" rotWithShape="0">
                <a:schemeClr val="bg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BBBC3860-35CB-4A33-241A-5232336A7366}"/>
                </a:ext>
              </a:extLst>
            </p:cNvPr>
            <p:cNvSpPr txBox="1"/>
            <p:nvPr/>
          </p:nvSpPr>
          <p:spPr>
            <a:xfrm>
              <a:off x="365875" y="1169323"/>
              <a:ext cx="2364250" cy="1107996"/>
            </a:xfrm>
            <a:prstGeom prst="rect">
              <a:avLst/>
            </a:prstGeom>
            <a:noFill/>
          </p:spPr>
          <p:txBody>
            <a:bodyPr wrap="square" rtlCol="0">
              <a:spAutoFit/>
            </a:bodyPr>
            <a:lstStyle/>
            <a:p>
              <a:pPr algn="ctr"/>
              <a:r>
                <a:rPr lang="en-US" sz="2400" b="1" dirty="0">
                  <a:solidFill>
                    <a:schemeClr val="bg1"/>
                  </a:solidFill>
                </a:rPr>
                <a:t>Assign/Update</a:t>
              </a:r>
            </a:p>
            <a:p>
              <a:pPr algn="ctr"/>
              <a:r>
                <a:rPr lang="en-US" sz="2400" b="1" i="0" u="none" strike="noStrike" baseline="0" dirty="0">
                  <a:solidFill>
                    <a:schemeClr val="bg1"/>
                  </a:solidFill>
                </a:rPr>
                <a:t>Officer Roles</a:t>
              </a:r>
              <a:endParaRPr lang="en-US" sz="2400" b="0" i="0" u="none" strike="noStrike" baseline="0" dirty="0">
                <a:solidFill>
                  <a:schemeClr val="bg1"/>
                </a:solidFill>
              </a:endParaRPr>
            </a:p>
            <a:p>
              <a:endParaRPr lang="en-GB" dirty="0"/>
            </a:p>
          </p:txBody>
        </p:sp>
        <p:pic>
          <p:nvPicPr>
            <p:cNvPr id="12" name="Graphic 11" descr="Network diagram with solid fill">
              <a:extLst>
                <a:ext uri="{FF2B5EF4-FFF2-40B4-BE49-F238E27FC236}">
                  <a16:creationId xmlns:a16="http://schemas.microsoft.com/office/drawing/2014/main" id="{0B46C9C5-6768-8EE2-E36D-AC564E0036DC}"/>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1090800" y="4578220"/>
              <a:ext cx="914400" cy="914400"/>
            </a:xfrm>
            <a:prstGeom prst="rect">
              <a:avLst/>
            </a:prstGeom>
          </p:spPr>
        </p:pic>
      </p:grpSp>
    </p:spTree>
    <p:extLst>
      <p:ext uri="{BB962C8B-B14F-4D97-AF65-F5344CB8AC3E}">
        <p14:creationId xmlns:p14="http://schemas.microsoft.com/office/powerpoint/2010/main" val="2015466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9C3BCEA-CD85-7D05-9649-E3088E219E53}"/>
            </a:ext>
          </a:extLst>
        </p:cNvPr>
        <p:cNvGrpSpPr/>
        <p:nvPr/>
      </p:nvGrpSpPr>
      <p:grpSpPr>
        <a:xfrm>
          <a:off x="0" y="0"/>
          <a:ext cx="0" cy="0"/>
          <a:chOff x="0" y="0"/>
          <a:chExt cx="0" cy="0"/>
        </a:xfrm>
      </p:grpSpPr>
      <p:sp>
        <p:nvSpPr>
          <p:cNvPr id="3" name="Titolo 2">
            <a:extLst>
              <a:ext uri="{FF2B5EF4-FFF2-40B4-BE49-F238E27FC236}">
                <a16:creationId xmlns:a16="http://schemas.microsoft.com/office/drawing/2014/main" id="{EE826F6C-AE4E-DBD5-8E55-61B581479263}"/>
              </a:ext>
            </a:extLst>
          </p:cNvPr>
          <p:cNvSpPr>
            <a:spLocks noGrp="1"/>
          </p:cNvSpPr>
          <p:nvPr>
            <p:ph type="title"/>
          </p:nvPr>
        </p:nvSpPr>
        <p:spPr>
          <a:xfrm>
            <a:off x="277934" y="181469"/>
            <a:ext cx="11914066" cy="781913"/>
          </a:xfrm>
        </p:spPr>
        <p:txBody>
          <a:bodyPr>
            <a:normAutofit/>
          </a:bodyPr>
          <a:lstStyle/>
          <a:p>
            <a:r>
              <a:rPr lang="it-IT" sz="3800" dirty="0">
                <a:solidFill>
                  <a:schemeClr val="bg1"/>
                </a:solidFill>
              </a:rPr>
              <a:t>Base Camp: Submit Pathways Education Awards</a:t>
            </a:r>
          </a:p>
        </p:txBody>
      </p:sp>
      <p:sp>
        <p:nvSpPr>
          <p:cNvPr id="11" name="TextBox 10">
            <a:extLst>
              <a:ext uri="{FF2B5EF4-FFF2-40B4-BE49-F238E27FC236}">
                <a16:creationId xmlns:a16="http://schemas.microsoft.com/office/drawing/2014/main" id="{97941B50-0A20-2508-8D23-51119EBB2344}"/>
              </a:ext>
            </a:extLst>
          </p:cNvPr>
          <p:cNvSpPr txBox="1"/>
          <p:nvPr/>
        </p:nvSpPr>
        <p:spPr>
          <a:xfrm>
            <a:off x="6629036" y="3127332"/>
            <a:ext cx="4490721" cy="2277547"/>
          </a:xfrm>
          <a:prstGeom prst="rect">
            <a:avLst/>
          </a:prstGeom>
          <a:solidFill>
            <a:srgbClr val="C2C2C1">
              <a:alpha val="60000"/>
            </a:srgbClr>
          </a:solidFill>
        </p:spPr>
        <p:txBody>
          <a:bodyPr wrap="square" rtlCol="0">
            <a:spAutoFit/>
          </a:bodyPr>
          <a:lstStyle/>
          <a:p>
            <a:pPr marL="342900" indent="-342900">
              <a:spcBef>
                <a:spcPts val="600"/>
              </a:spcBef>
              <a:spcAft>
                <a:spcPts val="1200"/>
              </a:spcAft>
              <a:buFont typeface="Arial" panose="020B0604020202020204" pitchFamily="34" charset="0"/>
              <a:buChar char="•"/>
            </a:pPr>
            <a:r>
              <a:rPr lang="it-IT" sz="2800" b="1" dirty="0">
                <a:solidFill>
                  <a:srgbClr val="004165"/>
                </a:solidFill>
                <a:latin typeface="+mj-lt"/>
              </a:rPr>
              <a:t>Enter award requests</a:t>
            </a:r>
          </a:p>
          <a:p>
            <a:pPr marL="342900" indent="-342900">
              <a:spcBef>
                <a:spcPts val="600"/>
              </a:spcBef>
              <a:spcAft>
                <a:spcPts val="1200"/>
              </a:spcAft>
              <a:buFont typeface="Arial" panose="020B0604020202020204" pitchFamily="34" charset="0"/>
              <a:buChar char="•"/>
            </a:pPr>
            <a:r>
              <a:rPr lang="it-IT" sz="2800" b="1" dirty="0">
                <a:solidFill>
                  <a:srgbClr val="004165"/>
                </a:solidFill>
                <a:latin typeface="+mj-lt"/>
              </a:rPr>
              <a:t>Achieve Pathways goals in the DCP</a:t>
            </a:r>
          </a:p>
          <a:p>
            <a:pPr marL="342900" indent="-342900">
              <a:spcBef>
                <a:spcPts val="600"/>
              </a:spcBef>
              <a:spcAft>
                <a:spcPts val="1200"/>
              </a:spcAft>
              <a:buFont typeface="Arial" panose="020B0604020202020204" pitchFamily="34" charset="0"/>
              <a:buChar char="•"/>
            </a:pPr>
            <a:r>
              <a:rPr lang="it-IT" sz="2800" b="1" dirty="0">
                <a:solidFill>
                  <a:srgbClr val="004165"/>
                </a:solidFill>
                <a:latin typeface="+mj-lt"/>
              </a:rPr>
              <a:t>Send letter to employer</a:t>
            </a:r>
          </a:p>
        </p:txBody>
      </p:sp>
    </p:spTree>
    <p:extLst>
      <p:ext uri="{BB962C8B-B14F-4D97-AF65-F5344CB8AC3E}">
        <p14:creationId xmlns:p14="http://schemas.microsoft.com/office/powerpoint/2010/main" val="2177960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80AAF74-18F6-E6F6-8DF3-C4036CC7E1AD}"/>
            </a:ext>
          </a:extLst>
        </p:cNvPr>
        <p:cNvGrpSpPr/>
        <p:nvPr/>
      </p:nvGrpSpPr>
      <p:grpSpPr>
        <a:xfrm>
          <a:off x="0" y="0"/>
          <a:ext cx="0" cy="0"/>
          <a:chOff x="0" y="0"/>
          <a:chExt cx="0" cy="0"/>
        </a:xfrm>
      </p:grpSpPr>
      <p:sp>
        <p:nvSpPr>
          <p:cNvPr id="3" name="Titolo 2">
            <a:extLst>
              <a:ext uri="{FF2B5EF4-FFF2-40B4-BE49-F238E27FC236}">
                <a16:creationId xmlns:a16="http://schemas.microsoft.com/office/drawing/2014/main" id="{ED52B920-BA5A-2955-4E83-0DD649AC33B8}"/>
              </a:ext>
            </a:extLst>
          </p:cNvPr>
          <p:cNvSpPr>
            <a:spLocks noGrp="1"/>
          </p:cNvSpPr>
          <p:nvPr>
            <p:ph type="title"/>
          </p:nvPr>
        </p:nvSpPr>
        <p:spPr>
          <a:xfrm>
            <a:off x="277934" y="295772"/>
            <a:ext cx="11647366" cy="1255441"/>
          </a:xfrm>
        </p:spPr>
        <p:txBody>
          <a:bodyPr>
            <a:noAutofit/>
          </a:bodyPr>
          <a:lstStyle/>
          <a:p>
            <a:r>
              <a:rPr lang="en-US" sz="4000" dirty="0">
                <a:solidFill>
                  <a:schemeClr val="bg1"/>
                </a:solidFill>
              </a:rPr>
              <a:t>Base Camp:  </a:t>
            </a:r>
            <a:br>
              <a:rPr lang="en-US" sz="4000" dirty="0">
                <a:solidFill>
                  <a:schemeClr val="bg1"/>
                </a:solidFill>
              </a:rPr>
            </a:br>
            <a:r>
              <a:rPr lang="en-US" sz="4000" dirty="0">
                <a:solidFill>
                  <a:schemeClr val="bg1"/>
                </a:solidFill>
              </a:rPr>
              <a:t>Celebrate Pathways Level Achievements</a:t>
            </a:r>
            <a:endParaRPr lang="it-IT" sz="4000" dirty="0">
              <a:solidFill>
                <a:schemeClr val="bg1"/>
              </a:solidFill>
            </a:endParaRPr>
          </a:p>
        </p:txBody>
      </p:sp>
    </p:spTree>
    <p:extLst>
      <p:ext uri="{BB962C8B-B14F-4D97-AF65-F5344CB8AC3E}">
        <p14:creationId xmlns:p14="http://schemas.microsoft.com/office/powerpoint/2010/main" val="1600500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1F38C6-E31E-3795-464E-DAD11C8810F6}"/>
              </a:ext>
            </a:extLst>
          </p:cNvPr>
          <p:cNvSpPr>
            <a:spLocks noGrp="1"/>
          </p:cNvSpPr>
          <p:nvPr>
            <p:ph type="ctrTitle"/>
          </p:nvPr>
        </p:nvSpPr>
        <p:spPr>
          <a:xfrm>
            <a:off x="1524000" y="2793076"/>
            <a:ext cx="9144000" cy="1713609"/>
          </a:xfrm>
        </p:spPr>
        <p:txBody>
          <a:bodyPr>
            <a:normAutofit/>
          </a:bodyPr>
          <a:lstStyle/>
          <a:p>
            <a:pPr>
              <a:lnSpc>
                <a:spcPct val="100000"/>
              </a:lnSpc>
              <a:spcBef>
                <a:spcPts val="0"/>
              </a:spcBef>
            </a:pPr>
            <a:r>
              <a:rPr lang="en-US" sz="4400" dirty="0"/>
              <a:t>General Session Part 2</a:t>
            </a:r>
            <a:br>
              <a:rPr lang="en-US" sz="4400" dirty="0"/>
            </a:br>
            <a:r>
              <a:rPr lang="en-US" sz="3600" dirty="0"/>
              <a:t>Club Officer Training (COT)</a:t>
            </a:r>
            <a:endParaRPr lang="en-GB" sz="3600" dirty="0"/>
          </a:p>
        </p:txBody>
      </p:sp>
      <p:sp>
        <p:nvSpPr>
          <p:cNvPr id="3" name="Subtitle 2">
            <a:extLst>
              <a:ext uri="{FF2B5EF4-FFF2-40B4-BE49-F238E27FC236}">
                <a16:creationId xmlns:a16="http://schemas.microsoft.com/office/drawing/2014/main" id="{1C1A34DB-50CB-1E7B-8BC3-E7E28E136A4F}"/>
              </a:ext>
            </a:extLst>
          </p:cNvPr>
          <p:cNvSpPr>
            <a:spLocks noGrp="1"/>
          </p:cNvSpPr>
          <p:nvPr>
            <p:ph type="subTitle" idx="1"/>
          </p:nvPr>
        </p:nvSpPr>
        <p:spPr>
          <a:xfrm>
            <a:off x="1524000" y="4506686"/>
            <a:ext cx="9144000" cy="603284"/>
          </a:xfrm>
        </p:spPr>
        <p:txBody>
          <a:bodyPr/>
          <a:lstStyle/>
          <a:p>
            <a:r>
              <a:rPr lang="en-US" dirty="0"/>
              <a:t>Round 1: New Year Training</a:t>
            </a:r>
          </a:p>
        </p:txBody>
      </p:sp>
    </p:spTree>
    <p:extLst>
      <p:ext uri="{BB962C8B-B14F-4D97-AF65-F5344CB8AC3E}">
        <p14:creationId xmlns:p14="http://schemas.microsoft.com/office/powerpoint/2010/main" val="3360665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F5CE937-169A-92DE-CCC5-E555343DB28B}"/>
              </a:ext>
            </a:extLst>
          </p:cNvPr>
          <p:cNvSpPr>
            <a:spLocks noGrp="1"/>
          </p:cNvSpPr>
          <p:nvPr>
            <p:ph type="title"/>
          </p:nvPr>
        </p:nvSpPr>
        <p:spPr/>
        <p:txBody>
          <a:bodyPr>
            <a:normAutofit/>
          </a:bodyPr>
          <a:lstStyle/>
          <a:p>
            <a:r>
              <a:rPr lang="it-IT" sz="4000" dirty="0"/>
              <a:t>Club Constitution</a:t>
            </a:r>
          </a:p>
        </p:txBody>
      </p:sp>
      <p:grpSp>
        <p:nvGrpSpPr>
          <p:cNvPr id="5" name="Group 4">
            <a:extLst>
              <a:ext uri="{FF2B5EF4-FFF2-40B4-BE49-F238E27FC236}">
                <a16:creationId xmlns:a16="http://schemas.microsoft.com/office/drawing/2014/main" id="{9745DBCB-9C15-D5AD-A6A1-6F732A9A0ED2}"/>
              </a:ext>
            </a:extLst>
          </p:cNvPr>
          <p:cNvGrpSpPr/>
          <p:nvPr/>
        </p:nvGrpSpPr>
        <p:grpSpPr>
          <a:xfrm>
            <a:off x="2464555" y="1240771"/>
            <a:ext cx="1633106" cy="2281689"/>
            <a:chOff x="2464555" y="1240771"/>
            <a:chExt cx="1633106" cy="2281689"/>
          </a:xfrm>
        </p:grpSpPr>
        <p:sp>
          <p:nvSpPr>
            <p:cNvPr id="4" name="Oval 3">
              <a:extLst>
                <a:ext uri="{FF2B5EF4-FFF2-40B4-BE49-F238E27FC236}">
                  <a16:creationId xmlns:a16="http://schemas.microsoft.com/office/drawing/2014/main" id="{7411BF66-802B-0DD6-4D7A-6FA25164B8DE}"/>
                </a:ext>
              </a:extLst>
            </p:cNvPr>
            <p:cNvSpPr/>
            <p:nvPr/>
          </p:nvSpPr>
          <p:spPr>
            <a:xfrm>
              <a:off x="2627866" y="2215975"/>
              <a:ext cx="1306485" cy="1306485"/>
            </a:xfrm>
            <a:prstGeom prst="ellipse">
              <a:avLst/>
            </a:prstGeom>
            <a:solidFill>
              <a:srgbClr val="FF000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6" name="Freeform: Shape 5">
              <a:extLst>
                <a:ext uri="{FF2B5EF4-FFF2-40B4-BE49-F238E27FC236}">
                  <a16:creationId xmlns:a16="http://schemas.microsoft.com/office/drawing/2014/main" id="{FE629134-3DDD-F9FD-2393-BDAE4687AEDA}"/>
                </a:ext>
              </a:extLst>
            </p:cNvPr>
            <p:cNvSpPr/>
            <p:nvPr/>
          </p:nvSpPr>
          <p:spPr>
            <a:xfrm>
              <a:off x="2464555" y="1240771"/>
              <a:ext cx="1633106" cy="889630"/>
            </a:xfrm>
            <a:custGeom>
              <a:avLst/>
              <a:gdLst>
                <a:gd name="connsiteX0" fmla="*/ 0 w 1633106"/>
                <a:gd name="connsiteY0" fmla="*/ 0 h 889630"/>
                <a:gd name="connsiteX1" fmla="*/ 1633106 w 1633106"/>
                <a:gd name="connsiteY1" fmla="*/ 0 h 889630"/>
                <a:gd name="connsiteX2" fmla="*/ 1633106 w 1633106"/>
                <a:gd name="connsiteY2" fmla="*/ 889630 h 889630"/>
                <a:gd name="connsiteX3" fmla="*/ 0 w 1633106"/>
                <a:gd name="connsiteY3" fmla="*/ 889630 h 889630"/>
                <a:gd name="connsiteX4" fmla="*/ 0 w 1633106"/>
                <a:gd name="connsiteY4" fmla="*/ 0 h 88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106" h="889630">
                  <a:moveTo>
                    <a:pt x="0" y="0"/>
                  </a:moveTo>
                  <a:lnTo>
                    <a:pt x="1633106" y="0"/>
                  </a:lnTo>
                  <a:lnTo>
                    <a:pt x="1633106" y="889630"/>
                  </a:lnTo>
                  <a:lnTo>
                    <a:pt x="0" y="889630"/>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44550">
                <a:lnSpc>
                  <a:spcPct val="100000"/>
                </a:lnSpc>
                <a:spcBef>
                  <a:spcPct val="0"/>
                </a:spcBef>
                <a:spcAft>
                  <a:spcPts val="0"/>
                </a:spcAft>
                <a:buNone/>
              </a:pPr>
              <a:r>
                <a:rPr lang="it-IT" sz="2000" kern="1200" dirty="0"/>
                <a:t>Purpose</a:t>
              </a:r>
              <a:endParaRPr lang="it-IT" sz="1900" kern="1200" dirty="0"/>
            </a:p>
          </p:txBody>
        </p:sp>
      </p:grpSp>
      <p:grpSp>
        <p:nvGrpSpPr>
          <p:cNvPr id="7" name="Group 6">
            <a:extLst>
              <a:ext uri="{FF2B5EF4-FFF2-40B4-BE49-F238E27FC236}">
                <a16:creationId xmlns:a16="http://schemas.microsoft.com/office/drawing/2014/main" id="{8EFFAEFD-C7C2-74A2-F489-52FE41D04307}"/>
              </a:ext>
            </a:extLst>
          </p:cNvPr>
          <p:cNvGrpSpPr/>
          <p:nvPr/>
        </p:nvGrpSpPr>
        <p:grpSpPr>
          <a:xfrm>
            <a:off x="3051929" y="2130401"/>
            <a:ext cx="3767529" cy="1636919"/>
            <a:chOff x="3051929" y="2130401"/>
            <a:chExt cx="3767529" cy="1636919"/>
          </a:xfrm>
        </p:grpSpPr>
        <p:sp>
          <p:nvSpPr>
            <p:cNvPr id="8" name="Oval 7">
              <a:extLst>
                <a:ext uri="{FF2B5EF4-FFF2-40B4-BE49-F238E27FC236}">
                  <a16:creationId xmlns:a16="http://schemas.microsoft.com/office/drawing/2014/main" id="{48A155E3-83F6-9D8E-5333-6FCCDCED8712}"/>
                </a:ext>
              </a:extLst>
            </p:cNvPr>
            <p:cNvSpPr/>
            <p:nvPr/>
          </p:nvSpPr>
          <p:spPr>
            <a:xfrm>
              <a:off x="3051929" y="2460835"/>
              <a:ext cx="1306485" cy="1306485"/>
            </a:xfrm>
            <a:prstGeom prst="ellipse">
              <a:avLst/>
            </a:prstGeom>
            <a:solidFill>
              <a:srgbClr val="FFC00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9" name="Freeform: Shape 8">
              <a:extLst>
                <a:ext uri="{FF2B5EF4-FFF2-40B4-BE49-F238E27FC236}">
                  <a16:creationId xmlns:a16="http://schemas.microsoft.com/office/drawing/2014/main" id="{2380F057-02A2-8026-9594-DD969870F4AF}"/>
                </a:ext>
              </a:extLst>
            </p:cNvPr>
            <p:cNvSpPr/>
            <p:nvPr/>
          </p:nvSpPr>
          <p:spPr>
            <a:xfrm>
              <a:off x="4662204" y="2130401"/>
              <a:ext cx="2157254" cy="974356"/>
            </a:xfrm>
            <a:custGeom>
              <a:avLst/>
              <a:gdLst>
                <a:gd name="connsiteX0" fmla="*/ 0 w 1547640"/>
                <a:gd name="connsiteY0" fmla="*/ 0 h 974356"/>
                <a:gd name="connsiteX1" fmla="*/ 1547640 w 1547640"/>
                <a:gd name="connsiteY1" fmla="*/ 0 h 974356"/>
                <a:gd name="connsiteX2" fmla="*/ 1547640 w 1547640"/>
                <a:gd name="connsiteY2" fmla="*/ 974356 h 974356"/>
                <a:gd name="connsiteX3" fmla="*/ 0 w 1547640"/>
                <a:gd name="connsiteY3" fmla="*/ 974356 h 974356"/>
                <a:gd name="connsiteX4" fmla="*/ 0 w 1547640"/>
                <a:gd name="connsiteY4" fmla="*/ 0 h 974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640" h="974356">
                  <a:moveTo>
                    <a:pt x="0" y="0"/>
                  </a:moveTo>
                  <a:lnTo>
                    <a:pt x="1547640" y="0"/>
                  </a:lnTo>
                  <a:lnTo>
                    <a:pt x="1547640" y="974356"/>
                  </a:lnTo>
                  <a:lnTo>
                    <a:pt x="0" y="974356"/>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defTabSz="844550">
                <a:lnSpc>
                  <a:spcPct val="100000"/>
                </a:lnSpc>
                <a:spcBef>
                  <a:spcPct val="0"/>
                </a:spcBef>
                <a:spcAft>
                  <a:spcPts val="0"/>
                </a:spcAft>
                <a:buNone/>
              </a:pPr>
              <a:r>
                <a:rPr lang="it-IT" sz="1900" kern="1200" dirty="0"/>
                <a:t>Membership and Fees</a:t>
              </a:r>
            </a:p>
          </p:txBody>
        </p:sp>
      </p:grpSp>
      <p:grpSp>
        <p:nvGrpSpPr>
          <p:cNvPr id="18" name="Group 17">
            <a:extLst>
              <a:ext uri="{FF2B5EF4-FFF2-40B4-BE49-F238E27FC236}">
                <a16:creationId xmlns:a16="http://schemas.microsoft.com/office/drawing/2014/main" id="{414D175C-71BA-34AB-3D03-B2109A3EA780}"/>
              </a:ext>
            </a:extLst>
          </p:cNvPr>
          <p:cNvGrpSpPr/>
          <p:nvPr/>
        </p:nvGrpSpPr>
        <p:grpSpPr>
          <a:xfrm>
            <a:off x="3051929" y="2950555"/>
            <a:ext cx="3172004" cy="1679282"/>
            <a:chOff x="3051929" y="2950555"/>
            <a:chExt cx="3172004" cy="1679282"/>
          </a:xfrm>
        </p:grpSpPr>
        <p:sp>
          <p:nvSpPr>
            <p:cNvPr id="10" name="Oval 9">
              <a:extLst>
                <a:ext uri="{FF2B5EF4-FFF2-40B4-BE49-F238E27FC236}">
                  <a16:creationId xmlns:a16="http://schemas.microsoft.com/office/drawing/2014/main" id="{FE002812-F0C5-21C8-6355-7D7AF689B1D6}"/>
                </a:ext>
              </a:extLst>
            </p:cNvPr>
            <p:cNvSpPr/>
            <p:nvPr/>
          </p:nvSpPr>
          <p:spPr>
            <a:xfrm>
              <a:off x="3051929" y="2950555"/>
              <a:ext cx="1306485" cy="1306485"/>
            </a:xfrm>
            <a:prstGeom prst="ellipse">
              <a:avLst/>
            </a:prstGeom>
            <a:solidFill>
              <a:srgbClr val="FFFF0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11" name="Freeform: Shape 10">
              <a:extLst>
                <a:ext uri="{FF2B5EF4-FFF2-40B4-BE49-F238E27FC236}">
                  <a16:creationId xmlns:a16="http://schemas.microsoft.com/office/drawing/2014/main" id="{1DDFA8F5-BEF4-56A6-16BC-132A1BD4920E}"/>
                </a:ext>
              </a:extLst>
            </p:cNvPr>
            <p:cNvSpPr/>
            <p:nvPr/>
          </p:nvSpPr>
          <p:spPr>
            <a:xfrm>
              <a:off x="4676293" y="3541100"/>
              <a:ext cx="1547640" cy="1088737"/>
            </a:xfrm>
            <a:custGeom>
              <a:avLst/>
              <a:gdLst>
                <a:gd name="connsiteX0" fmla="*/ 0 w 1547640"/>
                <a:gd name="connsiteY0" fmla="*/ 0 h 1088737"/>
                <a:gd name="connsiteX1" fmla="*/ 1547640 w 1547640"/>
                <a:gd name="connsiteY1" fmla="*/ 0 h 1088737"/>
                <a:gd name="connsiteX2" fmla="*/ 1547640 w 1547640"/>
                <a:gd name="connsiteY2" fmla="*/ 1088737 h 1088737"/>
                <a:gd name="connsiteX3" fmla="*/ 0 w 1547640"/>
                <a:gd name="connsiteY3" fmla="*/ 1088737 h 1088737"/>
                <a:gd name="connsiteX4" fmla="*/ 0 w 1547640"/>
                <a:gd name="connsiteY4" fmla="*/ 0 h 108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640" h="1088737">
                  <a:moveTo>
                    <a:pt x="0" y="0"/>
                  </a:moveTo>
                  <a:lnTo>
                    <a:pt x="1547640" y="0"/>
                  </a:lnTo>
                  <a:lnTo>
                    <a:pt x="1547640" y="1088737"/>
                  </a:lnTo>
                  <a:lnTo>
                    <a:pt x="0" y="1088737"/>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defTabSz="844550">
                <a:spcBef>
                  <a:spcPct val="0"/>
                </a:spcBef>
                <a:buNone/>
              </a:pPr>
              <a:r>
                <a:rPr lang="it-IT" sz="1900" kern="1200" dirty="0"/>
                <a:t>Meetings and Voting</a:t>
              </a:r>
            </a:p>
          </p:txBody>
        </p:sp>
      </p:grpSp>
      <p:grpSp>
        <p:nvGrpSpPr>
          <p:cNvPr id="19" name="Group 18">
            <a:extLst>
              <a:ext uri="{FF2B5EF4-FFF2-40B4-BE49-F238E27FC236}">
                <a16:creationId xmlns:a16="http://schemas.microsoft.com/office/drawing/2014/main" id="{D210D538-C9FB-81A4-7A23-7046FDF7C447}"/>
              </a:ext>
            </a:extLst>
          </p:cNvPr>
          <p:cNvGrpSpPr/>
          <p:nvPr/>
        </p:nvGrpSpPr>
        <p:grpSpPr>
          <a:xfrm>
            <a:off x="2405073" y="3195839"/>
            <a:ext cx="1834418" cy="2281265"/>
            <a:chOff x="2405073" y="3195839"/>
            <a:chExt cx="1834418" cy="2281265"/>
          </a:xfrm>
        </p:grpSpPr>
        <p:sp>
          <p:nvSpPr>
            <p:cNvPr id="12" name="Oval 11">
              <a:extLst>
                <a:ext uri="{FF2B5EF4-FFF2-40B4-BE49-F238E27FC236}">
                  <a16:creationId xmlns:a16="http://schemas.microsoft.com/office/drawing/2014/main" id="{373F02CE-5D32-D0BF-C9C8-82DC05158592}"/>
                </a:ext>
              </a:extLst>
            </p:cNvPr>
            <p:cNvSpPr/>
            <p:nvPr/>
          </p:nvSpPr>
          <p:spPr>
            <a:xfrm>
              <a:off x="2627866" y="3195839"/>
              <a:ext cx="1306485" cy="1306485"/>
            </a:xfrm>
            <a:prstGeom prst="ellipse">
              <a:avLst/>
            </a:prstGeom>
            <a:solidFill>
              <a:srgbClr val="00B05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13" name="Freeform: Shape 12">
              <a:extLst>
                <a:ext uri="{FF2B5EF4-FFF2-40B4-BE49-F238E27FC236}">
                  <a16:creationId xmlns:a16="http://schemas.microsoft.com/office/drawing/2014/main" id="{CADBBF2B-24D6-8EF3-ED21-B6D02CFD4373}"/>
                </a:ext>
              </a:extLst>
            </p:cNvPr>
            <p:cNvSpPr/>
            <p:nvPr/>
          </p:nvSpPr>
          <p:spPr>
            <a:xfrm>
              <a:off x="2405073" y="4587474"/>
              <a:ext cx="1834418" cy="889630"/>
            </a:xfrm>
            <a:custGeom>
              <a:avLst/>
              <a:gdLst>
                <a:gd name="connsiteX0" fmla="*/ 0 w 1633106"/>
                <a:gd name="connsiteY0" fmla="*/ 0 h 889630"/>
                <a:gd name="connsiteX1" fmla="*/ 1633106 w 1633106"/>
                <a:gd name="connsiteY1" fmla="*/ 0 h 889630"/>
                <a:gd name="connsiteX2" fmla="*/ 1633106 w 1633106"/>
                <a:gd name="connsiteY2" fmla="*/ 889630 h 889630"/>
                <a:gd name="connsiteX3" fmla="*/ 0 w 1633106"/>
                <a:gd name="connsiteY3" fmla="*/ 889630 h 889630"/>
                <a:gd name="connsiteX4" fmla="*/ 0 w 1633106"/>
                <a:gd name="connsiteY4" fmla="*/ 0 h 88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106" h="889630">
                  <a:moveTo>
                    <a:pt x="0" y="0"/>
                  </a:moveTo>
                  <a:lnTo>
                    <a:pt x="1633106" y="0"/>
                  </a:lnTo>
                  <a:lnTo>
                    <a:pt x="1633106" y="889630"/>
                  </a:lnTo>
                  <a:lnTo>
                    <a:pt x="0" y="889630"/>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ctr" defTabSz="844550">
                <a:lnSpc>
                  <a:spcPct val="100000"/>
                </a:lnSpc>
                <a:spcBef>
                  <a:spcPct val="0"/>
                </a:spcBef>
                <a:spcAft>
                  <a:spcPts val="0"/>
                </a:spcAft>
                <a:buNone/>
              </a:pPr>
              <a:r>
                <a:rPr lang="it-IT" sz="1900" kern="1200" dirty="0"/>
                <a:t>Officers and Responsibilities</a:t>
              </a:r>
            </a:p>
          </p:txBody>
        </p:sp>
      </p:grpSp>
      <p:grpSp>
        <p:nvGrpSpPr>
          <p:cNvPr id="21" name="Group 20">
            <a:extLst>
              <a:ext uri="{FF2B5EF4-FFF2-40B4-BE49-F238E27FC236}">
                <a16:creationId xmlns:a16="http://schemas.microsoft.com/office/drawing/2014/main" id="{B084E025-5C7D-F365-0388-1B98025564E3}"/>
              </a:ext>
            </a:extLst>
          </p:cNvPr>
          <p:cNvGrpSpPr/>
          <p:nvPr/>
        </p:nvGrpSpPr>
        <p:grpSpPr>
          <a:xfrm>
            <a:off x="590886" y="2950555"/>
            <a:ext cx="2919402" cy="1510299"/>
            <a:chOff x="590886" y="2950555"/>
            <a:chExt cx="2919402" cy="1510299"/>
          </a:xfrm>
        </p:grpSpPr>
        <p:sp>
          <p:nvSpPr>
            <p:cNvPr id="14" name="Oval 13">
              <a:extLst>
                <a:ext uri="{FF2B5EF4-FFF2-40B4-BE49-F238E27FC236}">
                  <a16:creationId xmlns:a16="http://schemas.microsoft.com/office/drawing/2014/main" id="{512467BB-E3D0-EED6-46F9-09DC4003D6AE}"/>
                </a:ext>
              </a:extLst>
            </p:cNvPr>
            <p:cNvSpPr/>
            <p:nvPr/>
          </p:nvSpPr>
          <p:spPr>
            <a:xfrm>
              <a:off x="2203803" y="2950555"/>
              <a:ext cx="1306485" cy="1306485"/>
            </a:xfrm>
            <a:prstGeom prst="ellipse">
              <a:avLst/>
            </a:prstGeom>
            <a:solidFill>
              <a:schemeClr val="accent6">
                <a:lumMod val="75000"/>
                <a:lumOff val="25000"/>
                <a:alpha val="50000"/>
              </a:scheme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15" name="Freeform: Shape 14">
              <a:extLst>
                <a:ext uri="{FF2B5EF4-FFF2-40B4-BE49-F238E27FC236}">
                  <a16:creationId xmlns:a16="http://schemas.microsoft.com/office/drawing/2014/main" id="{58E4F9F6-0AF4-A817-45DA-678A91F7666E}"/>
                </a:ext>
              </a:extLst>
            </p:cNvPr>
            <p:cNvSpPr/>
            <p:nvPr/>
          </p:nvSpPr>
          <p:spPr>
            <a:xfrm>
              <a:off x="590886" y="3372117"/>
              <a:ext cx="1814187" cy="1088737"/>
            </a:xfrm>
            <a:custGeom>
              <a:avLst/>
              <a:gdLst>
                <a:gd name="connsiteX0" fmla="*/ 0 w 1547640"/>
                <a:gd name="connsiteY0" fmla="*/ 0 h 1088737"/>
                <a:gd name="connsiteX1" fmla="*/ 1547640 w 1547640"/>
                <a:gd name="connsiteY1" fmla="*/ 0 h 1088737"/>
                <a:gd name="connsiteX2" fmla="*/ 1547640 w 1547640"/>
                <a:gd name="connsiteY2" fmla="*/ 1088737 h 1088737"/>
                <a:gd name="connsiteX3" fmla="*/ 0 w 1547640"/>
                <a:gd name="connsiteY3" fmla="*/ 1088737 h 1088737"/>
                <a:gd name="connsiteX4" fmla="*/ 0 w 1547640"/>
                <a:gd name="connsiteY4" fmla="*/ 0 h 1088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640" h="1088737">
                  <a:moveTo>
                    <a:pt x="0" y="0"/>
                  </a:moveTo>
                  <a:lnTo>
                    <a:pt x="1547640" y="0"/>
                  </a:lnTo>
                  <a:lnTo>
                    <a:pt x="1547640" y="1088737"/>
                  </a:lnTo>
                  <a:lnTo>
                    <a:pt x="0" y="1088737"/>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844550">
                <a:lnSpc>
                  <a:spcPct val="100000"/>
                </a:lnSpc>
                <a:spcBef>
                  <a:spcPct val="0"/>
                </a:spcBef>
                <a:spcAft>
                  <a:spcPts val="0"/>
                </a:spcAft>
                <a:buNone/>
              </a:pPr>
              <a:r>
                <a:rPr lang="it-IT" sz="1900" kern="1200" dirty="0"/>
                <a:t>Committees</a:t>
              </a:r>
            </a:p>
          </p:txBody>
        </p:sp>
      </p:grpSp>
      <p:grpSp>
        <p:nvGrpSpPr>
          <p:cNvPr id="22" name="Group 21">
            <a:extLst>
              <a:ext uri="{FF2B5EF4-FFF2-40B4-BE49-F238E27FC236}">
                <a16:creationId xmlns:a16="http://schemas.microsoft.com/office/drawing/2014/main" id="{C7B133BC-2258-9015-BB67-36F180498E02}"/>
              </a:ext>
            </a:extLst>
          </p:cNvPr>
          <p:cNvGrpSpPr/>
          <p:nvPr/>
        </p:nvGrpSpPr>
        <p:grpSpPr>
          <a:xfrm>
            <a:off x="277933" y="2013998"/>
            <a:ext cx="3232355" cy="1753322"/>
            <a:chOff x="277933" y="2013998"/>
            <a:chExt cx="3232355" cy="1753322"/>
          </a:xfrm>
        </p:grpSpPr>
        <p:sp>
          <p:nvSpPr>
            <p:cNvPr id="16" name="Oval 15">
              <a:extLst>
                <a:ext uri="{FF2B5EF4-FFF2-40B4-BE49-F238E27FC236}">
                  <a16:creationId xmlns:a16="http://schemas.microsoft.com/office/drawing/2014/main" id="{41FEFA43-48BA-C6D1-1AA4-2DD3C4CDC8CB}"/>
                </a:ext>
              </a:extLst>
            </p:cNvPr>
            <p:cNvSpPr/>
            <p:nvPr/>
          </p:nvSpPr>
          <p:spPr>
            <a:xfrm>
              <a:off x="2203803" y="2460835"/>
              <a:ext cx="1306485" cy="1306485"/>
            </a:xfrm>
            <a:prstGeom prst="ellipse">
              <a:avLst/>
            </a:prstGeom>
            <a:solidFill>
              <a:srgbClr val="7030A0">
                <a:alpha val="50000"/>
              </a:srgbClr>
            </a:solidFill>
          </p:spPr>
          <p:style>
            <a:lnRef idx="2">
              <a:schemeClr val="lt1">
                <a:hueOff val="0"/>
                <a:satOff val="0"/>
                <a:lumOff val="0"/>
                <a:alphaOff val="0"/>
              </a:schemeClr>
            </a:lnRef>
            <a:fillRef idx="1">
              <a:scrgbClr r="0" g="0" b="0"/>
            </a:fillRef>
            <a:effectRef idx="0">
              <a:schemeClr val="accent1">
                <a:alpha val="50000"/>
                <a:hueOff val="0"/>
                <a:satOff val="0"/>
                <a:lumOff val="0"/>
                <a:alphaOff val="0"/>
              </a:schemeClr>
            </a:effectRef>
            <a:fontRef idx="minor">
              <a:schemeClr val="tx1"/>
            </a:fontRef>
          </p:style>
          <p:txBody>
            <a:bodyPr/>
            <a:lstStyle/>
            <a:p>
              <a:endParaRPr lang="en-GB" dirty="0"/>
            </a:p>
          </p:txBody>
        </p:sp>
        <p:sp>
          <p:nvSpPr>
            <p:cNvPr id="17" name="Freeform: Shape 16">
              <a:extLst>
                <a:ext uri="{FF2B5EF4-FFF2-40B4-BE49-F238E27FC236}">
                  <a16:creationId xmlns:a16="http://schemas.microsoft.com/office/drawing/2014/main" id="{3C85963E-812E-F68B-F832-1B3F8E12B032}"/>
                </a:ext>
              </a:extLst>
            </p:cNvPr>
            <p:cNvSpPr/>
            <p:nvPr/>
          </p:nvSpPr>
          <p:spPr>
            <a:xfrm>
              <a:off x="277933" y="2013998"/>
              <a:ext cx="1897771" cy="1236817"/>
            </a:xfrm>
            <a:custGeom>
              <a:avLst/>
              <a:gdLst>
                <a:gd name="connsiteX0" fmla="*/ 0 w 1963074"/>
                <a:gd name="connsiteY0" fmla="*/ 0 h 1236817"/>
                <a:gd name="connsiteX1" fmla="*/ 1963074 w 1963074"/>
                <a:gd name="connsiteY1" fmla="*/ 0 h 1236817"/>
                <a:gd name="connsiteX2" fmla="*/ 1963074 w 1963074"/>
                <a:gd name="connsiteY2" fmla="*/ 1236817 h 1236817"/>
                <a:gd name="connsiteX3" fmla="*/ 0 w 1963074"/>
                <a:gd name="connsiteY3" fmla="*/ 1236817 h 1236817"/>
                <a:gd name="connsiteX4" fmla="*/ 0 w 1963074"/>
                <a:gd name="connsiteY4" fmla="*/ 0 h 1236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074" h="1236817">
                  <a:moveTo>
                    <a:pt x="0" y="0"/>
                  </a:moveTo>
                  <a:lnTo>
                    <a:pt x="1963074" y="0"/>
                  </a:lnTo>
                  <a:lnTo>
                    <a:pt x="1963074" y="1236817"/>
                  </a:lnTo>
                  <a:lnTo>
                    <a:pt x="0" y="1236817"/>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844550">
                <a:lnSpc>
                  <a:spcPct val="100000"/>
                </a:lnSpc>
                <a:spcBef>
                  <a:spcPct val="0"/>
                </a:spcBef>
                <a:spcAft>
                  <a:spcPts val="0"/>
                </a:spcAft>
                <a:buNone/>
              </a:pPr>
              <a:r>
                <a:rPr lang="it-IT" sz="1900" kern="1200" dirty="0"/>
                <a:t>District and International Voting Rights</a:t>
              </a:r>
            </a:p>
          </p:txBody>
        </p:sp>
      </p:grpSp>
      <p:pic>
        <p:nvPicPr>
          <p:cNvPr id="20" name="Segnaposto contenuto 4">
            <a:extLst>
              <a:ext uri="{FF2B5EF4-FFF2-40B4-BE49-F238E27FC236}">
                <a16:creationId xmlns:a16="http://schemas.microsoft.com/office/drawing/2014/main" id="{46833A90-E2FF-6EDA-2B2E-C707CA9B4EDD}"/>
              </a:ext>
            </a:extLst>
          </p:cNvPr>
          <p:cNvPicPr>
            <a:picLocks noChangeAspect="1"/>
          </p:cNvPicPr>
          <p:nvPr/>
        </p:nvPicPr>
        <p:blipFill>
          <a:blip r:embed="rId3" cstate="screen">
            <a:extLst>
              <a:ext uri="{28A0092B-C50C-407E-A947-70E740481C1C}">
                <a14:useLocalDpi xmlns:a14="http://schemas.microsoft.com/office/drawing/2010/main"/>
              </a:ext>
            </a:extLst>
          </a:blip>
          <a:srcRect b="2127"/>
          <a:stretch/>
        </p:blipFill>
        <p:spPr>
          <a:xfrm rot="900000">
            <a:off x="7112141" y="271403"/>
            <a:ext cx="4912731" cy="6185364"/>
          </a:xfrm>
          <a:prstGeom prst="rect">
            <a:avLst/>
          </a:prstGeom>
          <a:effectLst>
            <a:outerShdw blurRad="228600" dist="228600" dir="2700000" algn="tl" rotWithShape="0">
              <a:prstClr val="black">
                <a:alpha val="40000"/>
              </a:prstClr>
            </a:outerShdw>
          </a:effectLst>
        </p:spPr>
      </p:pic>
    </p:spTree>
    <p:extLst>
      <p:ext uri="{BB962C8B-B14F-4D97-AF65-F5344CB8AC3E}">
        <p14:creationId xmlns:p14="http://schemas.microsoft.com/office/powerpoint/2010/main" val="20844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0E81453-D1B0-4936-0A8A-5C66850B9F71}"/>
              </a:ext>
            </a:extLst>
          </p:cNvPr>
          <p:cNvSpPr>
            <a:spLocks noGrp="1"/>
          </p:cNvSpPr>
          <p:nvPr>
            <p:ph type="title"/>
          </p:nvPr>
        </p:nvSpPr>
        <p:spPr/>
        <p:txBody>
          <a:bodyPr anchor="ctr">
            <a:normAutofit/>
          </a:bodyPr>
          <a:lstStyle/>
          <a:p>
            <a:r>
              <a:rPr lang="it-IT" sz="4000" dirty="0">
                <a:solidFill>
                  <a:schemeClr val="bg1"/>
                </a:solidFill>
              </a:rPr>
              <a:t>Club Central: Financial Management</a:t>
            </a:r>
          </a:p>
        </p:txBody>
      </p:sp>
    </p:spTree>
    <p:extLst>
      <p:ext uri="{BB962C8B-B14F-4D97-AF65-F5344CB8AC3E}">
        <p14:creationId xmlns:p14="http://schemas.microsoft.com/office/powerpoint/2010/main" val="2466258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56F0A-CE6C-E0C8-3D3A-6EFB5D3D0116}"/>
              </a:ext>
            </a:extLst>
          </p:cNvPr>
          <p:cNvSpPr>
            <a:spLocks noGrp="1"/>
          </p:cNvSpPr>
          <p:nvPr>
            <p:ph type="ctrTitle"/>
          </p:nvPr>
        </p:nvSpPr>
        <p:spPr>
          <a:xfrm>
            <a:off x="1197426" y="301028"/>
            <a:ext cx="5246917" cy="1069084"/>
          </a:xfrm>
        </p:spPr>
        <p:txBody>
          <a:bodyPr>
            <a:noAutofit/>
          </a:bodyPr>
          <a:lstStyle/>
          <a:p>
            <a:pPr algn="l"/>
            <a:r>
              <a:rPr lang="en-GB" sz="4400" dirty="0">
                <a:solidFill>
                  <a:srgbClr val="000000"/>
                </a:solidFill>
              </a:rPr>
              <a:t>Local Regulations</a:t>
            </a:r>
          </a:p>
        </p:txBody>
      </p:sp>
      <p:sp>
        <p:nvSpPr>
          <p:cNvPr id="3" name="Subtitle 2">
            <a:extLst>
              <a:ext uri="{FF2B5EF4-FFF2-40B4-BE49-F238E27FC236}">
                <a16:creationId xmlns:a16="http://schemas.microsoft.com/office/drawing/2014/main" id="{8CF00449-0E8C-56A4-D0DE-9710588987F5}"/>
              </a:ext>
            </a:extLst>
          </p:cNvPr>
          <p:cNvSpPr>
            <a:spLocks noGrp="1"/>
          </p:cNvSpPr>
          <p:nvPr>
            <p:ph type="subTitle" idx="1"/>
          </p:nvPr>
        </p:nvSpPr>
        <p:spPr>
          <a:xfrm>
            <a:off x="1197427" y="5535045"/>
            <a:ext cx="5246916" cy="927035"/>
          </a:xfrm>
        </p:spPr>
        <p:txBody>
          <a:bodyPr/>
          <a:lstStyle/>
          <a:p>
            <a:pPr algn="l"/>
            <a:r>
              <a:rPr lang="en-GB" dirty="0">
                <a:solidFill>
                  <a:srgbClr val="000000"/>
                </a:solidFill>
              </a:rPr>
              <a:t>These differ by country</a:t>
            </a:r>
          </a:p>
        </p:txBody>
      </p:sp>
    </p:spTree>
    <p:extLst>
      <p:ext uri="{BB962C8B-B14F-4D97-AF65-F5344CB8AC3E}">
        <p14:creationId xmlns:p14="http://schemas.microsoft.com/office/powerpoint/2010/main" val="401321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360F2-0FDA-C44C-8AC9-154C3EAE0E1B}"/>
              </a:ext>
            </a:extLst>
          </p:cNvPr>
          <p:cNvSpPr>
            <a:spLocks noGrp="1"/>
          </p:cNvSpPr>
          <p:nvPr>
            <p:ph type="ctrTitle"/>
          </p:nvPr>
        </p:nvSpPr>
        <p:spPr>
          <a:xfrm>
            <a:off x="925144" y="1000931"/>
            <a:ext cx="3586843" cy="731520"/>
          </a:xfrm>
          <a:solidFill>
            <a:srgbClr val="FFFFFF">
              <a:alpha val="50196"/>
            </a:srgbClr>
          </a:solidFill>
        </p:spPr>
        <p:txBody>
          <a:bodyPr>
            <a:noAutofit/>
          </a:bodyPr>
          <a:lstStyle/>
          <a:p>
            <a:pPr algn="l"/>
            <a:r>
              <a:rPr lang="en-US" sz="4800" dirty="0"/>
              <a:t>Branding</a:t>
            </a:r>
          </a:p>
        </p:txBody>
      </p:sp>
      <p:sp>
        <p:nvSpPr>
          <p:cNvPr id="3" name="Subtitle 2">
            <a:extLst>
              <a:ext uri="{FF2B5EF4-FFF2-40B4-BE49-F238E27FC236}">
                <a16:creationId xmlns:a16="http://schemas.microsoft.com/office/drawing/2014/main" id="{54838710-F1A1-3E48-AC35-A7B4FF592765}"/>
              </a:ext>
            </a:extLst>
          </p:cNvPr>
          <p:cNvSpPr>
            <a:spLocks noGrp="1"/>
          </p:cNvSpPr>
          <p:nvPr>
            <p:ph type="subTitle" idx="1"/>
          </p:nvPr>
        </p:nvSpPr>
        <p:spPr>
          <a:xfrm>
            <a:off x="998480" y="2002063"/>
            <a:ext cx="2987987" cy="957297"/>
          </a:xfrm>
          <a:solidFill>
            <a:srgbClr val="FFFFFF">
              <a:alpha val="50196"/>
            </a:srgbClr>
          </a:solidFill>
          <a:ln>
            <a:noFill/>
          </a:ln>
        </p:spPr>
        <p:txBody>
          <a:bodyPr vert="horz" lIns="91440" tIns="45720" rIns="91440" bIns="45720" rtlCol="0" anchor="t">
            <a:normAutofit fontScale="85000" lnSpcReduction="20000"/>
          </a:bodyPr>
          <a:lstStyle/>
          <a:p>
            <a:pPr algn="l"/>
            <a:r>
              <a:rPr lang="en-US" dirty="0"/>
              <a:t>The Brand-Club </a:t>
            </a:r>
          </a:p>
          <a:p>
            <a:pPr algn="l"/>
            <a:r>
              <a:rPr lang="en-US" dirty="0"/>
              <a:t>Partnership</a:t>
            </a:r>
          </a:p>
        </p:txBody>
      </p:sp>
    </p:spTree>
    <p:extLst>
      <p:ext uri="{BB962C8B-B14F-4D97-AF65-F5344CB8AC3E}">
        <p14:creationId xmlns:p14="http://schemas.microsoft.com/office/powerpoint/2010/main" val="3378234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92D1A-A479-C34D-A028-AA1DADE925D7}"/>
              </a:ext>
            </a:extLst>
          </p:cNvPr>
          <p:cNvSpPr>
            <a:spLocks noGrp="1"/>
          </p:cNvSpPr>
          <p:nvPr>
            <p:ph type="title"/>
          </p:nvPr>
        </p:nvSpPr>
        <p:spPr/>
        <p:txBody>
          <a:bodyPr anchor="ctr">
            <a:normAutofit/>
          </a:bodyPr>
          <a:lstStyle/>
          <a:p>
            <a:r>
              <a:rPr lang="en-US" sz="4000" dirty="0">
                <a:solidFill>
                  <a:schemeClr val="bg1"/>
                </a:solidFill>
              </a:rPr>
              <a:t>What is a Brand?</a:t>
            </a:r>
          </a:p>
        </p:txBody>
      </p:sp>
      <p:sp>
        <p:nvSpPr>
          <p:cNvPr id="4" name="TextBox 3">
            <a:extLst>
              <a:ext uri="{FF2B5EF4-FFF2-40B4-BE49-F238E27FC236}">
                <a16:creationId xmlns:a16="http://schemas.microsoft.com/office/drawing/2014/main" id="{67F9B1C0-C083-40D6-8BD4-1D1F14D0B3A3}"/>
              </a:ext>
            </a:extLst>
          </p:cNvPr>
          <p:cNvSpPr txBox="1"/>
          <p:nvPr/>
        </p:nvSpPr>
        <p:spPr>
          <a:xfrm>
            <a:off x="342901" y="1309899"/>
            <a:ext cx="7200899" cy="4401205"/>
          </a:xfrm>
          <a:prstGeom prst="rect">
            <a:avLst/>
          </a:prstGeom>
          <a:solidFill>
            <a:srgbClr val="FFFFFF">
              <a:alpha val="80000"/>
            </a:srgbClr>
          </a:solidFill>
        </p:spPr>
        <p:txBody>
          <a:bodyPr wrap="square" rtlCol="0" anchor="ctr">
            <a:spAutoFit/>
          </a:bodyPr>
          <a:lstStyle/>
          <a:p>
            <a:pPr marL="457200" lvl="0" indent="-457200">
              <a:spcBef>
                <a:spcPts val="1200"/>
              </a:spcBef>
              <a:buClr>
                <a:srgbClr val="772432"/>
              </a:buClr>
              <a:buSzPct val="50000"/>
              <a:buFont typeface="Wingdings" panose="05000000000000000000" pitchFamily="2" charset="2"/>
              <a:buChar char="§"/>
            </a:pPr>
            <a:r>
              <a:rPr lang="it-IT" sz="2800" b="1" dirty="0">
                <a:solidFill>
                  <a:srgbClr val="000000"/>
                </a:solidFill>
              </a:rPr>
              <a:t>Identity</a:t>
            </a:r>
          </a:p>
          <a:p>
            <a:pPr marL="914400" lvl="1" indent="-457200">
              <a:buClr>
                <a:srgbClr val="772432"/>
              </a:buClr>
              <a:buSzPct val="50000"/>
              <a:buFont typeface="Wingdings" panose="05000000000000000000" pitchFamily="2" charset="2"/>
              <a:buChar char="q"/>
            </a:pPr>
            <a:r>
              <a:rPr lang="it-IT" sz="2800" dirty="0">
                <a:solidFill>
                  <a:srgbClr val="000000"/>
                </a:solidFill>
              </a:rPr>
              <a:t>Who are we?</a:t>
            </a:r>
          </a:p>
          <a:p>
            <a:pPr marL="457200" lvl="0" indent="-457200">
              <a:buClr>
                <a:srgbClr val="772432"/>
              </a:buClr>
              <a:buSzPct val="50000"/>
              <a:buFont typeface="Wingdings" panose="05000000000000000000" pitchFamily="2" charset="2"/>
              <a:buChar char="§"/>
            </a:pPr>
            <a:r>
              <a:rPr lang="en-US" sz="2800" b="1" dirty="0">
                <a:solidFill>
                  <a:srgbClr val="000000"/>
                </a:solidFill>
              </a:rPr>
              <a:t>Perception</a:t>
            </a:r>
            <a:endParaRPr lang="it-IT" sz="2800" b="1" dirty="0">
              <a:solidFill>
                <a:srgbClr val="000000"/>
              </a:solidFill>
            </a:endParaRPr>
          </a:p>
          <a:p>
            <a:pPr marL="914400" lvl="1" indent="-457200">
              <a:buClr>
                <a:srgbClr val="772432"/>
              </a:buClr>
              <a:buSzPct val="50000"/>
              <a:buFont typeface="Wingdings" panose="05000000000000000000" pitchFamily="2" charset="2"/>
              <a:buChar char="q"/>
            </a:pPr>
            <a:r>
              <a:rPr lang="it-IT" sz="2800" dirty="0">
                <a:solidFill>
                  <a:srgbClr val="000000"/>
                </a:solidFill>
              </a:rPr>
              <a:t>How do others see us?</a:t>
            </a:r>
          </a:p>
          <a:p>
            <a:pPr marL="457200" lvl="0" indent="-457200">
              <a:buClr>
                <a:srgbClr val="772432"/>
              </a:buClr>
              <a:buSzPct val="50000"/>
              <a:buFont typeface="Wingdings" panose="05000000000000000000" pitchFamily="2" charset="2"/>
              <a:buChar char="§"/>
            </a:pPr>
            <a:r>
              <a:rPr lang="en-US" sz="2800" b="1" dirty="0">
                <a:solidFill>
                  <a:srgbClr val="000000"/>
                </a:solidFill>
              </a:rPr>
              <a:t>Consistency</a:t>
            </a:r>
            <a:endParaRPr lang="it-IT" sz="2800" b="1" dirty="0">
              <a:solidFill>
                <a:srgbClr val="000000"/>
              </a:solidFill>
            </a:endParaRPr>
          </a:p>
          <a:p>
            <a:pPr marL="914400" lvl="1" indent="-457200">
              <a:buClr>
                <a:srgbClr val="772432"/>
              </a:buClr>
              <a:buSzPct val="50000"/>
              <a:buFont typeface="Wingdings" panose="05000000000000000000" pitchFamily="2" charset="2"/>
              <a:buChar char="q"/>
            </a:pPr>
            <a:r>
              <a:rPr lang="en-US" sz="2800" dirty="0">
                <a:solidFill>
                  <a:srgbClr val="000000"/>
                </a:solidFill>
              </a:rPr>
              <a:t>How do we maintain our standards?</a:t>
            </a:r>
            <a:endParaRPr lang="it-IT" sz="2800" dirty="0">
              <a:solidFill>
                <a:srgbClr val="000000"/>
              </a:solidFill>
            </a:endParaRPr>
          </a:p>
          <a:p>
            <a:pPr marL="457200" lvl="0" indent="-457200">
              <a:buClr>
                <a:srgbClr val="772432"/>
              </a:buClr>
              <a:buSzPct val="50000"/>
              <a:buFont typeface="Wingdings" panose="05000000000000000000" pitchFamily="2" charset="2"/>
              <a:buChar char="§"/>
            </a:pPr>
            <a:r>
              <a:rPr lang="en-US" sz="2800" b="1" dirty="0">
                <a:solidFill>
                  <a:srgbClr val="000000"/>
                </a:solidFill>
              </a:rPr>
              <a:t>Trust</a:t>
            </a:r>
            <a:endParaRPr lang="it-IT" sz="2800" b="1" dirty="0">
              <a:solidFill>
                <a:srgbClr val="000000"/>
              </a:solidFill>
            </a:endParaRPr>
          </a:p>
          <a:p>
            <a:pPr marL="914400" lvl="1" indent="-457200">
              <a:buClr>
                <a:srgbClr val="772432"/>
              </a:buClr>
              <a:buSzPct val="50000"/>
              <a:buFont typeface="Wingdings" panose="05000000000000000000" pitchFamily="2" charset="2"/>
              <a:buChar char="q"/>
            </a:pPr>
            <a:r>
              <a:rPr lang="en-US" sz="2800" dirty="0">
                <a:solidFill>
                  <a:srgbClr val="000000"/>
                </a:solidFill>
              </a:rPr>
              <a:t>Can we be relied upon?</a:t>
            </a:r>
            <a:endParaRPr lang="it-IT" sz="2800" dirty="0">
              <a:solidFill>
                <a:srgbClr val="000000"/>
              </a:solidFill>
            </a:endParaRPr>
          </a:p>
          <a:p>
            <a:pPr marL="457200" lvl="0" indent="-457200">
              <a:buClr>
                <a:srgbClr val="772432"/>
              </a:buClr>
              <a:buSzPct val="50000"/>
              <a:buFont typeface="Wingdings" panose="05000000000000000000" pitchFamily="2" charset="2"/>
              <a:buChar char="§"/>
            </a:pPr>
            <a:r>
              <a:rPr lang="en-US" sz="2800" b="1" dirty="0">
                <a:solidFill>
                  <a:srgbClr val="000000"/>
                </a:solidFill>
              </a:rPr>
              <a:t>Experience</a:t>
            </a:r>
            <a:endParaRPr lang="it-IT" sz="2800" b="1" dirty="0">
              <a:solidFill>
                <a:srgbClr val="000000"/>
              </a:solidFill>
            </a:endParaRPr>
          </a:p>
          <a:p>
            <a:pPr marL="914400" lvl="1" indent="-457200">
              <a:spcAft>
                <a:spcPts val="1200"/>
              </a:spcAft>
              <a:buClr>
                <a:srgbClr val="772432"/>
              </a:buClr>
              <a:buSzPct val="50000"/>
              <a:buFont typeface="Wingdings" panose="05000000000000000000" pitchFamily="2" charset="2"/>
              <a:buChar char="q"/>
            </a:pPr>
            <a:r>
              <a:rPr lang="it-IT" sz="2800" dirty="0">
                <a:solidFill>
                  <a:srgbClr val="000000"/>
                </a:solidFill>
              </a:rPr>
              <a:t>How do we make members feel?</a:t>
            </a:r>
          </a:p>
        </p:txBody>
      </p:sp>
    </p:spTree>
    <p:extLst>
      <p:ext uri="{BB962C8B-B14F-4D97-AF65-F5344CB8AC3E}">
        <p14:creationId xmlns:p14="http://schemas.microsoft.com/office/powerpoint/2010/main" val="375196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5EF110-6F71-13D0-7007-A80BA92711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12E311-E7B5-F553-71D7-BD290FD55779}"/>
              </a:ext>
            </a:extLst>
          </p:cNvPr>
          <p:cNvSpPr>
            <a:spLocks noGrp="1"/>
          </p:cNvSpPr>
          <p:nvPr>
            <p:ph type="title"/>
          </p:nvPr>
        </p:nvSpPr>
        <p:spPr>
          <a:xfrm>
            <a:off x="277934" y="295773"/>
            <a:ext cx="11647366" cy="649224"/>
          </a:xfrm>
        </p:spPr>
        <p:txBody>
          <a:bodyPr anchor="ctr">
            <a:normAutofit/>
          </a:bodyPr>
          <a:lstStyle/>
          <a:p>
            <a:r>
              <a:rPr lang="en-US" dirty="0">
                <a:solidFill>
                  <a:srgbClr val="000000"/>
                </a:solidFill>
              </a:rPr>
              <a:t>How the Toastmasters Brand Supports Clubs</a:t>
            </a:r>
          </a:p>
        </p:txBody>
      </p:sp>
      <p:pic>
        <p:nvPicPr>
          <p:cNvPr id="15" name="Picture 14" descr="A logo of a globe&#10;&#10;Description automatically generated">
            <a:extLst>
              <a:ext uri="{FF2B5EF4-FFF2-40B4-BE49-F238E27FC236}">
                <a16:creationId xmlns:a16="http://schemas.microsoft.com/office/drawing/2014/main" id="{A57A28B9-2F27-1350-C1C9-BF0F1A553D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1668" y="4794497"/>
            <a:ext cx="1344058" cy="1118503"/>
          </a:xfrm>
          <a:prstGeom prst="rect">
            <a:avLst/>
          </a:prstGeom>
        </p:spPr>
      </p:pic>
    </p:spTree>
    <p:extLst>
      <p:ext uri="{BB962C8B-B14F-4D97-AF65-F5344CB8AC3E}">
        <p14:creationId xmlns:p14="http://schemas.microsoft.com/office/powerpoint/2010/main" val="2970887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598B818-6967-B35E-3F90-A56690885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2B113D-EEFB-5D86-BB99-4D78E5A04738}"/>
              </a:ext>
            </a:extLst>
          </p:cNvPr>
          <p:cNvSpPr>
            <a:spLocks noGrp="1"/>
          </p:cNvSpPr>
          <p:nvPr>
            <p:ph type="title"/>
          </p:nvPr>
        </p:nvSpPr>
        <p:spPr>
          <a:xfrm>
            <a:off x="277934" y="295773"/>
            <a:ext cx="11647366" cy="649224"/>
          </a:xfrm>
        </p:spPr>
        <p:txBody>
          <a:bodyPr anchor="ctr">
            <a:normAutofit/>
          </a:bodyPr>
          <a:lstStyle/>
          <a:p>
            <a:r>
              <a:rPr lang="en-US" dirty="0">
                <a:solidFill>
                  <a:srgbClr val="000000"/>
                </a:solidFill>
              </a:rPr>
              <a:t>How the Toastmasters Brand Supports Clubs</a:t>
            </a:r>
          </a:p>
        </p:txBody>
      </p:sp>
      <p:sp>
        <p:nvSpPr>
          <p:cNvPr id="10" name="Freeform: Shape 9">
            <a:extLst>
              <a:ext uri="{FF2B5EF4-FFF2-40B4-BE49-F238E27FC236}">
                <a16:creationId xmlns:a16="http://schemas.microsoft.com/office/drawing/2014/main" id="{07048E40-8309-584A-D6E7-A615101E124F}"/>
              </a:ext>
            </a:extLst>
          </p:cNvPr>
          <p:cNvSpPr/>
          <p:nvPr/>
        </p:nvSpPr>
        <p:spPr>
          <a:xfrm>
            <a:off x="379785" y="2822146"/>
            <a:ext cx="3034264" cy="1213705"/>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000000"/>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500" kern="1200" dirty="0"/>
              <a:t>A Century of Experience</a:t>
            </a:r>
          </a:p>
        </p:txBody>
      </p:sp>
      <p:sp>
        <p:nvSpPr>
          <p:cNvPr id="11" name="Freeform: Shape 10">
            <a:extLst>
              <a:ext uri="{FF2B5EF4-FFF2-40B4-BE49-F238E27FC236}">
                <a16:creationId xmlns:a16="http://schemas.microsoft.com/office/drawing/2014/main" id="{1315ED96-55AB-AFBD-A5C5-0E8E41BB298D}"/>
              </a:ext>
            </a:extLst>
          </p:cNvPr>
          <p:cNvSpPr/>
          <p:nvPr/>
        </p:nvSpPr>
        <p:spPr>
          <a:xfrm>
            <a:off x="3110623" y="2822146"/>
            <a:ext cx="3034264" cy="1213705"/>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772432"/>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500" kern="1200" dirty="0"/>
              <a:t>Credibility and Recognition</a:t>
            </a:r>
          </a:p>
        </p:txBody>
      </p:sp>
      <p:sp>
        <p:nvSpPr>
          <p:cNvPr id="12" name="Freeform: Shape 11">
            <a:extLst>
              <a:ext uri="{FF2B5EF4-FFF2-40B4-BE49-F238E27FC236}">
                <a16:creationId xmlns:a16="http://schemas.microsoft.com/office/drawing/2014/main" id="{75B48AE6-2C92-A2C7-C50C-02F1B3E22A24}"/>
              </a:ext>
            </a:extLst>
          </p:cNvPr>
          <p:cNvSpPr/>
          <p:nvPr/>
        </p:nvSpPr>
        <p:spPr>
          <a:xfrm>
            <a:off x="5841462" y="2822146"/>
            <a:ext cx="3034264" cy="1213705"/>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004165"/>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500" kern="1200" dirty="0"/>
              <a:t>Resources and Guidelines</a:t>
            </a:r>
          </a:p>
        </p:txBody>
      </p:sp>
      <p:sp>
        <p:nvSpPr>
          <p:cNvPr id="13" name="Freeform: Shape 12">
            <a:extLst>
              <a:ext uri="{FF2B5EF4-FFF2-40B4-BE49-F238E27FC236}">
                <a16:creationId xmlns:a16="http://schemas.microsoft.com/office/drawing/2014/main" id="{9312E103-8154-5381-1D8F-9A926EB87150}"/>
              </a:ext>
            </a:extLst>
          </p:cNvPr>
          <p:cNvSpPr/>
          <p:nvPr/>
        </p:nvSpPr>
        <p:spPr>
          <a:xfrm>
            <a:off x="8572300" y="2822146"/>
            <a:ext cx="3034264" cy="1213705"/>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FEEE9F"/>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500" kern="1200" dirty="0">
                <a:solidFill>
                  <a:srgbClr val="004165"/>
                </a:solidFill>
              </a:rPr>
              <a:t>Unified Identity</a:t>
            </a:r>
          </a:p>
        </p:txBody>
      </p:sp>
      <p:pic>
        <p:nvPicPr>
          <p:cNvPr id="15" name="Picture 14" descr="A logo of a globe&#10;&#10;Description automatically generated">
            <a:extLst>
              <a:ext uri="{FF2B5EF4-FFF2-40B4-BE49-F238E27FC236}">
                <a16:creationId xmlns:a16="http://schemas.microsoft.com/office/drawing/2014/main" id="{9B2E50B4-61DC-1A47-BFC0-A71AF44565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1668" y="4794497"/>
            <a:ext cx="1344058" cy="1118503"/>
          </a:xfrm>
          <a:prstGeom prst="rect">
            <a:avLst/>
          </a:prstGeom>
        </p:spPr>
      </p:pic>
    </p:spTree>
    <p:extLst>
      <p:ext uri="{BB962C8B-B14F-4D97-AF65-F5344CB8AC3E}">
        <p14:creationId xmlns:p14="http://schemas.microsoft.com/office/powerpoint/2010/main" val="72854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DC07EE-4950-FE04-F321-B1FDD07419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40F849-EDF9-5815-F73B-27B6DD99967A}"/>
              </a:ext>
            </a:extLst>
          </p:cNvPr>
          <p:cNvSpPr>
            <a:spLocks noGrp="1"/>
          </p:cNvSpPr>
          <p:nvPr>
            <p:ph type="title"/>
          </p:nvPr>
        </p:nvSpPr>
        <p:spPr>
          <a:xfrm>
            <a:off x="277934" y="295773"/>
            <a:ext cx="11647366" cy="649224"/>
          </a:xfrm>
        </p:spPr>
        <p:txBody>
          <a:bodyPr anchor="ctr">
            <a:normAutofit/>
          </a:bodyPr>
          <a:lstStyle/>
          <a:p>
            <a:r>
              <a:rPr lang="en-US" dirty="0">
                <a:solidFill>
                  <a:srgbClr val="004165"/>
                </a:solidFill>
              </a:rPr>
              <a:t>How Clubs Help Build the Toastmasters Brand</a:t>
            </a:r>
          </a:p>
        </p:txBody>
      </p:sp>
      <p:pic>
        <p:nvPicPr>
          <p:cNvPr id="15" name="Picture 14" descr="A logo of a globe&#10;&#10;Description automatically generated">
            <a:extLst>
              <a:ext uri="{FF2B5EF4-FFF2-40B4-BE49-F238E27FC236}">
                <a16:creationId xmlns:a16="http://schemas.microsoft.com/office/drawing/2014/main" id="{8F526435-DCFD-96F8-5BFE-2A49A36A3C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89432" y="4794497"/>
            <a:ext cx="1344058" cy="1118503"/>
          </a:xfrm>
          <a:prstGeom prst="rect">
            <a:avLst/>
          </a:prstGeom>
        </p:spPr>
      </p:pic>
    </p:spTree>
    <p:extLst>
      <p:ext uri="{BB962C8B-B14F-4D97-AF65-F5344CB8AC3E}">
        <p14:creationId xmlns:p14="http://schemas.microsoft.com/office/powerpoint/2010/main" val="788432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96C4890-A70D-DBD5-8FE3-7440FB3533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85E3FF-27C4-A283-0D13-977A6AC68171}"/>
              </a:ext>
            </a:extLst>
          </p:cNvPr>
          <p:cNvSpPr>
            <a:spLocks noGrp="1"/>
          </p:cNvSpPr>
          <p:nvPr>
            <p:ph type="title"/>
          </p:nvPr>
        </p:nvSpPr>
        <p:spPr>
          <a:xfrm>
            <a:off x="277934" y="295773"/>
            <a:ext cx="11647366" cy="649224"/>
          </a:xfrm>
        </p:spPr>
        <p:txBody>
          <a:bodyPr anchor="ctr">
            <a:normAutofit/>
          </a:bodyPr>
          <a:lstStyle/>
          <a:p>
            <a:r>
              <a:rPr lang="en-US" dirty="0">
                <a:solidFill>
                  <a:srgbClr val="004165"/>
                </a:solidFill>
              </a:rPr>
              <a:t>How Clubs Help Build the Toastmasters Brand</a:t>
            </a:r>
          </a:p>
        </p:txBody>
      </p:sp>
      <p:sp>
        <p:nvSpPr>
          <p:cNvPr id="10" name="Freeform: Shape 9">
            <a:extLst>
              <a:ext uri="{FF2B5EF4-FFF2-40B4-BE49-F238E27FC236}">
                <a16:creationId xmlns:a16="http://schemas.microsoft.com/office/drawing/2014/main" id="{749DA73C-2DF8-5BBA-5295-2302F1716B4B}"/>
              </a:ext>
            </a:extLst>
          </p:cNvPr>
          <p:cNvSpPr/>
          <p:nvPr/>
        </p:nvSpPr>
        <p:spPr>
          <a:xfrm>
            <a:off x="379785" y="2822145"/>
            <a:ext cx="3034264" cy="1440000"/>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000000"/>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400" kern="1200" dirty="0"/>
              <a:t>Living the Brand Values</a:t>
            </a:r>
          </a:p>
        </p:txBody>
      </p:sp>
      <p:sp>
        <p:nvSpPr>
          <p:cNvPr id="11" name="Freeform: Shape 10">
            <a:extLst>
              <a:ext uri="{FF2B5EF4-FFF2-40B4-BE49-F238E27FC236}">
                <a16:creationId xmlns:a16="http://schemas.microsoft.com/office/drawing/2014/main" id="{07970291-80ED-63B3-D112-B4DAF9D24182}"/>
              </a:ext>
            </a:extLst>
          </p:cNvPr>
          <p:cNvSpPr/>
          <p:nvPr/>
        </p:nvSpPr>
        <p:spPr>
          <a:xfrm>
            <a:off x="3110623" y="2822145"/>
            <a:ext cx="3034264" cy="1440000"/>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772432"/>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US" sz="2400" kern="1200" dirty="0"/>
              <a:t>Consistency through Space and Time</a:t>
            </a:r>
          </a:p>
        </p:txBody>
      </p:sp>
      <p:sp>
        <p:nvSpPr>
          <p:cNvPr id="12" name="Freeform: Shape 11">
            <a:extLst>
              <a:ext uri="{FF2B5EF4-FFF2-40B4-BE49-F238E27FC236}">
                <a16:creationId xmlns:a16="http://schemas.microsoft.com/office/drawing/2014/main" id="{52B8EE4B-BE92-F348-3CF9-680AD64CF814}"/>
              </a:ext>
            </a:extLst>
          </p:cNvPr>
          <p:cNvSpPr/>
          <p:nvPr/>
        </p:nvSpPr>
        <p:spPr>
          <a:xfrm>
            <a:off x="5841462" y="2822145"/>
            <a:ext cx="3034264" cy="1440000"/>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004165"/>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400" kern="1200" dirty="0"/>
              <a:t>Community Presence</a:t>
            </a:r>
          </a:p>
        </p:txBody>
      </p:sp>
      <p:sp>
        <p:nvSpPr>
          <p:cNvPr id="13" name="Freeform: Shape 12">
            <a:extLst>
              <a:ext uri="{FF2B5EF4-FFF2-40B4-BE49-F238E27FC236}">
                <a16:creationId xmlns:a16="http://schemas.microsoft.com/office/drawing/2014/main" id="{15DBB819-AA52-CA78-FAB3-DBD68AC8A473}"/>
              </a:ext>
            </a:extLst>
          </p:cNvPr>
          <p:cNvSpPr/>
          <p:nvPr/>
        </p:nvSpPr>
        <p:spPr>
          <a:xfrm>
            <a:off x="8572300" y="2822145"/>
            <a:ext cx="3034264" cy="1440000"/>
          </a:xfrm>
          <a:custGeom>
            <a:avLst/>
            <a:gdLst>
              <a:gd name="connsiteX0" fmla="*/ 0 w 3034264"/>
              <a:gd name="connsiteY0" fmla="*/ 0 h 1213705"/>
              <a:gd name="connsiteX1" fmla="*/ 2427412 w 3034264"/>
              <a:gd name="connsiteY1" fmla="*/ 0 h 1213705"/>
              <a:gd name="connsiteX2" fmla="*/ 3034264 w 3034264"/>
              <a:gd name="connsiteY2" fmla="*/ 606853 h 1213705"/>
              <a:gd name="connsiteX3" fmla="*/ 2427412 w 3034264"/>
              <a:gd name="connsiteY3" fmla="*/ 1213705 h 1213705"/>
              <a:gd name="connsiteX4" fmla="*/ 0 w 3034264"/>
              <a:gd name="connsiteY4" fmla="*/ 1213705 h 1213705"/>
              <a:gd name="connsiteX5" fmla="*/ 606853 w 3034264"/>
              <a:gd name="connsiteY5" fmla="*/ 606853 h 1213705"/>
              <a:gd name="connsiteX6" fmla="*/ 0 w 3034264"/>
              <a:gd name="connsiteY6" fmla="*/ 0 h 121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4264" h="1213705">
                <a:moveTo>
                  <a:pt x="0" y="0"/>
                </a:moveTo>
                <a:lnTo>
                  <a:pt x="2427412" y="0"/>
                </a:lnTo>
                <a:lnTo>
                  <a:pt x="3034264" y="606853"/>
                </a:lnTo>
                <a:lnTo>
                  <a:pt x="2427412" y="1213705"/>
                </a:lnTo>
                <a:lnTo>
                  <a:pt x="0" y="1213705"/>
                </a:lnTo>
                <a:lnTo>
                  <a:pt x="606853" y="606853"/>
                </a:lnTo>
                <a:lnTo>
                  <a:pt x="0" y="0"/>
                </a:lnTo>
                <a:close/>
              </a:path>
            </a:pathLst>
          </a:custGeom>
          <a:solidFill>
            <a:srgbClr val="FEEE9F"/>
          </a:solidFill>
          <a:ln>
            <a:noFill/>
          </a:ln>
          <a:effectLst>
            <a:outerShdw blurRad="152400" dist="4572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6866" tIns="33338" rIns="640190" bIns="33338" numCol="1" spcCol="1270" anchor="ctr" anchorCtr="0">
            <a:noAutofit/>
          </a:bodyPr>
          <a:lstStyle/>
          <a:p>
            <a:pPr marL="0" lvl="0" indent="0" algn="ctr" defTabSz="1111250">
              <a:lnSpc>
                <a:spcPct val="90000"/>
              </a:lnSpc>
              <a:spcBef>
                <a:spcPct val="0"/>
              </a:spcBef>
              <a:spcAft>
                <a:spcPct val="35000"/>
              </a:spcAft>
              <a:buNone/>
            </a:pPr>
            <a:r>
              <a:rPr lang="en-GB" sz="2400" kern="1200" dirty="0">
                <a:solidFill>
                  <a:srgbClr val="004165"/>
                </a:solidFill>
              </a:rPr>
              <a:t>Testimonials and Success Stories</a:t>
            </a:r>
          </a:p>
        </p:txBody>
      </p:sp>
      <p:pic>
        <p:nvPicPr>
          <p:cNvPr id="15" name="Picture 14" descr="A logo of a globe&#10;&#10;Description automatically generated">
            <a:extLst>
              <a:ext uri="{FF2B5EF4-FFF2-40B4-BE49-F238E27FC236}">
                <a16:creationId xmlns:a16="http://schemas.microsoft.com/office/drawing/2014/main" id="{8554EAE4-2E1B-6DB1-7503-48AB3631C9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89432" y="4794497"/>
            <a:ext cx="1344058" cy="1118503"/>
          </a:xfrm>
          <a:prstGeom prst="rect">
            <a:avLst/>
          </a:prstGeom>
        </p:spPr>
      </p:pic>
    </p:spTree>
    <p:extLst>
      <p:ext uri="{BB962C8B-B14F-4D97-AF65-F5344CB8AC3E}">
        <p14:creationId xmlns:p14="http://schemas.microsoft.com/office/powerpoint/2010/main" val="2782466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E1AD784-E22C-C567-6EF6-A0F9D0A54EA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02740E-0513-B2C7-4288-41A570FBEB43}"/>
              </a:ext>
            </a:extLst>
          </p:cNvPr>
          <p:cNvSpPr>
            <a:spLocks noGrp="1"/>
          </p:cNvSpPr>
          <p:nvPr>
            <p:ph type="title"/>
          </p:nvPr>
        </p:nvSpPr>
        <p:spPr>
          <a:xfrm>
            <a:off x="504008" y="2627734"/>
            <a:ext cx="3853543" cy="1001525"/>
          </a:xfrm>
        </p:spPr>
        <p:txBody>
          <a:bodyPr>
            <a:normAutofit/>
          </a:bodyPr>
          <a:lstStyle/>
          <a:p>
            <a:pPr algn="ctr"/>
            <a:r>
              <a:rPr lang="en-GB" sz="4800" dirty="0">
                <a:solidFill>
                  <a:schemeClr val="tx1"/>
                </a:solidFill>
                <a:latin typeface="+mj-lt"/>
              </a:rPr>
              <a:t>Next Steps</a:t>
            </a:r>
          </a:p>
        </p:txBody>
      </p:sp>
    </p:spTree>
    <p:extLst>
      <p:ext uri="{BB962C8B-B14F-4D97-AF65-F5344CB8AC3E}">
        <p14:creationId xmlns:p14="http://schemas.microsoft.com/office/powerpoint/2010/main" val="403732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64CFC98-8AA7-DC75-73B3-9E55AE65C33C}"/>
            </a:ext>
          </a:extLst>
        </p:cNvPr>
        <p:cNvGrpSpPr/>
        <p:nvPr/>
      </p:nvGrpSpPr>
      <p:grpSpPr>
        <a:xfrm>
          <a:off x="0" y="0"/>
          <a:ext cx="0" cy="0"/>
          <a:chOff x="0" y="0"/>
          <a:chExt cx="0" cy="0"/>
        </a:xfrm>
      </p:grpSpPr>
      <p:sp>
        <p:nvSpPr>
          <p:cNvPr id="5" name="Google Shape;293;p38">
            <a:extLst>
              <a:ext uri="{FF2B5EF4-FFF2-40B4-BE49-F238E27FC236}">
                <a16:creationId xmlns:a16="http://schemas.microsoft.com/office/drawing/2014/main" id="{6DD71335-9E08-62A0-2D68-8518A369D03E}"/>
              </a:ext>
            </a:extLst>
          </p:cNvPr>
          <p:cNvSpPr txBox="1"/>
          <p:nvPr/>
        </p:nvSpPr>
        <p:spPr>
          <a:xfrm>
            <a:off x="5682337" y="1933295"/>
            <a:ext cx="5187046" cy="3354722"/>
          </a:xfrm>
          <a:prstGeom prst="rect">
            <a:avLst/>
          </a:prstGeom>
          <a:no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60000" tIns="45699" rIns="45699" bIns="45699" anchor="ctr">
            <a:spAutoFit/>
          </a:bodyPr>
          <a:lstStyle/>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kumimoji="0" lang="en-GB" sz="2600" b="1" i="0" u="none" strike="noStrike" kern="1200" cap="none" spc="0" normalizeH="0" baseline="0" noProof="0" dirty="0">
                <a:ln>
                  <a:noFill/>
                </a:ln>
                <a:solidFill>
                  <a:srgbClr val="00374A"/>
                </a:solidFill>
                <a:effectLst/>
                <a:uLnTx/>
                <a:uFillTx/>
                <a:latin typeface="Arial" charset="0"/>
                <a:cs typeface="Arial" charset="0"/>
              </a:rPr>
              <a:t>Club Officer Breakouts</a:t>
            </a:r>
          </a:p>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lang="en-GB" sz="2600" b="1" dirty="0">
                <a:solidFill>
                  <a:srgbClr val="00374A"/>
                </a:solidFill>
                <a:highlight>
                  <a:srgbClr val="FEEE9F"/>
                </a:highlight>
                <a:latin typeface="Arial" charset="0"/>
                <a:cs typeface="Arial" charset="0"/>
              </a:rPr>
              <a:t>General Session: Part 2</a:t>
            </a:r>
            <a:endParaRPr kumimoji="0" lang="en-GB" sz="2600" b="1" i="0" u="none" strike="noStrike" kern="1200" cap="none" spc="0" normalizeH="0" baseline="0" noProof="0" dirty="0">
              <a:ln>
                <a:noFill/>
              </a:ln>
              <a:solidFill>
                <a:srgbClr val="00374A"/>
              </a:solidFill>
              <a:effectLst/>
              <a:highlight>
                <a:srgbClr val="FEEE9F"/>
              </a:highlight>
              <a:uLnTx/>
              <a:uFillTx/>
              <a:latin typeface="Arial" charset="0"/>
              <a:cs typeface="Arial" charset="0"/>
            </a:endParaRPr>
          </a:p>
          <a:p>
            <a:pPr marL="342900" marR="0" lvl="0" indent="-342900"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EEE9F"/>
                </a:highlight>
                <a:uLnTx/>
                <a:uFillTx/>
                <a:latin typeface="Arial" charset="0"/>
                <a:cs typeface="Arial" charset="0"/>
              </a:rPr>
              <a:t>Leadership vs. Management</a:t>
            </a:r>
          </a:p>
          <a:p>
            <a:pPr marL="342900" marR="0" lvl="0" indent="-342900"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lang="en-GB" sz="2400" dirty="0">
                <a:solidFill>
                  <a:srgbClr val="00374A"/>
                </a:solidFill>
                <a:highlight>
                  <a:srgbClr val="FEEE9F"/>
                </a:highlight>
                <a:latin typeface="Arial" charset="0"/>
                <a:cs typeface="Arial" charset="0"/>
              </a:rPr>
              <a:t>Building Effective Teams</a:t>
            </a:r>
          </a:p>
          <a:p>
            <a:pPr marL="342900" marR="0" lvl="0" indent="-342900"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EEE9F"/>
                </a:highlight>
                <a:uLnTx/>
                <a:uFillTx/>
                <a:latin typeface="Arial" charset="0"/>
                <a:cs typeface="Arial" charset="0"/>
              </a:rPr>
              <a:t>Club Administration</a:t>
            </a:r>
          </a:p>
          <a:p>
            <a:pPr marL="342900" marR="0" lvl="0" indent="-342900"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EEE9F"/>
                </a:highlight>
                <a:uLnTx/>
                <a:uFillTx/>
                <a:latin typeface="Arial" charset="0"/>
                <a:cs typeface="Arial" charset="0"/>
              </a:rPr>
              <a:t>Branding</a:t>
            </a:r>
          </a:p>
          <a:p>
            <a:pPr marL="342900" marR="0" lvl="0" indent="-342900"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lang="en-GB" sz="2400" dirty="0">
                <a:solidFill>
                  <a:srgbClr val="00374A"/>
                </a:solidFill>
                <a:highlight>
                  <a:srgbClr val="FEEE9F"/>
                </a:highlight>
                <a:latin typeface="Arial" charset="0"/>
                <a:cs typeface="Arial" charset="0"/>
              </a:rPr>
              <a:t>Club Calendar</a:t>
            </a:r>
            <a:endParaRPr kumimoji="0" lang="en-GB" sz="2600" b="0" i="0" u="none" strike="noStrike" kern="1200" cap="none" spc="0" normalizeH="0" baseline="0" noProof="0" dirty="0">
              <a:ln>
                <a:noFill/>
              </a:ln>
              <a:solidFill>
                <a:srgbClr val="00374A"/>
              </a:solidFill>
              <a:effectLst/>
              <a:highlight>
                <a:srgbClr val="FEEE9F"/>
              </a:highlight>
              <a:uLnTx/>
              <a:uFillTx/>
              <a:latin typeface="Arial" charset="0"/>
              <a:cs typeface="Arial" charset="0"/>
            </a:endParaRPr>
          </a:p>
        </p:txBody>
      </p:sp>
      <p:sp>
        <p:nvSpPr>
          <p:cNvPr id="4" name="Title 3">
            <a:extLst>
              <a:ext uri="{FF2B5EF4-FFF2-40B4-BE49-F238E27FC236}">
                <a16:creationId xmlns:a16="http://schemas.microsoft.com/office/drawing/2014/main" id="{E4CB5A87-A5F2-578B-278C-C6ED37D6B04B}"/>
              </a:ext>
            </a:extLst>
          </p:cNvPr>
          <p:cNvSpPr>
            <a:spLocks noGrp="1"/>
          </p:cNvSpPr>
          <p:nvPr>
            <p:ph type="ctrTitle"/>
          </p:nvPr>
        </p:nvSpPr>
        <p:spPr>
          <a:xfrm>
            <a:off x="1551215" y="778330"/>
            <a:ext cx="8822875" cy="762000"/>
          </a:xfrm>
        </p:spPr>
        <p:txBody>
          <a:bodyPr>
            <a:noAutofit/>
          </a:bodyPr>
          <a:lstStyle/>
          <a:p>
            <a:r>
              <a:rPr lang="en-GB" sz="4000" dirty="0">
                <a:solidFill>
                  <a:srgbClr val="00374A"/>
                </a:solidFill>
              </a:rPr>
              <a:t>Club Officer Training (COT) Agenda</a:t>
            </a:r>
          </a:p>
        </p:txBody>
      </p:sp>
      <p:sp>
        <p:nvSpPr>
          <p:cNvPr id="2" name="Google Shape;293;p38">
            <a:extLst>
              <a:ext uri="{FF2B5EF4-FFF2-40B4-BE49-F238E27FC236}">
                <a16:creationId xmlns:a16="http://schemas.microsoft.com/office/drawing/2014/main" id="{1D6A76EE-CA3F-D18F-AF4F-09FD928A9D20}"/>
              </a:ext>
            </a:extLst>
          </p:cNvPr>
          <p:cNvSpPr txBox="1"/>
          <p:nvPr/>
        </p:nvSpPr>
        <p:spPr>
          <a:xfrm>
            <a:off x="1306288" y="1913727"/>
            <a:ext cx="4637314" cy="3826646"/>
          </a:xfrm>
          <a:prstGeom prst="rect">
            <a:avLst/>
          </a:prstGeom>
          <a:no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60000" tIns="45699" rIns="45699" bIns="45699" anchor="ctr">
            <a:spAutoFit/>
          </a:bodyPr>
          <a:lstStyle/>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kumimoji="0" lang="en-GB" sz="2600" b="1" i="0" u="none" strike="noStrike" kern="1200" cap="none" spc="0" normalizeH="0" baseline="0" noProof="0" dirty="0">
                <a:ln>
                  <a:noFill/>
                </a:ln>
                <a:solidFill>
                  <a:srgbClr val="00374A"/>
                </a:solidFill>
                <a:effectLst/>
                <a:uLnTx/>
                <a:uFillTx/>
                <a:latin typeface="Arial" charset="0"/>
                <a:cs typeface="Arial" charset="0"/>
              </a:rPr>
              <a:t>General Session: Part 1</a:t>
            </a:r>
          </a:p>
          <a:p>
            <a:pPr marL="293688" marR="0" lvl="0" indent="-293688"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cs typeface="Arial" charset="0"/>
              </a:rPr>
              <a:t>Transferable Skills</a:t>
            </a:r>
          </a:p>
          <a:p>
            <a:pPr marL="293688" marR="0" lvl="0" indent="-293688"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lang="en-GB" sz="2400" dirty="0">
                <a:solidFill>
                  <a:srgbClr val="00374A"/>
                </a:solidFill>
                <a:latin typeface="Arial" charset="0"/>
                <a:cs typeface="Arial" charset="0"/>
              </a:rPr>
              <a:t>Mission Statements</a:t>
            </a:r>
          </a:p>
          <a:p>
            <a:pPr marL="293688" marR="0" lvl="0" indent="-293688"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lang="en-GB" sz="2400" dirty="0">
                <a:solidFill>
                  <a:srgbClr val="00374A"/>
                </a:solidFill>
                <a:latin typeface="Arial" charset="0"/>
                <a:cs typeface="Arial" charset="0"/>
              </a:rPr>
              <a:t>Club Success Plan and </a:t>
            </a:r>
          </a:p>
          <a:p>
            <a:pPr marR="0" lvl="0" algn="l" defTabSz="914400" rtl="0" eaLnBrk="1" fontAlgn="base" latinLnBrk="0" hangingPunct="1">
              <a:lnSpc>
                <a:spcPct val="100000"/>
              </a:lnSpc>
              <a:spcBef>
                <a:spcPts val="400"/>
              </a:spcBef>
              <a:spcAft>
                <a:spcPts val="400"/>
              </a:spcAft>
              <a:buClr>
                <a:schemeClr val="tx1"/>
              </a:buClr>
              <a:buSzPts val="2800"/>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cs typeface="Arial" charset="0"/>
              </a:rPr>
              <a:t>   Distinguished </a:t>
            </a:r>
          </a:p>
          <a:p>
            <a:pPr marR="0" lvl="0" algn="l" defTabSz="914400" rtl="0" eaLnBrk="1" fontAlgn="base" latinLnBrk="0" hangingPunct="1">
              <a:lnSpc>
                <a:spcPct val="100000"/>
              </a:lnSpc>
              <a:spcBef>
                <a:spcPts val="400"/>
              </a:spcBef>
              <a:spcAft>
                <a:spcPts val="400"/>
              </a:spcAft>
              <a:buClr>
                <a:schemeClr val="tx1"/>
              </a:buClr>
              <a:buSzPts val="2800"/>
              <a:tabLst/>
              <a:defRPr sz="2800">
                <a:solidFill>
                  <a:srgbClr val="FFFFFF"/>
                </a:solidFill>
              </a:defRPr>
            </a:pPr>
            <a:r>
              <a:rPr lang="en-GB" sz="2400" dirty="0">
                <a:solidFill>
                  <a:srgbClr val="00374A"/>
                </a:solidFill>
                <a:latin typeface="Arial" charset="0"/>
                <a:cs typeface="Arial" charset="0"/>
              </a:rPr>
              <a:t>   </a:t>
            </a:r>
            <a:r>
              <a:rPr kumimoji="0" lang="en-GB" sz="2400" b="0" i="0" u="none" strike="noStrike" kern="1200" cap="none" spc="0" normalizeH="0" baseline="0" noProof="0" dirty="0">
                <a:ln>
                  <a:noFill/>
                </a:ln>
                <a:solidFill>
                  <a:srgbClr val="00374A"/>
                </a:solidFill>
                <a:effectLst/>
                <a:uLnTx/>
                <a:uFillTx/>
                <a:latin typeface="Arial" charset="0"/>
                <a:cs typeface="Arial" charset="0"/>
              </a:rPr>
              <a:t>Club Program</a:t>
            </a:r>
          </a:p>
          <a:p>
            <a:pPr marL="293688" marR="0" lvl="0" indent="-293688" algn="l" defTabSz="914400" rtl="0" eaLnBrk="1" fontAlgn="base" latinLnBrk="0" hangingPunct="1">
              <a:lnSpc>
                <a:spcPct val="100000"/>
              </a:lnSpc>
              <a:spcBef>
                <a:spcPts val="400"/>
              </a:spcBef>
              <a:spcAft>
                <a:spcPts val="400"/>
              </a:spcAft>
              <a:buClr>
                <a:schemeClr val="tx1"/>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cs typeface="Arial" charset="0"/>
              </a:rPr>
              <a:t>Club Quality</a:t>
            </a:r>
          </a:p>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endParaRPr kumimoji="0" lang="en-GB" sz="2600" b="0" i="0" u="none" strike="noStrike" kern="1200" cap="none" spc="0" normalizeH="0" baseline="0" noProof="0" dirty="0">
              <a:ln>
                <a:noFill/>
              </a:ln>
              <a:solidFill>
                <a:srgbClr val="00374A"/>
              </a:solidFill>
              <a:effectLst/>
              <a:highlight>
                <a:srgbClr val="FEEE9F"/>
              </a:highlight>
              <a:uLnTx/>
              <a:uFillTx/>
              <a:latin typeface="Arial" charset="0"/>
              <a:cs typeface="Arial" charset="0"/>
            </a:endParaRPr>
          </a:p>
        </p:txBody>
      </p:sp>
    </p:spTree>
    <p:extLst>
      <p:ext uri="{BB962C8B-B14F-4D97-AF65-F5344CB8AC3E}">
        <p14:creationId xmlns:p14="http://schemas.microsoft.com/office/powerpoint/2010/main" val="1738297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7730A-DF04-402B-BDE7-85ED5D307F6A}"/>
              </a:ext>
            </a:extLst>
          </p:cNvPr>
          <p:cNvSpPr>
            <a:spLocks noGrp="1"/>
          </p:cNvSpPr>
          <p:nvPr>
            <p:ph type="title"/>
          </p:nvPr>
        </p:nvSpPr>
        <p:spPr>
          <a:xfrm>
            <a:off x="304800" y="533400"/>
            <a:ext cx="6683829" cy="645075"/>
          </a:xfrm>
          <a:solidFill>
            <a:srgbClr val="FFFFFF">
              <a:alpha val="50000"/>
            </a:srgbClr>
          </a:solidFill>
        </p:spPr>
        <p:txBody>
          <a:bodyPr/>
          <a:lstStyle/>
          <a:p>
            <a:r>
              <a:rPr lang="en-GB" sz="4000" dirty="0">
                <a:solidFill>
                  <a:srgbClr val="000000"/>
                </a:solidFill>
              </a:rPr>
              <a:t>Build a Club Calendar</a:t>
            </a:r>
          </a:p>
        </p:txBody>
      </p:sp>
      <p:sp>
        <p:nvSpPr>
          <p:cNvPr id="3" name="Content Placeholder 2">
            <a:extLst>
              <a:ext uri="{FF2B5EF4-FFF2-40B4-BE49-F238E27FC236}">
                <a16:creationId xmlns:a16="http://schemas.microsoft.com/office/drawing/2014/main" id="{D6DCFBAA-6573-490C-A4A9-C630C1045D58}"/>
              </a:ext>
            </a:extLst>
          </p:cNvPr>
          <p:cNvSpPr>
            <a:spLocks noGrp="1"/>
          </p:cNvSpPr>
          <p:nvPr>
            <p:ph idx="1"/>
          </p:nvPr>
        </p:nvSpPr>
        <p:spPr>
          <a:xfrm>
            <a:off x="354000" y="1545771"/>
            <a:ext cx="6634629" cy="4201886"/>
          </a:xfrm>
          <a:solidFill>
            <a:srgbClr val="FFFFFF">
              <a:alpha val="50000"/>
            </a:srgbClr>
          </a:solidFill>
        </p:spPr>
        <p:txBody>
          <a:bodyPr vert="horz" lIns="91440" tIns="45720" rIns="91440" bIns="45720" rtlCol="0" anchor="t">
            <a:noAutofit/>
          </a:bodyPr>
          <a:lstStyle/>
          <a:p>
            <a:pPr>
              <a:spcBef>
                <a:spcPts val="0"/>
              </a:spcBef>
              <a:spcAft>
                <a:spcPts val="1800"/>
              </a:spcAft>
              <a:buFont typeface="Wingdings" panose="05000000000000000000" pitchFamily="2" charset="2"/>
              <a:buChar char="§"/>
            </a:pPr>
            <a:r>
              <a:rPr lang="en-GB" dirty="0">
                <a:solidFill>
                  <a:srgbClr val="022938"/>
                </a:solidFill>
              </a:rPr>
              <a:t>Plan all year </a:t>
            </a:r>
            <a:r>
              <a:rPr lang="en-GB" b="1" dirty="0">
                <a:solidFill>
                  <a:srgbClr val="022938"/>
                </a:solidFill>
              </a:rPr>
              <a:t>NOW!</a:t>
            </a:r>
            <a:endParaRPr lang="en-US" dirty="0"/>
          </a:p>
          <a:p>
            <a:pPr>
              <a:spcBef>
                <a:spcPts val="0"/>
              </a:spcBef>
              <a:spcAft>
                <a:spcPts val="1800"/>
              </a:spcAft>
              <a:buFont typeface="Wingdings" panose="05000000000000000000" pitchFamily="2" charset="2"/>
              <a:buChar char="§"/>
            </a:pPr>
            <a:r>
              <a:rPr lang="en-GB" dirty="0">
                <a:solidFill>
                  <a:srgbClr val="022938"/>
                </a:solidFill>
              </a:rPr>
              <a:t>Schedule special meetings: open houses, workshops, celebrations</a:t>
            </a:r>
          </a:p>
          <a:p>
            <a:pPr>
              <a:spcBef>
                <a:spcPts val="0"/>
              </a:spcBef>
              <a:spcAft>
                <a:spcPts val="1800"/>
              </a:spcAft>
              <a:buFont typeface="Wingdings" panose="05000000000000000000" pitchFamily="2" charset="2"/>
              <a:buChar char="§"/>
            </a:pPr>
            <a:r>
              <a:rPr lang="en-GB" dirty="0">
                <a:solidFill>
                  <a:srgbClr val="022938"/>
                </a:solidFill>
              </a:rPr>
              <a:t>Identify Toastmasters deadlines</a:t>
            </a:r>
          </a:p>
          <a:p>
            <a:pPr>
              <a:spcBef>
                <a:spcPts val="0"/>
              </a:spcBef>
              <a:spcAft>
                <a:spcPts val="1800"/>
              </a:spcAft>
              <a:buFont typeface="Wingdings" panose="05000000000000000000" pitchFamily="2" charset="2"/>
              <a:buChar char="§"/>
            </a:pPr>
            <a:r>
              <a:rPr lang="en-GB" dirty="0">
                <a:solidFill>
                  <a:srgbClr val="022938"/>
                </a:solidFill>
              </a:rPr>
              <a:t>Decide your club contests dates</a:t>
            </a:r>
          </a:p>
          <a:p>
            <a:pPr>
              <a:spcBef>
                <a:spcPts val="0"/>
              </a:spcBef>
              <a:spcAft>
                <a:spcPts val="1800"/>
              </a:spcAft>
              <a:buFont typeface="Wingdings" panose="05000000000000000000" pitchFamily="2" charset="2"/>
              <a:buChar char="§"/>
            </a:pPr>
            <a:r>
              <a:rPr lang="en-GB" b="1" i="1" dirty="0">
                <a:solidFill>
                  <a:srgbClr val="022938"/>
                </a:solidFill>
              </a:rPr>
              <a:t>The Calendar is your guide for the whole year! </a:t>
            </a:r>
            <a:endParaRPr lang="en-GB" sz="2200" b="1" i="1" dirty="0">
              <a:solidFill>
                <a:srgbClr val="022938"/>
              </a:solidFill>
            </a:endParaRPr>
          </a:p>
        </p:txBody>
      </p:sp>
      <p:sp>
        <p:nvSpPr>
          <p:cNvPr id="4" name="Text Placeholder 3">
            <a:extLst>
              <a:ext uri="{FF2B5EF4-FFF2-40B4-BE49-F238E27FC236}">
                <a16:creationId xmlns:a16="http://schemas.microsoft.com/office/drawing/2014/main" id="{07027645-5D3D-B109-162A-AC10D977CA22}"/>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1262147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54A7E20-F01F-6871-7F30-9C33A4261972}"/>
            </a:ext>
          </a:extLst>
        </p:cNvPr>
        <p:cNvGrpSpPr/>
        <p:nvPr/>
      </p:nvGrpSpPr>
      <p:grpSpPr>
        <a:xfrm>
          <a:off x="0" y="0"/>
          <a:ext cx="0" cy="0"/>
          <a:chOff x="0" y="0"/>
          <a:chExt cx="0" cy="0"/>
        </a:xfrm>
      </p:grpSpPr>
      <p:pic>
        <p:nvPicPr>
          <p:cNvPr id="13" name="Immagine 12" descr="Immagine che contiene testo, forniture per ufficio, Prodotti generali, calligrafia&#10;&#10;Descrizione generata automaticamente">
            <a:extLst>
              <a:ext uri="{FF2B5EF4-FFF2-40B4-BE49-F238E27FC236}">
                <a16:creationId xmlns:a16="http://schemas.microsoft.com/office/drawing/2014/main" id="{3576090E-4195-7B0D-75D1-B9AFEDD7A855}"/>
              </a:ext>
            </a:extLst>
          </p:cNvPr>
          <p:cNvPicPr>
            <a:picLocks noChangeAspect="1"/>
          </p:cNvPicPr>
          <p:nvPr/>
        </p:nvPicPr>
        <p:blipFill>
          <a:blip r:embed="rId4" cstate="screen">
            <a:alphaModFix amt="33000"/>
            <a:extLst>
              <a:ext uri="{28A0092B-C50C-407E-A947-70E740481C1C}">
                <a14:useLocalDpi xmlns:a14="http://schemas.microsoft.com/office/drawing/2010/main"/>
              </a:ext>
            </a:extLst>
          </a:blip>
          <a:stretch>
            <a:fillRect/>
          </a:stretch>
        </p:blipFill>
        <p:spPr>
          <a:xfrm>
            <a:off x="11925300" y="11381877"/>
            <a:ext cx="12192000" cy="6192456"/>
          </a:xfrm>
          <a:prstGeom prst="rect">
            <a:avLst/>
          </a:prstGeom>
          <a:effectLst>
            <a:outerShdw blurRad="50800" dist="50800" dir="5400000" algn="ctr" rotWithShape="0">
              <a:srgbClr val="000000">
                <a:alpha val="0"/>
              </a:srgbClr>
            </a:outerShdw>
          </a:effectLst>
        </p:spPr>
      </p:pic>
      <p:sp>
        <p:nvSpPr>
          <p:cNvPr id="21" name="Title 1">
            <a:extLst>
              <a:ext uri="{FF2B5EF4-FFF2-40B4-BE49-F238E27FC236}">
                <a16:creationId xmlns:a16="http://schemas.microsoft.com/office/drawing/2014/main" id="{33246907-4E9B-8DA7-997B-6D0FAF68995F}"/>
              </a:ext>
            </a:extLst>
          </p:cNvPr>
          <p:cNvSpPr>
            <a:spLocks noGrp="1"/>
          </p:cNvSpPr>
          <p:nvPr>
            <p:ph type="title"/>
          </p:nvPr>
        </p:nvSpPr>
        <p:spPr>
          <a:xfrm>
            <a:off x="277934" y="295773"/>
            <a:ext cx="7644937" cy="649224"/>
          </a:xfrm>
          <a:solidFill>
            <a:srgbClr val="FFFFFF">
              <a:alpha val="50000"/>
            </a:srgbClr>
          </a:solidFill>
        </p:spPr>
        <p:txBody>
          <a:bodyPr>
            <a:normAutofit fontScale="90000"/>
          </a:bodyPr>
          <a:lstStyle/>
          <a:p>
            <a:r>
              <a:rPr lang="en-US" sz="4000" dirty="0">
                <a:solidFill>
                  <a:srgbClr val="772432"/>
                </a:solidFill>
              </a:rPr>
              <a:t>Club Timeline: July to December</a:t>
            </a:r>
            <a:endParaRPr lang="en-US" sz="4000" dirty="0">
              <a:solidFill>
                <a:srgbClr val="FEEE9F"/>
              </a:solidFill>
              <a:cs typeface="Arial"/>
            </a:endParaRPr>
          </a:p>
        </p:txBody>
      </p:sp>
      <p:sp>
        <p:nvSpPr>
          <p:cNvPr id="2" name="Arrow: Pentagon 1">
            <a:extLst>
              <a:ext uri="{FF2B5EF4-FFF2-40B4-BE49-F238E27FC236}">
                <a16:creationId xmlns:a16="http://schemas.microsoft.com/office/drawing/2014/main" id="{67578CB5-22DA-546E-0831-43E86C94F235}"/>
              </a:ext>
            </a:extLst>
          </p:cNvPr>
          <p:cNvSpPr/>
          <p:nvPr/>
        </p:nvSpPr>
        <p:spPr>
          <a:xfrm>
            <a:off x="381270" y="1015261"/>
            <a:ext cx="3970216" cy="4857750"/>
          </a:xfrm>
          <a:prstGeom prst="homePlate">
            <a:avLst/>
          </a:prstGeom>
          <a:solidFill>
            <a:srgbClr val="772432"/>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July</a:t>
            </a:r>
          </a:p>
          <a:p>
            <a:pPr marL="360000"/>
            <a:endParaRPr lang="en-US" sz="2400" b="1" dirty="0"/>
          </a:p>
          <a:p>
            <a:pPr marL="360000" indent="-285750">
              <a:buFont typeface="Arial" panose="020B0604020202020204" pitchFamily="34" charset="0"/>
              <a:buChar char="•"/>
            </a:pPr>
            <a:r>
              <a:rPr lang="en-US" sz="2400" dirty="0">
                <a:effectLst/>
              </a:rPr>
              <a:t>1</a:t>
            </a:r>
            <a:r>
              <a:rPr lang="en-US" sz="2400" baseline="30000" dirty="0">
                <a:effectLst/>
              </a:rPr>
              <a:t>st</a:t>
            </a:r>
            <a:r>
              <a:rPr lang="en-US" sz="2400" dirty="0">
                <a:effectLst/>
              </a:rPr>
              <a:t> July - New Toastmasters year begins; new officers start their roles.</a:t>
            </a:r>
            <a:endParaRPr lang="it-IT" sz="2400" dirty="0">
              <a:effectLst/>
              <a:latin typeface="Cambria" panose="02040503050406030204" pitchFamily="18" charset="0"/>
              <a:ea typeface="MS Mincho" panose="02020609040205080304" pitchFamily="49" charset="-128"/>
              <a:cs typeface="Times New Roman" panose="02020603050405020304" pitchFamily="18" charset="0"/>
            </a:endParaRPr>
          </a:p>
          <a:p>
            <a:pPr marL="360000" indent="-285750">
              <a:buFont typeface="Arial" panose="020B0604020202020204" pitchFamily="34" charset="0"/>
              <a:buChar char="•"/>
            </a:pPr>
            <a:r>
              <a:rPr lang="en-US" sz="2400" dirty="0"/>
              <a:t>Attend Club Officer Training</a:t>
            </a:r>
          </a:p>
          <a:p>
            <a:pPr marL="360000" indent="-285750">
              <a:buFont typeface="Arial" panose="020B0604020202020204" pitchFamily="34" charset="0"/>
              <a:buChar char="•"/>
            </a:pPr>
            <a:r>
              <a:rPr lang="en-US" sz="2400" dirty="0"/>
              <a:t>Smedley Campaign </a:t>
            </a:r>
            <a:br>
              <a:rPr lang="en-US" sz="2400" dirty="0"/>
            </a:br>
            <a:r>
              <a:rPr lang="en-US" sz="2400" dirty="0"/>
              <a:t>plan</a:t>
            </a:r>
            <a:endParaRPr lang="en-GB" sz="2400" dirty="0"/>
          </a:p>
        </p:txBody>
      </p:sp>
      <p:sp>
        <p:nvSpPr>
          <p:cNvPr id="3" name="Arrow: Pentagon 2">
            <a:extLst>
              <a:ext uri="{FF2B5EF4-FFF2-40B4-BE49-F238E27FC236}">
                <a16:creationId xmlns:a16="http://schemas.microsoft.com/office/drawing/2014/main" id="{719F2F39-1C2E-0C69-9AE3-EDF7D2C5A0EF}"/>
              </a:ext>
            </a:extLst>
          </p:cNvPr>
          <p:cNvSpPr/>
          <p:nvPr/>
        </p:nvSpPr>
        <p:spPr>
          <a:xfrm>
            <a:off x="1854388" y="1015261"/>
            <a:ext cx="3970216" cy="4857750"/>
          </a:xfrm>
          <a:prstGeom prst="homePlate">
            <a:avLst/>
          </a:prstGeom>
          <a:solidFill>
            <a:srgbClr val="004165"/>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August</a:t>
            </a:r>
          </a:p>
          <a:p>
            <a:pPr marL="360000"/>
            <a:endParaRPr lang="en-US" sz="2400" b="1" dirty="0"/>
          </a:p>
          <a:p>
            <a:pPr marL="360000" indent="-342900">
              <a:lnSpc>
                <a:spcPct val="115000"/>
              </a:lnSpc>
              <a:spcAft>
                <a:spcPts val="1000"/>
              </a:spcAft>
              <a:buFont typeface="Arial" panose="020B0604020202020204" pitchFamily="34" charset="0"/>
              <a:buChar char="•"/>
            </a:pPr>
            <a:r>
              <a:rPr lang="en-US" sz="2400" dirty="0">
                <a:effectLst/>
              </a:rPr>
              <a:t>Moments of Truth meeting</a:t>
            </a:r>
          </a:p>
          <a:p>
            <a:pPr marL="360000" indent="-342900">
              <a:lnSpc>
                <a:spcPct val="115000"/>
              </a:lnSpc>
              <a:spcAft>
                <a:spcPts val="1000"/>
              </a:spcAft>
              <a:buFont typeface="Arial" panose="020B0604020202020204" pitchFamily="34" charset="0"/>
              <a:buChar char="•"/>
            </a:pPr>
            <a:r>
              <a:rPr lang="en-US" sz="2400" dirty="0">
                <a:effectLst/>
              </a:rPr>
              <a:t>Club Success Plan with Distinguished Club goals should be created</a:t>
            </a:r>
            <a:endParaRPr lang="it-IT" sz="2400" dirty="0">
              <a:effectLst/>
              <a:latin typeface="Cambria" panose="02040503050406030204" pitchFamily="18" charset="0"/>
              <a:ea typeface="MS Mincho" panose="02020609040205080304" pitchFamily="49" charset="-128"/>
              <a:cs typeface="Times New Roman" panose="02020603050405020304" pitchFamily="18" charset="0"/>
            </a:endParaRPr>
          </a:p>
        </p:txBody>
      </p:sp>
      <p:sp>
        <p:nvSpPr>
          <p:cNvPr id="4" name="Arrow: Pentagon 3">
            <a:extLst>
              <a:ext uri="{FF2B5EF4-FFF2-40B4-BE49-F238E27FC236}">
                <a16:creationId xmlns:a16="http://schemas.microsoft.com/office/drawing/2014/main" id="{0D35E03A-521C-31BF-AA75-F80522DD756A}"/>
              </a:ext>
            </a:extLst>
          </p:cNvPr>
          <p:cNvSpPr/>
          <p:nvPr/>
        </p:nvSpPr>
        <p:spPr>
          <a:xfrm>
            <a:off x="3327506" y="1015261"/>
            <a:ext cx="3970216" cy="4857750"/>
          </a:xfrm>
          <a:prstGeom prst="homePlate">
            <a:avLst/>
          </a:prstGeom>
          <a:solidFill>
            <a:srgbClr val="000000"/>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September</a:t>
            </a:r>
          </a:p>
          <a:p>
            <a:pPr marL="360000"/>
            <a:endParaRPr lang="en-US" sz="2400" b="1" dirty="0"/>
          </a:p>
          <a:p>
            <a:pPr marL="360000" indent="-285750">
              <a:buFont typeface="Arial" panose="020B0604020202020204" pitchFamily="34" charset="0"/>
              <a:buChar char="•"/>
            </a:pPr>
            <a:r>
              <a:rPr lang="en-US" sz="2400" dirty="0">
                <a:effectLst/>
              </a:rPr>
              <a:t>30</a:t>
            </a:r>
            <a:r>
              <a:rPr lang="en-US" sz="2400" baseline="30000" dirty="0">
                <a:effectLst/>
              </a:rPr>
              <a:t>th</a:t>
            </a:r>
            <a:r>
              <a:rPr lang="en-US" sz="2400" dirty="0">
                <a:effectLst/>
              </a:rPr>
              <a:t> September: Deadline for submitting</a:t>
            </a:r>
            <a:r>
              <a:rPr lang="en-US" sz="2400" dirty="0"/>
              <a:t> Club Success Plan and</a:t>
            </a:r>
            <a:r>
              <a:rPr lang="en-US" sz="2400" dirty="0">
                <a:effectLst/>
              </a:rPr>
              <a:t> membership dues for October renewal period.</a:t>
            </a:r>
          </a:p>
          <a:p>
            <a:pPr marL="360000" indent="-285750">
              <a:buFont typeface="Arial" panose="020B0604020202020204" pitchFamily="34" charset="0"/>
              <a:buChar char="•"/>
            </a:pPr>
            <a:r>
              <a:rPr lang="en-US" sz="2400" dirty="0"/>
              <a:t>Round 1 – Club Contests</a:t>
            </a:r>
            <a:endParaRPr lang="en-GB" sz="2400" dirty="0"/>
          </a:p>
        </p:txBody>
      </p:sp>
      <p:sp>
        <p:nvSpPr>
          <p:cNvPr id="5" name="Arrow: Pentagon 4">
            <a:extLst>
              <a:ext uri="{FF2B5EF4-FFF2-40B4-BE49-F238E27FC236}">
                <a16:creationId xmlns:a16="http://schemas.microsoft.com/office/drawing/2014/main" id="{75A0442F-8793-C3D0-67AF-AA07B920A4EB}"/>
              </a:ext>
            </a:extLst>
          </p:cNvPr>
          <p:cNvSpPr/>
          <p:nvPr/>
        </p:nvSpPr>
        <p:spPr>
          <a:xfrm>
            <a:off x="4800624" y="1015261"/>
            <a:ext cx="3970216" cy="4857750"/>
          </a:xfrm>
          <a:prstGeom prst="homePlate">
            <a:avLst/>
          </a:prstGeom>
          <a:solidFill>
            <a:srgbClr val="FEEE9F"/>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solidFill>
                  <a:srgbClr val="000000"/>
                </a:solidFill>
              </a:rPr>
            </a:br>
            <a:r>
              <a:rPr lang="en-US" sz="2400" b="1" dirty="0">
                <a:solidFill>
                  <a:srgbClr val="000000"/>
                </a:solidFill>
              </a:rPr>
              <a:t>October</a:t>
            </a:r>
          </a:p>
          <a:p>
            <a:pPr marL="360000"/>
            <a:endParaRPr lang="en-US" sz="2400" b="1" dirty="0">
              <a:solidFill>
                <a:srgbClr val="000000"/>
              </a:solidFill>
            </a:endParaRPr>
          </a:p>
          <a:p>
            <a:pPr marL="359410" indent="-285750">
              <a:buFont typeface="Arial" panose="020B0604020202020204" pitchFamily="34" charset="0"/>
              <a:buChar char="•"/>
            </a:pPr>
            <a:r>
              <a:rPr lang="en-US" sz="2400" dirty="0">
                <a:solidFill>
                  <a:srgbClr val="000000"/>
                </a:solidFill>
              </a:rPr>
              <a:t>Membership renewals must be submitted by </a:t>
            </a:r>
            <a:br>
              <a:rPr lang="en-US" sz="2400" dirty="0">
                <a:solidFill>
                  <a:srgbClr val="000000"/>
                </a:solidFill>
              </a:rPr>
            </a:br>
            <a:r>
              <a:rPr lang="en-US" sz="2400" dirty="0">
                <a:solidFill>
                  <a:srgbClr val="000000"/>
                </a:solidFill>
              </a:rPr>
              <a:t>1</a:t>
            </a:r>
            <a:r>
              <a:rPr lang="en-US" sz="2400" baseline="30000" dirty="0">
                <a:solidFill>
                  <a:srgbClr val="000000"/>
                </a:solidFill>
              </a:rPr>
              <a:t>st</a:t>
            </a:r>
            <a:r>
              <a:rPr lang="en-US" sz="2400" dirty="0">
                <a:solidFill>
                  <a:srgbClr val="000000"/>
                </a:solidFill>
              </a:rPr>
              <a:t> October to maintain active club status through </a:t>
            </a:r>
            <a:br>
              <a:rPr lang="en-US" sz="2400" dirty="0">
                <a:solidFill>
                  <a:srgbClr val="000000"/>
                </a:solidFill>
              </a:rPr>
            </a:br>
            <a:r>
              <a:rPr lang="en-US" sz="2400" dirty="0">
                <a:solidFill>
                  <a:srgbClr val="000000"/>
                </a:solidFill>
              </a:rPr>
              <a:t>31</a:t>
            </a:r>
            <a:r>
              <a:rPr lang="en-US" sz="2400" baseline="30000" dirty="0">
                <a:solidFill>
                  <a:srgbClr val="000000"/>
                </a:solidFill>
              </a:rPr>
              <a:t>st</a:t>
            </a:r>
            <a:r>
              <a:rPr lang="en-US" sz="2400" dirty="0">
                <a:solidFill>
                  <a:srgbClr val="000000"/>
                </a:solidFill>
              </a:rPr>
              <a:t> March</a:t>
            </a:r>
            <a:endParaRPr lang="en-GB" sz="2400" dirty="0">
              <a:solidFill>
                <a:srgbClr val="000000"/>
              </a:solidFill>
              <a:cs typeface="Arial" panose="020B0604020202020204"/>
            </a:endParaRPr>
          </a:p>
        </p:txBody>
      </p:sp>
      <p:sp>
        <p:nvSpPr>
          <p:cNvPr id="7" name="Arrow: Pentagon 6">
            <a:extLst>
              <a:ext uri="{FF2B5EF4-FFF2-40B4-BE49-F238E27FC236}">
                <a16:creationId xmlns:a16="http://schemas.microsoft.com/office/drawing/2014/main" id="{528E1B8B-77F0-E75C-E6B6-649B97C99745}"/>
              </a:ext>
            </a:extLst>
          </p:cNvPr>
          <p:cNvSpPr/>
          <p:nvPr/>
        </p:nvSpPr>
        <p:spPr>
          <a:xfrm>
            <a:off x="6273742" y="1015261"/>
            <a:ext cx="3970216" cy="4857750"/>
          </a:xfrm>
          <a:prstGeom prst="homePlate">
            <a:avLst/>
          </a:prstGeom>
          <a:solidFill>
            <a:srgbClr val="772432"/>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November</a:t>
            </a:r>
          </a:p>
          <a:p>
            <a:pPr marL="360000"/>
            <a:endParaRPr lang="en-US" sz="2400" b="1" dirty="0"/>
          </a:p>
          <a:p>
            <a:pPr marL="360000" indent="-285750">
              <a:buFont typeface="Arial" panose="020B0604020202020204" pitchFamily="34" charset="0"/>
              <a:buChar char="•"/>
            </a:pPr>
            <a:r>
              <a:rPr lang="en-US" sz="2400" dirty="0"/>
              <a:t>1</a:t>
            </a:r>
            <a:r>
              <a:rPr lang="en-US" sz="2400" baseline="30000" dirty="0"/>
              <a:t>st</a:t>
            </a:r>
            <a:r>
              <a:rPr lang="en-US" sz="2400" dirty="0"/>
              <a:t> November Second Round of Club Officer Training starts</a:t>
            </a:r>
          </a:p>
          <a:p>
            <a:pPr marL="360000" indent="-285750">
              <a:buFont typeface="Arial" panose="020B0604020202020204" pitchFamily="34" charset="0"/>
              <a:buChar char="•"/>
            </a:pPr>
            <a:r>
              <a:rPr lang="en-US" sz="2400" dirty="0"/>
              <a:t>Club officer elections for weekly clubs that elect officers bi-annually</a:t>
            </a:r>
          </a:p>
          <a:p>
            <a:pPr marL="74250"/>
            <a:endParaRPr lang="en-US" sz="2400" dirty="0">
              <a:effectLst/>
            </a:endParaRPr>
          </a:p>
        </p:txBody>
      </p:sp>
      <p:sp>
        <p:nvSpPr>
          <p:cNvPr id="8" name="Arrow: Pentagon 7">
            <a:extLst>
              <a:ext uri="{FF2B5EF4-FFF2-40B4-BE49-F238E27FC236}">
                <a16:creationId xmlns:a16="http://schemas.microsoft.com/office/drawing/2014/main" id="{C3592952-B680-5BBD-A90D-2104A8930BE1}"/>
              </a:ext>
            </a:extLst>
          </p:cNvPr>
          <p:cNvSpPr/>
          <p:nvPr/>
        </p:nvSpPr>
        <p:spPr>
          <a:xfrm>
            <a:off x="7805852" y="1028732"/>
            <a:ext cx="3970216" cy="4857750"/>
          </a:xfrm>
          <a:prstGeom prst="homePlate">
            <a:avLst/>
          </a:prstGeom>
          <a:solidFill>
            <a:srgbClr val="004165"/>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December</a:t>
            </a:r>
          </a:p>
          <a:p>
            <a:pPr marL="360000"/>
            <a:endParaRPr lang="en-US" sz="2400" b="1" dirty="0"/>
          </a:p>
          <a:p>
            <a:pPr marL="360000" indent="-342900">
              <a:lnSpc>
                <a:spcPct val="115000"/>
              </a:lnSpc>
              <a:spcAft>
                <a:spcPts val="1000"/>
              </a:spcAft>
              <a:buFont typeface="Arial" panose="020B0604020202020204" pitchFamily="34" charset="0"/>
              <a:buChar char="•"/>
            </a:pPr>
            <a:r>
              <a:rPr lang="en-US" sz="2400" dirty="0"/>
              <a:t>31</a:t>
            </a:r>
            <a:r>
              <a:rPr lang="en-US" sz="2400" baseline="30000" dirty="0"/>
              <a:t>st</a:t>
            </a:r>
            <a:r>
              <a:rPr lang="en-US" sz="2400" dirty="0"/>
              <a:t> December Submit Club Officer List for Bi- Annual Elections*</a:t>
            </a:r>
          </a:p>
          <a:p>
            <a:pPr marL="360000" indent="-342900">
              <a:lnSpc>
                <a:spcPct val="115000"/>
              </a:lnSpc>
              <a:spcAft>
                <a:spcPts val="1000"/>
              </a:spcAft>
              <a:buFont typeface="Arial" panose="020B0604020202020204" pitchFamily="34" charset="0"/>
              <a:buChar char="•"/>
            </a:pPr>
            <a:r>
              <a:rPr lang="en-US" sz="2400" dirty="0"/>
              <a:t>First half of year ends – </a:t>
            </a:r>
            <a:r>
              <a:rPr lang="en-US" sz="2400" i="1" dirty="0"/>
              <a:t>What has your club achieved?</a:t>
            </a:r>
          </a:p>
        </p:txBody>
      </p:sp>
    </p:spTree>
    <p:extLst>
      <p:ext uri="{BB962C8B-B14F-4D97-AF65-F5344CB8AC3E}">
        <p14:creationId xmlns:p14="http://schemas.microsoft.com/office/powerpoint/2010/main" val="2441218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553E307-FBD7-2488-DD66-B746635638CC}"/>
            </a:ext>
          </a:extLst>
        </p:cNvPr>
        <p:cNvGrpSpPr/>
        <p:nvPr/>
      </p:nvGrpSpPr>
      <p:grpSpPr>
        <a:xfrm>
          <a:off x="0" y="0"/>
          <a:ext cx="0" cy="0"/>
          <a:chOff x="0" y="0"/>
          <a:chExt cx="0" cy="0"/>
        </a:xfrm>
      </p:grpSpPr>
      <p:pic>
        <p:nvPicPr>
          <p:cNvPr id="13" name="Immagine 12" descr="Immagine che contiene testo, forniture per ufficio, Prodotti generali, calligrafia&#10;&#10;Descrizione generata automaticamente">
            <a:extLst>
              <a:ext uri="{FF2B5EF4-FFF2-40B4-BE49-F238E27FC236}">
                <a16:creationId xmlns:a16="http://schemas.microsoft.com/office/drawing/2014/main" id="{877318C1-A1AF-15AA-FDAA-C1E13B5C1A13}"/>
              </a:ext>
            </a:extLst>
          </p:cNvPr>
          <p:cNvPicPr>
            <a:picLocks noChangeAspect="1"/>
          </p:cNvPicPr>
          <p:nvPr/>
        </p:nvPicPr>
        <p:blipFill>
          <a:blip r:embed="rId4" cstate="screen">
            <a:alphaModFix amt="33000"/>
            <a:extLst>
              <a:ext uri="{28A0092B-C50C-407E-A947-70E740481C1C}">
                <a14:useLocalDpi xmlns:a14="http://schemas.microsoft.com/office/drawing/2010/main"/>
              </a:ext>
            </a:extLst>
          </a:blip>
          <a:stretch>
            <a:fillRect/>
          </a:stretch>
        </p:blipFill>
        <p:spPr>
          <a:xfrm>
            <a:off x="11925300" y="11381877"/>
            <a:ext cx="12192000" cy="6192456"/>
          </a:xfrm>
          <a:prstGeom prst="rect">
            <a:avLst/>
          </a:prstGeom>
          <a:effectLst>
            <a:outerShdw blurRad="50800" dist="50800" dir="5400000" algn="ctr" rotWithShape="0">
              <a:srgbClr val="000000">
                <a:alpha val="0"/>
              </a:srgbClr>
            </a:outerShdw>
          </a:effectLst>
        </p:spPr>
      </p:pic>
      <p:sp>
        <p:nvSpPr>
          <p:cNvPr id="21" name="Title 1">
            <a:extLst>
              <a:ext uri="{FF2B5EF4-FFF2-40B4-BE49-F238E27FC236}">
                <a16:creationId xmlns:a16="http://schemas.microsoft.com/office/drawing/2014/main" id="{05ABEA99-8156-7C06-8990-CBA7A366D2C5}"/>
              </a:ext>
            </a:extLst>
          </p:cNvPr>
          <p:cNvSpPr>
            <a:spLocks noGrp="1"/>
          </p:cNvSpPr>
          <p:nvPr>
            <p:ph type="title"/>
          </p:nvPr>
        </p:nvSpPr>
        <p:spPr>
          <a:xfrm>
            <a:off x="277934" y="295773"/>
            <a:ext cx="6979393" cy="649224"/>
          </a:xfrm>
          <a:solidFill>
            <a:srgbClr val="FFFFFF">
              <a:alpha val="50000"/>
            </a:srgbClr>
          </a:solidFill>
        </p:spPr>
        <p:txBody>
          <a:bodyPr>
            <a:normAutofit fontScale="90000"/>
          </a:bodyPr>
          <a:lstStyle/>
          <a:p>
            <a:r>
              <a:rPr lang="en-US" sz="4000" dirty="0">
                <a:solidFill>
                  <a:srgbClr val="772432"/>
                </a:solidFill>
              </a:rPr>
              <a:t>Club Timeline: January to June</a:t>
            </a:r>
            <a:endParaRPr lang="en-US" sz="4000" dirty="0">
              <a:solidFill>
                <a:srgbClr val="FEEE9F"/>
              </a:solidFill>
              <a:cs typeface="Arial"/>
            </a:endParaRPr>
          </a:p>
        </p:txBody>
      </p:sp>
      <p:sp>
        <p:nvSpPr>
          <p:cNvPr id="6" name="Arrow: Pentagon 5">
            <a:extLst>
              <a:ext uri="{FF2B5EF4-FFF2-40B4-BE49-F238E27FC236}">
                <a16:creationId xmlns:a16="http://schemas.microsoft.com/office/drawing/2014/main" id="{18C8D946-20DA-2334-E716-8C821B3766F5}"/>
              </a:ext>
            </a:extLst>
          </p:cNvPr>
          <p:cNvSpPr/>
          <p:nvPr/>
        </p:nvSpPr>
        <p:spPr>
          <a:xfrm>
            <a:off x="-4572606" y="1015261"/>
            <a:ext cx="3970216" cy="4857750"/>
          </a:xfrm>
          <a:prstGeom prst="homePlate">
            <a:avLst/>
          </a:prstGeom>
          <a:solidFill>
            <a:srgbClr val="772432"/>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July</a:t>
            </a:r>
          </a:p>
          <a:p>
            <a:pPr marL="360000"/>
            <a:endParaRPr lang="en-US" sz="2400" b="1" dirty="0"/>
          </a:p>
          <a:p>
            <a:pPr marL="360000" indent="-285750">
              <a:buFont typeface="Arial" panose="020B0604020202020204" pitchFamily="34" charset="0"/>
              <a:buChar char="•"/>
            </a:pPr>
            <a:r>
              <a:rPr lang="en-US" sz="2400" dirty="0">
                <a:effectLst/>
              </a:rPr>
              <a:t>1</a:t>
            </a:r>
            <a:r>
              <a:rPr lang="en-US" sz="2400" baseline="30000" dirty="0">
                <a:effectLst/>
              </a:rPr>
              <a:t>st</a:t>
            </a:r>
            <a:r>
              <a:rPr lang="en-US" sz="2400" dirty="0">
                <a:effectLst/>
              </a:rPr>
              <a:t> July - New Toastmasters year begins; new officers start their roles.</a:t>
            </a:r>
            <a:endParaRPr lang="it-IT" sz="2400" dirty="0">
              <a:effectLst/>
              <a:latin typeface="Cambria" panose="02040503050406030204" pitchFamily="18" charset="0"/>
              <a:ea typeface="MS Mincho" panose="02020609040205080304" pitchFamily="49" charset="-128"/>
              <a:cs typeface="Times New Roman" panose="02020603050405020304" pitchFamily="18" charset="0"/>
            </a:endParaRPr>
          </a:p>
          <a:p>
            <a:pPr marL="360000" indent="-285750">
              <a:buFont typeface="Arial" panose="020B0604020202020204" pitchFamily="34" charset="0"/>
              <a:buChar char="•"/>
            </a:pPr>
            <a:r>
              <a:rPr lang="en-US" sz="2400" dirty="0"/>
              <a:t>Attend Club Officer Training</a:t>
            </a:r>
          </a:p>
          <a:p>
            <a:pPr marL="360000" indent="-285750">
              <a:buFont typeface="Arial" panose="020B0604020202020204" pitchFamily="34" charset="0"/>
              <a:buChar char="•"/>
            </a:pPr>
            <a:r>
              <a:rPr lang="en-US" sz="2400" dirty="0"/>
              <a:t>Smedley Campaign </a:t>
            </a:r>
            <a:br>
              <a:rPr lang="en-US" sz="2400" dirty="0"/>
            </a:br>
            <a:r>
              <a:rPr lang="en-US" sz="2400" dirty="0"/>
              <a:t>plan</a:t>
            </a:r>
            <a:endParaRPr lang="en-GB" sz="2400" dirty="0"/>
          </a:p>
        </p:txBody>
      </p:sp>
      <p:sp>
        <p:nvSpPr>
          <p:cNvPr id="2" name="Arrow: Pentagon 1">
            <a:extLst>
              <a:ext uri="{FF2B5EF4-FFF2-40B4-BE49-F238E27FC236}">
                <a16:creationId xmlns:a16="http://schemas.microsoft.com/office/drawing/2014/main" id="{95C09FA2-0C82-B4AB-DAD3-1997C45B8596}"/>
              </a:ext>
            </a:extLst>
          </p:cNvPr>
          <p:cNvSpPr/>
          <p:nvPr/>
        </p:nvSpPr>
        <p:spPr>
          <a:xfrm>
            <a:off x="329724" y="1142583"/>
            <a:ext cx="3970216" cy="4857750"/>
          </a:xfrm>
          <a:prstGeom prst="homePlate">
            <a:avLst/>
          </a:prstGeom>
          <a:solidFill>
            <a:srgbClr val="000000"/>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January</a:t>
            </a:r>
          </a:p>
          <a:p>
            <a:pPr marL="360000"/>
            <a:endParaRPr lang="en-US" sz="2400" b="1" dirty="0"/>
          </a:p>
          <a:p>
            <a:pPr marL="360000" indent="-285750">
              <a:buFont typeface="Arial" panose="020B0604020202020204" pitchFamily="34" charset="0"/>
              <a:buChar char="•"/>
            </a:pPr>
            <a:r>
              <a:rPr lang="en-US" sz="2400" dirty="0"/>
              <a:t>International Speech Contest starts</a:t>
            </a:r>
          </a:p>
          <a:p>
            <a:pPr marL="360000" indent="-285750">
              <a:buFont typeface="Arial" panose="020B0604020202020204" pitchFamily="34" charset="0"/>
              <a:buChar char="•"/>
            </a:pPr>
            <a:r>
              <a:rPr lang="en-US" sz="2400" dirty="0"/>
              <a:t>Plan your club’s Talk up Toastmasters  membership campaign</a:t>
            </a:r>
            <a:endParaRPr lang="en-GB" sz="2400" dirty="0"/>
          </a:p>
        </p:txBody>
      </p:sp>
      <p:sp>
        <p:nvSpPr>
          <p:cNvPr id="3" name="Arrow: Pentagon 2">
            <a:extLst>
              <a:ext uri="{FF2B5EF4-FFF2-40B4-BE49-F238E27FC236}">
                <a16:creationId xmlns:a16="http://schemas.microsoft.com/office/drawing/2014/main" id="{27CB649E-4AA7-C0B7-B270-35D7E7320588}"/>
              </a:ext>
            </a:extLst>
          </p:cNvPr>
          <p:cNvSpPr/>
          <p:nvPr/>
        </p:nvSpPr>
        <p:spPr>
          <a:xfrm>
            <a:off x="1764905" y="1142583"/>
            <a:ext cx="3970216" cy="4857750"/>
          </a:xfrm>
          <a:prstGeom prst="homePlate">
            <a:avLst/>
          </a:prstGeom>
          <a:solidFill>
            <a:srgbClr val="FEEE9F"/>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solidFill>
                  <a:srgbClr val="000000"/>
                </a:solidFill>
              </a:rPr>
            </a:br>
            <a:r>
              <a:rPr lang="en-US" sz="2400" b="1" dirty="0">
                <a:solidFill>
                  <a:srgbClr val="000000"/>
                </a:solidFill>
              </a:rPr>
              <a:t>February</a:t>
            </a:r>
          </a:p>
          <a:p>
            <a:pPr marL="360000"/>
            <a:endParaRPr lang="en-US" sz="2400" b="1" dirty="0">
              <a:solidFill>
                <a:srgbClr val="000000"/>
              </a:solidFill>
            </a:endParaRPr>
          </a:p>
          <a:p>
            <a:pPr marL="360000" indent="-285750">
              <a:buFont typeface="Arial" panose="020B0604020202020204" pitchFamily="34" charset="0"/>
              <a:buChar char="•"/>
            </a:pPr>
            <a:r>
              <a:rPr lang="en-US" sz="2400" dirty="0">
                <a:solidFill>
                  <a:srgbClr val="000000"/>
                </a:solidFill>
              </a:rPr>
              <a:t>Conduct an Open House and/or Speechcraft</a:t>
            </a:r>
          </a:p>
          <a:p>
            <a:pPr marL="360000" indent="-285750">
              <a:buFont typeface="Arial" panose="020B0604020202020204" pitchFamily="34" charset="0"/>
              <a:buChar char="•"/>
            </a:pPr>
            <a:r>
              <a:rPr lang="en-US" sz="2400" dirty="0">
                <a:solidFill>
                  <a:srgbClr val="000000"/>
                </a:solidFill>
              </a:rPr>
              <a:t>Talk Up Toastmasters  membership campaign</a:t>
            </a:r>
            <a:endParaRPr lang="en-GB" sz="2400" dirty="0">
              <a:solidFill>
                <a:srgbClr val="000000"/>
              </a:solidFill>
            </a:endParaRPr>
          </a:p>
        </p:txBody>
      </p:sp>
      <p:sp>
        <p:nvSpPr>
          <p:cNvPr id="4" name="Arrow: Pentagon 3">
            <a:extLst>
              <a:ext uri="{FF2B5EF4-FFF2-40B4-BE49-F238E27FC236}">
                <a16:creationId xmlns:a16="http://schemas.microsoft.com/office/drawing/2014/main" id="{3CFC4901-59FB-F600-91C4-619F4A075212}"/>
              </a:ext>
            </a:extLst>
          </p:cNvPr>
          <p:cNvSpPr/>
          <p:nvPr/>
        </p:nvSpPr>
        <p:spPr>
          <a:xfrm>
            <a:off x="3200086" y="1142583"/>
            <a:ext cx="3970216" cy="4857750"/>
          </a:xfrm>
          <a:prstGeom prst="homePlate">
            <a:avLst/>
          </a:prstGeom>
          <a:solidFill>
            <a:srgbClr val="772432"/>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endParaRPr lang="en-US" sz="2400" b="1" dirty="0"/>
          </a:p>
          <a:p>
            <a:pPr marL="359410"/>
            <a:r>
              <a:rPr lang="en-US" sz="2400" b="1" dirty="0"/>
              <a:t>March</a:t>
            </a:r>
            <a:endParaRPr lang="en-US" sz="2400" b="1" dirty="0">
              <a:cs typeface="Arial" panose="020B0604020202020204"/>
            </a:endParaRPr>
          </a:p>
          <a:p>
            <a:pPr marL="359410"/>
            <a:endParaRPr lang="en-US" sz="2400" b="1" dirty="0">
              <a:cs typeface="Arial" panose="020B0604020202020204"/>
            </a:endParaRPr>
          </a:p>
          <a:p>
            <a:pPr marL="359410" indent="-285750">
              <a:buFont typeface="Arial" panose="020B0604020202020204" pitchFamily="34" charset="0"/>
              <a:buChar char="•"/>
            </a:pPr>
            <a:r>
              <a:rPr lang="en-US" sz="2400" dirty="0"/>
              <a:t>Membership Renewals Deadline </a:t>
            </a:r>
            <a:br>
              <a:rPr lang="en-US" sz="2400" dirty="0"/>
            </a:br>
            <a:r>
              <a:rPr lang="en-US" sz="2400" dirty="0"/>
              <a:t>31</a:t>
            </a:r>
            <a:r>
              <a:rPr lang="en-US" sz="2400" baseline="30000" dirty="0"/>
              <a:t>st</a:t>
            </a:r>
            <a:r>
              <a:rPr lang="en-US" sz="2400" dirty="0"/>
              <a:t> March</a:t>
            </a:r>
            <a:endParaRPr lang="en-US" sz="2400" dirty="0">
              <a:cs typeface="Arial"/>
            </a:endParaRPr>
          </a:p>
          <a:p>
            <a:pPr marL="359410" indent="-285750">
              <a:buFont typeface="Arial" panose="020B0604020202020204" pitchFamily="34" charset="0"/>
              <a:buChar char="•"/>
            </a:pPr>
            <a:r>
              <a:rPr lang="en-US" sz="2400" i="1" dirty="0"/>
              <a:t>Are your members achieving their goals?</a:t>
            </a:r>
            <a:endParaRPr lang="en-US" sz="2400" i="1" dirty="0">
              <a:cs typeface="Arial" panose="020B0604020202020204"/>
            </a:endParaRPr>
          </a:p>
        </p:txBody>
      </p:sp>
      <p:sp>
        <p:nvSpPr>
          <p:cNvPr id="5" name="Arrow: Pentagon 4">
            <a:extLst>
              <a:ext uri="{FF2B5EF4-FFF2-40B4-BE49-F238E27FC236}">
                <a16:creationId xmlns:a16="http://schemas.microsoft.com/office/drawing/2014/main" id="{6D603550-203F-C788-A420-C9CC5F7ACB58}"/>
              </a:ext>
            </a:extLst>
          </p:cNvPr>
          <p:cNvSpPr/>
          <p:nvPr/>
        </p:nvSpPr>
        <p:spPr>
          <a:xfrm>
            <a:off x="4635267" y="1142583"/>
            <a:ext cx="3970216" cy="4857750"/>
          </a:xfrm>
          <a:prstGeom prst="homePlate">
            <a:avLst/>
          </a:prstGeom>
          <a:solidFill>
            <a:srgbClr val="004165"/>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April</a:t>
            </a:r>
          </a:p>
          <a:p>
            <a:pPr marL="360000"/>
            <a:endParaRPr lang="en-US" sz="2400" b="1" dirty="0"/>
          </a:p>
          <a:p>
            <a:pPr marL="359410" indent="-342900">
              <a:lnSpc>
                <a:spcPct val="115000"/>
              </a:lnSpc>
              <a:spcAft>
                <a:spcPts val="1000"/>
              </a:spcAft>
              <a:buFont typeface="Arial" panose="020B0604020202020204" pitchFamily="34" charset="0"/>
              <a:buChar char="•"/>
            </a:pPr>
            <a:r>
              <a:rPr lang="en-US" sz="2400" dirty="0"/>
              <a:t>Membership renewals must be paid by 1</a:t>
            </a:r>
            <a:r>
              <a:rPr lang="en-US" sz="2400" baseline="30000" dirty="0"/>
              <a:t>st</a:t>
            </a:r>
            <a:r>
              <a:rPr lang="en-US" sz="2400" dirty="0"/>
              <a:t> April to maintain active club status</a:t>
            </a:r>
            <a:endParaRPr lang="en-US" sz="2400" dirty="0">
              <a:cs typeface="Arial" panose="020B0604020202020204"/>
            </a:endParaRPr>
          </a:p>
          <a:p>
            <a:pPr marL="359410" indent="-342900">
              <a:lnSpc>
                <a:spcPct val="115000"/>
              </a:lnSpc>
              <a:spcAft>
                <a:spcPts val="1000"/>
              </a:spcAft>
              <a:buFont typeface="Arial" panose="020B0604020202020204" pitchFamily="34" charset="0"/>
              <a:buChar char="•"/>
            </a:pPr>
            <a:r>
              <a:rPr lang="en-US" sz="2400" dirty="0"/>
              <a:t>Planning for Club Officer </a:t>
            </a:r>
            <a:br>
              <a:rPr lang="en-US" sz="2400" dirty="0"/>
            </a:br>
            <a:r>
              <a:rPr lang="en-US" sz="2400" dirty="0"/>
              <a:t>Elections</a:t>
            </a:r>
            <a:endParaRPr lang="it-IT" sz="2400" dirty="0">
              <a:latin typeface="Cambria" panose="02040503050406030204" pitchFamily="18" charset="0"/>
              <a:ea typeface="MS Mincho" panose="02020609040205080304" pitchFamily="49" charset="-128"/>
              <a:cs typeface="Times New Roman" panose="02020603050405020304" pitchFamily="18" charset="0"/>
            </a:endParaRPr>
          </a:p>
        </p:txBody>
      </p:sp>
      <p:sp>
        <p:nvSpPr>
          <p:cNvPr id="7" name="Arrow: Pentagon 6">
            <a:extLst>
              <a:ext uri="{FF2B5EF4-FFF2-40B4-BE49-F238E27FC236}">
                <a16:creationId xmlns:a16="http://schemas.microsoft.com/office/drawing/2014/main" id="{95C9BD8E-3CE5-842C-0D37-59CC5964CCEE}"/>
              </a:ext>
            </a:extLst>
          </p:cNvPr>
          <p:cNvSpPr/>
          <p:nvPr/>
        </p:nvSpPr>
        <p:spPr>
          <a:xfrm>
            <a:off x="6070448" y="1142583"/>
            <a:ext cx="3970216" cy="4857750"/>
          </a:xfrm>
          <a:prstGeom prst="homePlate">
            <a:avLst/>
          </a:prstGeom>
          <a:solidFill>
            <a:srgbClr val="000000"/>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360000"/>
            <a:br>
              <a:rPr lang="en-US" sz="2400" b="1" dirty="0"/>
            </a:br>
            <a:r>
              <a:rPr lang="en-US" sz="2400" b="1" dirty="0"/>
              <a:t>May</a:t>
            </a:r>
          </a:p>
          <a:p>
            <a:pPr marL="360000"/>
            <a:endParaRPr lang="en-US" sz="2400" b="1" dirty="0"/>
          </a:p>
          <a:p>
            <a:pPr marL="360000" indent="-285750">
              <a:buFont typeface="Arial" panose="020B0604020202020204" pitchFamily="34" charset="0"/>
              <a:buChar char="•"/>
            </a:pPr>
            <a:r>
              <a:rPr lang="en-US" sz="2400" dirty="0"/>
              <a:t>Club Officer Elections and start handover to the new Club Executive Committee</a:t>
            </a:r>
          </a:p>
          <a:p>
            <a:pPr marL="360000" indent="-285750">
              <a:buFont typeface="Arial" panose="020B0604020202020204" pitchFamily="34" charset="0"/>
              <a:buChar char="•"/>
            </a:pPr>
            <a:r>
              <a:rPr lang="en-US" sz="2400" dirty="0"/>
              <a:t>Submit new Club Officer list to TI</a:t>
            </a:r>
            <a:endParaRPr lang="en-GB" sz="2400" dirty="0"/>
          </a:p>
        </p:txBody>
      </p:sp>
      <p:sp>
        <p:nvSpPr>
          <p:cNvPr id="8" name="Arrow: Pentagon 7">
            <a:extLst>
              <a:ext uri="{FF2B5EF4-FFF2-40B4-BE49-F238E27FC236}">
                <a16:creationId xmlns:a16="http://schemas.microsoft.com/office/drawing/2014/main" id="{02EF9CD1-9813-226F-2850-35C1B0C5BD2F}"/>
              </a:ext>
            </a:extLst>
          </p:cNvPr>
          <p:cNvSpPr/>
          <p:nvPr/>
        </p:nvSpPr>
        <p:spPr>
          <a:xfrm>
            <a:off x="7505627" y="1142583"/>
            <a:ext cx="3970216" cy="4857750"/>
          </a:xfrm>
          <a:prstGeom prst="homePlate">
            <a:avLst/>
          </a:prstGeom>
          <a:solidFill>
            <a:srgbClr val="FEEE9F"/>
          </a:solidFill>
          <a:ln>
            <a:noFill/>
          </a:ln>
          <a:effectLst>
            <a:outerShdw blurRad="457200" dist="457200" algn="l"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359410"/>
            <a:br>
              <a:rPr lang="en-US" sz="2400" b="1" dirty="0">
                <a:solidFill>
                  <a:srgbClr val="000000"/>
                </a:solidFill>
              </a:rPr>
            </a:br>
            <a:r>
              <a:rPr lang="en-US" sz="2400" b="1" dirty="0">
                <a:solidFill>
                  <a:srgbClr val="000000"/>
                </a:solidFill>
              </a:rPr>
              <a:t>June</a:t>
            </a:r>
            <a:endParaRPr lang="en-US" dirty="0"/>
          </a:p>
          <a:p>
            <a:pPr marL="359410"/>
            <a:endParaRPr lang="en-US" sz="2400" b="1" dirty="0">
              <a:solidFill>
                <a:srgbClr val="000000"/>
              </a:solidFill>
              <a:cs typeface="Arial" panose="020B0604020202020204"/>
            </a:endParaRPr>
          </a:p>
          <a:p>
            <a:pPr marL="359410" indent="-285750">
              <a:buFont typeface="Arial" panose="020B0604020202020204" pitchFamily="34" charset="0"/>
              <a:buChar char="•"/>
            </a:pPr>
            <a:r>
              <a:rPr lang="en-GB" sz="2400" dirty="0">
                <a:solidFill>
                  <a:srgbClr val="000000"/>
                </a:solidFill>
              </a:rPr>
              <a:t>New Club Officers attend training</a:t>
            </a:r>
            <a:endParaRPr lang="en-GB" sz="2400" dirty="0">
              <a:solidFill>
                <a:srgbClr val="000000"/>
              </a:solidFill>
              <a:cs typeface="Arial"/>
            </a:endParaRPr>
          </a:p>
          <a:p>
            <a:pPr marL="359410" indent="-285750">
              <a:buFont typeface="Arial" panose="020B0604020202020204" pitchFamily="34" charset="0"/>
              <a:buChar char="•"/>
            </a:pPr>
            <a:r>
              <a:rPr lang="en-GB" sz="2400" dirty="0">
                <a:solidFill>
                  <a:srgbClr val="000000"/>
                </a:solidFill>
              </a:rPr>
              <a:t>Complete Distinguished Club Program achievements</a:t>
            </a:r>
            <a:endParaRPr lang="en-GB" sz="2400" dirty="0">
              <a:solidFill>
                <a:srgbClr val="000000"/>
              </a:solidFill>
              <a:cs typeface="Arial" panose="020B0604020202020204"/>
            </a:endParaRPr>
          </a:p>
          <a:p>
            <a:pPr marL="359410" indent="-285750">
              <a:buFont typeface="Arial" panose="020B0604020202020204" pitchFamily="34" charset="0"/>
              <a:buChar char="•"/>
            </a:pPr>
            <a:r>
              <a:rPr lang="en-GB" sz="2400" dirty="0">
                <a:solidFill>
                  <a:srgbClr val="000000"/>
                </a:solidFill>
              </a:rPr>
              <a:t>30</a:t>
            </a:r>
            <a:r>
              <a:rPr lang="en-GB" sz="2400" baseline="30000" dirty="0">
                <a:solidFill>
                  <a:srgbClr val="000000"/>
                </a:solidFill>
              </a:rPr>
              <a:t>th</a:t>
            </a:r>
            <a:r>
              <a:rPr lang="en-GB" sz="2400" dirty="0">
                <a:solidFill>
                  <a:srgbClr val="000000"/>
                </a:solidFill>
              </a:rPr>
              <a:t> June, end </a:t>
            </a:r>
            <a:br>
              <a:rPr lang="en-GB" sz="2400" dirty="0">
                <a:solidFill>
                  <a:srgbClr val="000000"/>
                </a:solidFill>
              </a:rPr>
            </a:br>
            <a:r>
              <a:rPr lang="en-GB" sz="2400" dirty="0">
                <a:solidFill>
                  <a:srgbClr val="000000"/>
                </a:solidFill>
              </a:rPr>
              <a:t>of TI Year</a:t>
            </a:r>
            <a:endParaRPr lang="en-GB" sz="2400" dirty="0">
              <a:solidFill>
                <a:srgbClr val="000000"/>
              </a:solidFill>
              <a:cs typeface="Arial" panose="020B0604020202020204"/>
            </a:endParaRPr>
          </a:p>
        </p:txBody>
      </p:sp>
    </p:spTree>
    <p:extLst>
      <p:ext uri="{BB962C8B-B14F-4D97-AF65-F5344CB8AC3E}">
        <p14:creationId xmlns:p14="http://schemas.microsoft.com/office/powerpoint/2010/main" val="416607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0CB995E-2247-20A0-A654-1148FFD9CE00}"/>
            </a:ext>
          </a:extLst>
        </p:cNvPr>
        <p:cNvGrpSpPr/>
        <p:nvPr/>
      </p:nvGrpSpPr>
      <p:grpSpPr>
        <a:xfrm>
          <a:off x="0" y="0"/>
          <a:ext cx="0" cy="0"/>
          <a:chOff x="0" y="0"/>
          <a:chExt cx="0" cy="0"/>
        </a:xfrm>
      </p:grpSpPr>
      <p:sp>
        <p:nvSpPr>
          <p:cNvPr id="12" name="Content Placeholder 8">
            <a:extLst>
              <a:ext uri="{FF2B5EF4-FFF2-40B4-BE49-F238E27FC236}">
                <a16:creationId xmlns:a16="http://schemas.microsoft.com/office/drawing/2014/main" id="{C833544F-6672-34D5-DFAD-F0B4B3B4190E}"/>
              </a:ext>
            </a:extLst>
          </p:cNvPr>
          <p:cNvSpPr txBox="1">
            <a:spLocks/>
          </p:cNvSpPr>
          <p:nvPr/>
        </p:nvSpPr>
        <p:spPr>
          <a:xfrm>
            <a:off x="275521" y="829340"/>
            <a:ext cx="8742140" cy="3240558"/>
          </a:xfrm>
          <a:prstGeom prst="rect">
            <a:avLst/>
          </a:prstGeom>
          <a:noFill/>
        </p:spPr>
        <p:txBody>
          <a:bodyPr vert="horz" lIns="180000" tIns="180000" rIns="180000" bIns="18000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buClr>
                <a:srgbClr val="772432"/>
              </a:buClr>
              <a:buFont typeface="Wingdings" panose="05000000000000000000" pitchFamily="2" charset="2"/>
              <a:buChar char="§"/>
            </a:pPr>
            <a:r>
              <a:rPr lang="en-US" dirty="0">
                <a:solidFill>
                  <a:srgbClr val="000000"/>
                </a:solidFill>
                <a:latin typeface="Arial" panose="020B0604020202020204" pitchFamily="34" charset="0"/>
              </a:rPr>
              <a:t>Fellow club officers</a:t>
            </a:r>
            <a:endParaRPr lang="en-US" dirty="0">
              <a:solidFill>
                <a:srgbClr val="000000"/>
              </a:solidFill>
              <a:cs typeface="Arial" panose="020B0604020202020204"/>
            </a:endParaRPr>
          </a:p>
          <a:p>
            <a:pPr fontAlgn="base">
              <a:buClr>
                <a:srgbClr val="772432"/>
              </a:buClr>
              <a:buFont typeface="Wingdings" panose="05000000000000000000" pitchFamily="2" charset="2"/>
              <a:buChar char="§"/>
            </a:pPr>
            <a:r>
              <a:rPr lang="en-US" dirty="0">
                <a:solidFill>
                  <a:srgbClr val="000000"/>
                </a:solidFill>
                <a:latin typeface="Arial"/>
                <a:cs typeface="Arial"/>
              </a:rPr>
              <a:t>Club Central</a:t>
            </a:r>
            <a:r>
              <a:rPr lang="en-GB" dirty="0">
                <a:solidFill>
                  <a:srgbClr val="000000"/>
                </a:solidFill>
                <a:latin typeface="Arial"/>
                <a:cs typeface="Arial"/>
              </a:rPr>
              <a:t> </a:t>
            </a:r>
          </a:p>
          <a:p>
            <a:pPr fontAlgn="base">
              <a:buClr>
                <a:srgbClr val="772432"/>
              </a:buClr>
              <a:buFont typeface="Wingdings" panose="05000000000000000000" pitchFamily="2" charset="2"/>
              <a:buChar char="§"/>
            </a:pPr>
            <a:r>
              <a:rPr lang="en-US" i="1" dirty="0">
                <a:solidFill>
                  <a:srgbClr val="000000"/>
                </a:solidFill>
                <a:latin typeface="Arial"/>
                <a:cs typeface="Arial"/>
              </a:rPr>
              <a:t>Club Leadership Handbook</a:t>
            </a:r>
            <a:r>
              <a:rPr lang="en-US" dirty="0">
                <a:solidFill>
                  <a:srgbClr val="000000"/>
                </a:solidFill>
                <a:latin typeface="Arial"/>
                <a:cs typeface="Arial"/>
              </a:rPr>
              <a:t>, videos, tutorials</a:t>
            </a:r>
          </a:p>
          <a:p>
            <a:pPr fontAlgn="base">
              <a:buClr>
                <a:srgbClr val="772432"/>
              </a:buClr>
              <a:buFont typeface="Wingdings" panose="05000000000000000000" pitchFamily="2" charset="2"/>
              <a:buChar char="§"/>
            </a:pPr>
            <a:r>
              <a:rPr lang="en-US" dirty="0">
                <a:solidFill>
                  <a:srgbClr val="000000"/>
                </a:solidFill>
                <a:latin typeface="Arial"/>
                <a:cs typeface="Arial"/>
              </a:rPr>
              <a:t>Toastmasters International website</a:t>
            </a:r>
          </a:p>
          <a:p>
            <a:pPr fontAlgn="base">
              <a:buClr>
                <a:srgbClr val="772432"/>
              </a:buClr>
              <a:buFont typeface="Wingdings" panose="05000000000000000000" pitchFamily="2" charset="2"/>
              <a:buChar char="§"/>
            </a:pPr>
            <a:r>
              <a:rPr lang="en-US" dirty="0">
                <a:solidFill>
                  <a:srgbClr val="000000"/>
                </a:solidFill>
                <a:latin typeface="Arial"/>
                <a:cs typeface="Arial"/>
              </a:rPr>
              <a:t>District support through Area Directors</a:t>
            </a:r>
          </a:p>
          <a:p>
            <a:pPr fontAlgn="base">
              <a:buClr>
                <a:srgbClr val="772432"/>
              </a:buClr>
              <a:buFont typeface="Wingdings" panose="05000000000000000000" pitchFamily="2" charset="2"/>
              <a:buChar char="§"/>
            </a:pPr>
            <a:r>
              <a:rPr lang="en-US" dirty="0">
                <a:solidFill>
                  <a:srgbClr val="000000"/>
                </a:solidFill>
                <a:latin typeface="Arial" panose="020B0604020202020204" pitchFamily="34" charset="0"/>
              </a:rPr>
              <a:t>District websites, additional training, and webinars</a:t>
            </a:r>
            <a:endParaRPr lang="en-GB" sz="3600" dirty="0">
              <a:solidFill>
                <a:srgbClr val="000000"/>
              </a:solidFill>
              <a:cs typeface="Arial" panose="020B0604020202020204"/>
            </a:endParaRPr>
          </a:p>
        </p:txBody>
      </p:sp>
      <p:pic>
        <p:nvPicPr>
          <p:cNvPr id="15" name="Picture 14">
            <a:extLst>
              <a:ext uri="{FF2B5EF4-FFF2-40B4-BE49-F238E27FC236}">
                <a16:creationId xmlns:a16="http://schemas.microsoft.com/office/drawing/2014/main" id="{F42A09CD-8606-061D-7DF7-67191FD5D6DC}"/>
              </a:ext>
            </a:extLst>
          </p:cNvPr>
          <p:cNvPicPr>
            <a:picLocks noChangeAspect="1"/>
          </p:cNvPicPr>
          <p:nvPr/>
        </p:nvPicPr>
        <p:blipFill>
          <a:blip r:embed="rId4"/>
          <a:stretch>
            <a:fillRect/>
          </a:stretch>
        </p:blipFill>
        <p:spPr>
          <a:xfrm>
            <a:off x="179319" y="134625"/>
            <a:ext cx="11833362" cy="969348"/>
          </a:xfrm>
          <a:prstGeom prst="rect">
            <a:avLst/>
          </a:prstGeom>
        </p:spPr>
      </p:pic>
      <p:sp>
        <p:nvSpPr>
          <p:cNvPr id="16" name="Content Placeholder 3">
            <a:extLst>
              <a:ext uri="{FF2B5EF4-FFF2-40B4-BE49-F238E27FC236}">
                <a16:creationId xmlns:a16="http://schemas.microsoft.com/office/drawing/2014/main" id="{9B46A72D-66C3-9402-5788-84228CCEC249}"/>
              </a:ext>
            </a:extLst>
          </p:cNvPr>
          <p:cNvSpPr txBox="1">
            <a:spLocks/>
          </p:cNvSpPr>
          <p:nvPr/>
        </p:nvSpPr>
        <p:spPr>
          <a:xfrm>
            <a:off x="0" y="5602778"/>
            <a:ext cx="12192000" cy="648256"/>
          </a:xfrm>
          <a:prstGeom prst="rect">
            <a:avLst/>
          </a:prstGeom>
          <a:solidFill>
            <a:srgbClr val="FFFFFF">
              <a:alpha val="89804"/>
            </a:srgb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en-GB" sz="2600" b="1" i="1" dirty="0"/>
              <a:t>You are not alone. You are part of a Club, District, and International team!</a:t>
            </a:r>
          </a:p>
        </p:txBody>
      </p:sp>
    </p:spTree>
    <p:extLst>
      <p:ext uri="{BB962C8B-B14F-4D97-AF65-F5344CB8AC3E}">
        <p14:creationId xmlns:p14="http://schemas.microsoft.com/office/powerpoint/2010/main" val="335790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bg/>
                                          </p:spTgt>
                                        </p:tgtEl>
                                        <p:attrNameLst>
                                          <p:attrName>style.visibility</p:attrName>
                                        </p:attrNameLst>
                                      </p:cBhvr>
                                      <p:to>
                                        <p:strVal val="visible"/>
                                      </p:to>
                                    </p:set>
                                    <p:animEffect transition="in" filter="fade">
                                      <p:cBhvr>
                                        <p:cTn id="12" dur="500"/>
                                        <p:tgtEl>
                                          <p:spTgt spid="16">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fade">
                                      <p:cBhvr>
                                        <p:cTn id="15"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99EEE-BB8A-5E73-512D-9CBB2484A47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02FF82C-AC96-85C7-2E78-5DBB1732A51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257361"/>
          </a:xfrm>
          <a:prstGeom prst="rect">
            <a:avLst/>
          </a:prstGeom>
        </p:spPr>
      </p:pic>
      <p:sp>
        <p:nvSpPr>
          <p:cNvPr id="4" name="Title 3">
            <a:extLst>
              <a:ext uri="{FF2B5EF4-FFF2-40B4-BE49-F238E27FC236}">
                <a16:creationId xmlns:a16="http://schemas.microsoft.com/office/drawing/2014/main" id="{AC16FBEA-E347-BF51-EE57-082C89BD9E2E}"/>
              </a:ext>
            </a:extLst>
          </p:cNvPr>
          <p:cNvSpPr>
            <a:spLocks noGrp="1"/>
          </p:cNvSpPr>
          <p:nvPr>
            <p:ph type="ctrTitle"/>
          </p:nvPr>
        </p:nvSpPr>
        <p:spPr>
          <a:xfrm>
            <a:off x="358586" y="98616"/>
            <a:ext cx="11546542" cy="1380561"/>
          </a:xfrm>
        </p:spPr>
        <p:txBody>
          <a:bodyPr>
            <a:normAutofit/>
          </a:bodyPr>
          <a:lstStyle/>
          <a:p>
            <a:r>
              <a:rPr lang="en-US" sz="4400" i="1" dirty="0"/>
              <a:t>Thank you for participating in </a:t>
            </a:r>
            <a:br>
              <a:rPr lang="en-US" sz="4400" i="1" dirty="0"/>
            </a:br>
            <a:r>
              <a:rPr lang="en-US" sz="4400" i="1" dirty="0"/>
              <a:t>Club Officer Training!</a:t>
            </a:r>
            <a:endParaRPr lang="en-GB" sz="4400" i="1" dirty="0"/>
          </a:p>
        </p:txBody>
      </p:sp>
      <p:sp>
        <p:nvSpPr>
          <p:cNvPr id="5" name="Subtitle 4">
            <a:extLst>
              <a:ext uri="{FF2B5EF4-FFF2-40B4-BE49-F238E27FC236}">
                <a16:creationId xmlns:a16="http://schemas.microsoft.com/office/drawing/2014/main" id="{032F7B0D-D2BF-E4C1-9AB9-556E6D5E1E36}"/>
              </a:ext>
            </a:extLst>
          </p:cNvPr>
          <p:cNvSpPr>
            <a:spLocks noGrp="1"/>
          </p:cNvSpPr>
          <p:nvPr>
            <p:ph type="subTitle" idx="1"/>
          </p:nvPr>
        </p:nvSpPr>
        <p:spPr>
          <a:xfrm>
            <a:off x="304803" y="4298270"/>
            <a:ext cx="11564467" cy="1828803"/>
          </a:xfrm>
          <a:solidFill>
            <a:srgbClr val="FFFFFF">
              <a:alpha val="80000"/>
            </a:srgbClr>
          </a:solidFill>
        </p:spPr>
        <p:txBody>
          <a:bodyPr>
            <a:normAutofit/>
          </a:bodyPr>
          <a:lstStyle/>
          <a:p>
            <a:pPr>
              <a:lnSpc>
                <a:spcPct val="100000"/>
              </a:lnSpc>
            </a:pPr>
            <a:r>
              <a:rPr lang="en-GB" sz="2600" b="1" i="1" dirty="0"/>
              <a:t>Are YOU Ready? We want YOUR club to soar to new heights this year! </a:t>
            </a:r>
            <a:endParaRPr lang="en-GB" sz="2600" dirty="0"/>
          </a:p>
          <a:p>
            <a:pPr algn="l">
              <a:lnSpc>
                <a:spcPct val="100000"/>
              </a:lnSpc>
            </a:pPr>
            <a:r>
              <a:rPr lang="en-GB" sz="2600" b="1" i="1" dirty="0"/>
              <a:t>Prepare</a:t>
            </a:r>
            <a:r>
              <a:rPr lang="en-GB" sz="2600" dirty="0"/>
              <a:t> your flight plan (Club Success Plan). Decide your destination (define your goals in the Distinguished Club Program). Then provide excellent customer service to</a:t>
            </a:r>
            <a:r>
              <a:rPr lang="en-GB" sz="2600" b="1" dirty="0"/>
              <a:t> </a:t>
            </a:r>
            <a:r>
              <a:rPr lang="en-GB" sz="2600" dirty="0"/>
              <a:t>the passengers – </a:t>
            </a:r>
            <a:r>
              <a:rPr lang="en-GB" sz="2600" b="1" i="1" dirty="0"/>
              <a:t>YOUR Members! Enjoy the journey!</a:t>
            </a:r>
          </a:p>
        </p:txBody>
      </p:sp>
    </p:spTree>
    <p:extLst>
      <p:ext uri="{BB962C8B-B14F-4D97-AF65-F5344CB8AC3E}">
        <p14:creationId xmlns:p14="http://schemas.microsoft.com/office/powerpoint/2010/main" val="73505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D5E9A-06AF-0AA0-C463-46752E60A579}"/>
              </a:ext>
            </a:extLst>
          </p:cNvPr>
          <p:cNvSpPr>
            <a:spLocks noGrp="1"/>
          </p:cNvSpPr>
          <p:nvPr>
            <p:ph type="ctrTitle"/>
          </p:nvPr>
        </p:nvSpPr>
        <p:spPr>
          <a:xfrm>
            <a:off x="30480" y="264459"/>
            <a:ext cx="12085320" cy="775447"/>
          </a:xfrm>
        </p:spPr>
        <p:txBody>
          <a:bodyPr>
            <a:noAutofit/>
          </a:bodyPr>
          <a:lstStyle/>
          <a:p>
            <a:r>
              <a:rPr lang="en-GB" sz="4800" dirty="0">
                <a:solidFill>
                  <a:schemeClr val="bg1"/>
                </a:solidFill>
              </a:rPr>
              <a:t>Leadership and Team Development</a:t>
            </a:r>
          </a:p>
        </p:txBody>
      </p:sp>
    </p:spTree>
    <p:extLst>
      <p:ext uri="{BB962C8B-B14F-4D97-AF65-F5344CB8AC3E}">
        <p14:creationId xmlns:p14="http://schemas.microsoft.com/office/powerpoint/2010/main" val="322478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5C70A5-2A27-34C8-F736-69513C02D2B2}"/>
              </a:ext>
            </a:extLst>
          </p:cNvPr>
          <p:cNvSpPr/>
          <p:nvPr/>
        </p:nvSpPr>
        <p:spPr>
          <a:xfrm>
            <a:off x="154641" y="1269034"/>
            <a:ext cx="11880477" cy="4288304"/>
          </a:xfrm>
          <a:prstGeom prst="rect">
            <a:avLst/>
          </a:prstGeom>
          <a:solidFill>
            <a:srgbClr val="000000">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3">
            <a:extLst>
              <a:ext uri="{FF2B5EF4-FFF2-40B4-BE49-F238E27FC236}">
                <a16:creationId xmlns:a16="http://schemas.microsoft.com/office/drawing/2014/main" id="{B6FCD124-FD2C-4568-18C9-847366997900}"/>
              </a:ext>
            </a:extLst>
          </p:cNvPr>
          <p:cNvSpPr>
            <a:spLocks noGrp="1"/>
          </p:cNvSpPr>
          <p:nvPr>
            <p:ph type="title"/>
          </p:nvPr>
        </p:nvSpPr>
        <p:spPr/>
        <p:txBody>
          <a:bodyPr>
            <a:normAutofit/>
          </a:bodyPr>
          <a:lstStyle/>
          <a:p>
            <a:r>
              <a:rPr lang="en-GB" sz="4000" dirty="0">
                <a:solidFill>
                  <a:schemeClr val="bg1"/>
                </a:solidFill>
              </a:rPr>
              <a:t>Club Officer Roles – Club Executive Committee</a:t>
            </a:r>
          </a:p>
        </p:txBody>
      </p:sp>
      <p:graphicFrame>
        <p:nvGraphicFramePr>
          <p:cNvPr id="6" name="Content Placeholder 5">
            <a:extLst>
              <a:ext uri="{FF2B5EF4-FFF2-40B4-BE49-F238E27FC236}">
                <a16:creationId xmlns:a16="http://schemas.microsoft.com/office/drawing/2014/main" id="{DA4A6FE7-FFDC-4AB9-D153-D1F05ED161F9}"/>
              </a:ext>
            </a:extLst>
          </p:cNvPr>
          <p:cNvGraphicFramePr>
            <a:graphicFrameLocks noGrp="1"/>
          </p:cNvGraphicFramePr>
          <p:nvPr>
            <p:ph idx="1"/>
            <p:extLst>
              <p:ext uri="{D42A27DB-BD31-4B8C-83A1-F6EECF244321}">
                <p14:modId xmlns:p14="http://schemas.microsoft.com/office/powerpoint/2010/main" val="3679603324"/>
              </p:ext>
            </p:extLst>
          </p:nvPr>
        </p:nvGraphicFramePr>
        <p:xfrm>
          <a:off x="277813" y="1269034"/>
          <a:ext cx="11647487" cy="4509774"/>
        </p:xfrm>
        <a:graphic>
          <a:graphicData uri="http://schemas.openxmlformats.org/drawingml/2006/table">
            <a:tbl>
              <a:tblPr firstRow="1" bandRow="1">
                <a:tableStyleId>{5C22544A-7EE6-4342-B048-85BDC9FD1C3A}</a:tableStyleId>
              </a:tblPr>
              <a:tblGrid>
                <a:gridCol w="11647487">
                  <a:extLst>
                    <a:ext uri="{9D8B030D-6E8A-4147-A177-3AD203B41FA5}">
                      <a16:colId xmlns:a16="http://schemas.microsoft.com/office/drawing/2014/main" val="2965631788"/>
                    </a:ext>
                  </a:extLst>
                </a:gridCol>
              </a:tblGrid>
              <a:tr h="370840">
                <a:tc>
                  <a:txBody>
                    <a:bodyPr/>
                    <a:lstStyle/>
                    <a:p>
                      <a:pPr>
                        <a:lnSpc>
                          <a:spcPct val="150000"/>
                        </a:lnSpc>
                        <a:spcBef>
                          <a:spcPts val="600"/>
                        </a:spcBef>
                        <a:spcAft>
                          <a:spcPts val="600"/>
                        </a:spcAft>
                      </a:pPr>
                      <a:r>
                        <a:rPr lang="en-GB" sz="2400" b="1" dirty="0">
                          <a:solidFill>
                            <a:srgbClr val="FEEE9F"/>
                          </a:solidFill>
                        </a:rPr>
                        <a:t>Role</a:t>
                      </a:r>
                    </a:p>
                  </a:txBody>
                  <a:tcPr>
                    <a:lnL w="12700" cmpd="sng">
                      <a:noFill/>
                    </a:lnL>
                    <a:lnR w="19050" cap="flat" cmpd="sng" algn="ctr">
                      <a:no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0329390"/>
                  </a:ext>
                </a:extLst>
              </a:tr>
              <a:tr h="370840">
                <a:tc>
                  <a:txBody>
                    <a:bodyPr/>
                    <a:lstStyle/>
                    <a:p>
                      <a:pPr>
                        <a:lnSpc>
                          <a:spcPct val="150000"/>
                        </a:lnSpc>
                        <a:spcBef>
                          <a:spcPts val="600"/>
                        </a:spcBef>
                        <a:spcAft>
                          <a:spcPts val="600"/>
                        </a:spcAft>
                      </a:pPr>
                      <a:r>
                        <a:rPr lang="en-GB" sz="2000" b="1" dirty="0">
                          <a:solidFill>
                            <a:schemeClr val="bg1"/>
                          </a:solidFill>
                        </a:rPr>
                        <a:t>Club President</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0405993"/>
                  </a:ext>
                </a:extLst>
              </a:tr>
              <a:tr h="370840">
                <a:tc>
                  <a:txBody>
                    <a:bodyPr/>
                    <a:lstStyle/>
                    <a:p>
                      <a:pPr>
                        <a:lnSpc>
                          <a:spcPct val="150000"/>
                        </a:lnSpc>
                        <a:spcBef>
                          <a:spcPts val="600"/>
                        </a:spcBef>
                        <a:spcAft>
                          <a:spcPts val="600"/>
                        </a:spcAft>
                      </a:pPr>
                      <a:r>
                        <a:rPr lang="en-GB" sz="2000" b="1" dirty="0">
                          <a:solidFill>
                            <a:schemeClr val="bg1"/>
                          </a:solidFill>
                        </a:rPr>
                        <a:t>Vice President Education (VPE)</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5924535"/>
                  </a:ext>
                </a:extLst>
              </a:tr>
              <a:tr h="370840">
                <a:tc>
                  <a:txBody>
                    <a:bodyPr/>
                    <a:lstStyle/>
                    <a:p>
                      <a:pPr marL="0" marR="0" lvl="0" indent="0" algn="l" defTabSz="914400" rtl="0" eaLnBrk="1" fontAlgn="auto" latinLnBrk="0" hangingPunct="1">
                        <a:lnSpc>
                          <a:spcPct val="150000"/>
                        </a:lnSpc>
                        <a:spcBef>
                          <a:spcPts val="600"/>
                        </a:spcBef>
                        <a:spcAft>
                          <a:spcPts val="600"/>
                        </a:spcAft>
                        <a:buClrTx/>
                        <a:buSzTx/>
                        <a:buFontTx/>
                        <a:buNone/>
                        <a:tabLst/>
                        <a:defRPr/>
                      </a:pPr>
                      <a:r>
                        <a:rPr lang="en-GB" sz="2000" b="1" dirty="0">
                          <a:solidFill>
                            <a:schemeClr val="bg1"/>
                          </a:solidFill>
                        </a:rPr>
                        <a:t>Vice President Membership (VPM)</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6872725"/>
                  </a:ext>
                </a:extLst>
              </a:tr>
              <a:tr h="370840">
                <a:tc>
                  <a:txBody>
                    <a:bodyPr/>
                    <a:lstStyle/>
                    <a:p>
                      <a:pPr>
                        <a:lnSpc>
                          <a:spcPct val="150000"/>
                        </a:lnSpc>
                        <a:spcBef>
                          <a:spcPts val="600"/>
                        </a:spcBef>
                        <a:spcAft>
                          <a:spcPts val="600"/>
                        </a:spcAft>
                      </a:pPr>
                      <a:r>
                        <a:rPr lang="en-GB" sz="2000" b="1" dirty="0">
                          <a:solidFill>
                            <a:schemeClr val="bg1"/>
                          </a:solidFill>
                        </a:rPr>
                        <a:t>Vice President Public Relations (VPPR)</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8542207"/>
                  </a:ext>
                </a:extLst>
              </a:tr>
              <a:tr h="370840">
                <a:tc>
                  <a:txBody>
                    <a:bodyPr/>
                    <a:lstStyle/>
                    <a:p>
                      <a:pPr>
                        <a:lnSpc>
                          <a:spcPct val="150000"/>
                        </a:lnSpc>
                        <a:spcBef>
                          <a:spcPts val="600"/>
                        </a:spcBef>
                        <a:spcAft>
                          <a:spcPts val="600"/>
                        </a:spcAft>
                      </a:pPr>
                      <a:r>
                        <a:rPr lang="en-GB" sz="2000" b="1" dirty="0">
                          <a:solidFill>
                            <a:schemeClr val="bg1"/>
                          </a:solidFill>
                        </a:rPr>
                        <a:t>Secretary</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3858332"/>
                  </a:ext>
                </a:extLst>
              </a:tr>
              <a:tr h="370840">
                <a:tc>
                  <a:txBody>
                    <a:bodyPr/>
                    <a:lstStyle/>
                    <a:p>
                      <a:pPr>
                        <a:lnSpc>
                          <a:spcPct val="150000"/>
                        </a:lnSpc>
                        <a:spcBef>
                          <a:spcPts val="600"/>
                        </a:spcBef>
                        <a:spcAft>
                          <a:spcPts val="600"/>
                        </a:spcAft>
                      </a:pPr>
                      <a:r>
                        <a:rPr lang="en-GB" sz="2000" b="1" dirty="0">
                          <a:solidFill>
                            <a:schemeClr val="bg1"/>
                          </a:solidFill>
                        </a:rPr>
                        <a:t>Treasurer</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4738864"/>
                  </a:ext>
                </a:extLst>
              </a:tr>
              <a:tr h="370840">
                <a:tc>
                  <a:txBody>
                    <a:bodyPr/>
                    <a:lstStyle/>
                    <a:p>
                      <a:pPr>
                        <a:lnSpc>
                          <a:spcPct val="150000"/>
                        </a:lnSpc>
                        <a:spcBef>
                          <a:spcPts val="600"/>
                        </a:spcBef>
                        <a:spcAft>
                          <a:spcPts val="600"/>
                        </a:spcAft>
                      </a:pPr>
                      <a:r>
                        <a:rPr lang="en-GB" sz="2000" b="1" dirty="0">
                          <a:solidFill>
                            <a:schemeClr val="bg1"/>
                          </a:solidFill>
                        </a:rPr>
                        <a:t>Sergeant at Arms</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4928194"/>
                  </a:ext>
                </a:extLst>
              </a:tr>
              <a:tr h="370840">
                <a:tc>
                  <a:txBody>
                    <a:bodyPr/>
                    <a:lstStyle/>
                    <a:p>
                      <a:pPr>
                        <a:lnSpc>
                          <a:spcPct val="150000"/>
                        </a:lnSpc>
                        <a:spcBef>
                          <a:spcPts val="600"/>
                        </a:spcBef>
                        <a:spcAft>
                          <a:spcPts val="600"/>
                        </a:spcAft>
                      </a:pPr>
                      <a:r>
                        <a:rPr lang="en-GB" sz="2000" b="1" dirty="0">
                          <a:solidFill>
                            <a:schemeClr val="bg1"/>
                          </a:solidFill>
                        </a:rPr>
                        <a:t>Immediate Past President (IPP)</a:t>
                      </a:r>
                    </a:p>
                  </a:txBody>
                  <a:tcPr>
                    <a:lnL w="12700" cmpd="sng">
                      <a:noFill/>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9056907"/>
                  </a:ext>
                </a:extLst>
              </a:tr>
            </a:tbl>
          </a:graphicData>
        </a:graphic>
      </p:graphicFrame>
      <p:graphicFrame>
        <p:nvGraphicFramePr>
          <p:cNvPr id="8" name="Table 7">
            <a:extLst>
              <a:ext uri="{FF2B5EF4-FFF2-40B4-BE49-F238E27FC236}">
                <a16:creationId xmlns:a16="http://schemas.microsoft.com/office/drawing/2014/main" id="{6EE6A5C3-154D-3D1C-19CF-AB89590ECD51}"/>
              </a:ext>
            </a:extLst>
          </p:cNvPr>
          <p:cNvGraphicFramePr>
            <a:graphicFrameLocks noGrp="1"/>
          </p:cNvGraphicFramePr>
          <p:nvPr>
            <p:extLst>
              <p:ext uri="{D42A27DB-BD31-4B8C-83A1-F6EECF244321}">
                <p14:modId xmlns:p14="http://schemas.microsoft.com/office/powerpoint/2010/main" val="2586542344"/>
              </p:ext>
            </p:extLst>
          </p:nvPr>
        </p:nvGraphicFramePr>
        <p:xfrm>
          <a:off x="6101556" y="1267782"/>
          <a:ext cx="3363768" cy="4509774"/>
        </p:xfrm>
        <a:graphic>
          <a:graphicData uri="http://schemas.openxmlformats.org/drawingml/2006/table">
            <a:tbl>
              <a:tblPr firstRow="1" bandRow="1">
                <a:tableStyleId>{5C22544A-7EE6-4342-B048-85BDC9FD1C3A}</a:tableStyleId>
              </a:tblPr>
              <a:tblGrid>
                <a:gridCol w="3363768">
                  <a:extLst>
                    <a:ext uri="{9D8B030D-6E8A-4147-A177-3AD203B41FA5}">
                      <a16:colId xmlns:a16="http://schemas.microsoft.com/office/drawing/2014/main" val="1489903840"/>
                    </a:ext>
                  </a:extLst>
                </a:gridCol>
              </a:tblGrid>
              <a:tr h="489665">
                <a:tc>
                  <a:txBody>
                    <a:bodyPr/>
                    <a:lstStyle/>
                    <a:p>
                      <a:pPr>
                        <a:lnSpc>
                          <a:spcPct val="150000"/>
                        </a:lnSpc>
                        <a:spcBef>
                          <a:spcPts val="600"/>
                        </a:spcBef>
                        <a:spcAft>
                          <a:spcPts val="600"/>
                        </a:spcAft>
                      </a:pPr>
                      <a:r>
                        <a:rPr lang="en-GB" sz="2400" b="1" dirty="0">
                          <a:solidFill>
                            <a:srgbClr val="FEEE9F"/>
                          </a:solidFill>
                        </a:rPr>
                        <a:t>Summary Description</a:t>
                      </a:r>
                    </a:p>
                  </a:txBody>
                  <a:tcPr>
                    <a:lnL w="19050" cap="flat" cmpd="sng" algn="ctr">
                      <a:no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125443"/>
                  </a:ext>
                </a:extLst>
              </a:tr>
              <a:tr h="386864">
                <a:tc>
                  <a:txBody>
                    <a:bodyPr/>
                    <a:lstStyle/>
                    <a:p>
                      <a:pPr>
                        <a:lnSpc>
                          <a:spcPct val="150000"/>
                        </a:lnSpc>
                        <a:spcBef>
                          <a:spcPts val="600"/>
                        </a:spcBef>
                        <a:spcAft>
                          <a:spcPts val="600"/>
                        </a:spcAft>
                      </a:pPr>
                      <a:r>
                        <a:rPr lang="en-GB" sz="2000" b="1" dirty="0">
                          <a:solidFill>
                            <a:schemeClr val="bg1"/>
                          </a:solidFill>
                        </a:rPr>
                        <a:t>Inspiration</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2691542"/>
                  </a:ext>
                </a:extLst>
              </a:tr>
              <a:tr h="386864">
                <a:tc>
                  <a:txBody>
                    <a:bodyPr/>
                    <a:lstStyle/>
                    <a:p>
                      <a:pPr>
                        <a:lnSpc>
                          <a:spcPct val="150000"/>
                        </a:lnSpc>
                        <a:spcBef>
                          <a:spcPts val="600"/>
                        </a:spcBef>
                        <a:spcAft>
                          <a:spcPts val="600"/>
                        </a:spcAft>
                      </a:pPr>
                      <a:r>
                        <a:rPr lang="en-GB" sz="2000" b="1" dirty="0">
                          <a:solidFill>
                            <a:schemeClr val="bg1"/>
                          </a:solidFill>
                        </a:rPr>
                        <a:t>Planning</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27423"/>
                  </a:ext>
                </a:extLst>
              </a:tr>
              <a:tr h="386864">
                <a:tc>
                  <a:txBody>
                    <a:bodyPr/>
                    <a:lstStyle/>
                    <a:p>
                      <a:pPr>
                        <a:lnSpc>
                          <a:spcPct val="150000"/>
                        </a:lnSpc>
                        <a:spcBef>
                          <a:spcPts val="600"/>
                        </a:spcBef>
                        <a:spcAft>
                          <a:spcPts val="600"/>
                        </a:spcAft>
                      </a:pPr>
                      <a:r>
                        <a:rPr lang="en-GB" sz="2000" b="1" dirty="0">
                          <a:solidFill>
                            <a:schemeClr val="bg1"/>
                          </a:solidFill>
                        </a:rPr>
                        <a:t>Sales</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5277972"/>
                  </a:ext>
                </a:extLst>
              </a:tr>
              <a:tr h="386864">
                <a:tc>
                  <a:txBody>
                    <a:bodyPr/>
                    <a:lstStyle/>
                    <a:p>
                      <a:pPr>
                        <a:lnSpc>
                          <a:spcPct val="150000"/>
                        </a:lnSpc>
                        <a:spcBef>
                          <a:spcPts val="600"/>
                        </a:spcBef>
                        <a:spcAft>
                          <a:spcPts val="600"/>
                        </a:spcAft>
                      </a:pPr>
                      <a:r>
                        <a:rPr lang="en-GB" sz="2000" b="1" dirty="0">
                          <a:solidFill>
                            <a:schemeClr val="bg1"/>
                          </a:solidFill>
                        </a:rPr>
                        <a:t>Marketing</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62640183"/>
                  </a:ext>
                </a:extLst>
              </a:tr>
              <a:tr h="386864">
                <a:tc>
                  <a:txBody>
                    <a:bodyPr/>
                    <a:lstStyle/>
                    <a:p>
                      <a:pPr>
                        <a:lnSpc>
                          <a:spcPct val="150000"/>
                        </a:lnSpc>
                        <a:spcBef>
                          <a:spcPts val="600"/>
                        </a:spcBef>
                        <a:spcAft>
                          <a:spcPts val="600"/>
                        </a:spcAft>
                      </a:pPr>
                      <a:r>
                        <a:rPr lang="en-GB" sz="2000" b="1" dirty="0">
                          <a:solidFill>
                            <a:schemeClr val="bg1"/>
                          </a:solidFill>
                        </a:rPr>
                        <a:t>Recordkeeping</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30362359"/>
                  </a:ext>
                </a:extLst>
              </a:tr>
              <a:tr h="386864">
                <a:tc>
                  <a:txBody>
                    <a:bodyPr/>
                    <a:lstStyle/>
                    <a:p>
                      <a:pPr>
                        <a:lnSpc>
                          <a:spcPct val="150000"/>
                        </a:lnSpc>
                        <a:spcBef>
                          <a:spcPts val="600"/>
                        </a:spcBef>
                        <a:spcAft>
                          <a:spcPts val="600"/>
                        </a:spcAft>
                      </a:pPr>
                      <a:r>
                        <a:rPr lang="en-GB" sz="2000" b="1" dirty="0">
                          <a:solidFill>
                            <a:schemeClr val="bg1"/>
                          </a:solidFill>
                        </a:rPr>
                        <a:t>Finance</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5852323"/>
                  </a:ext>
                </a:extLst>
              </a:tr>
              <a:tr h="386864">
                <a:tc>
                  <a:txBody>
                    <a:bodyPr/>
                    <a:lstStyle/>
                    <a:p>
                      <a:pPr>
                        <a:lnSpc>
                          <a:spcPct val="150000"/>
                        </a:lnSpc>
                        <a:spcBef>
                          <a:spcPts val="600"/>
                        </a:spcBef>
                        <a:spcAft>
                          <a:spcPts val="600"/>
                        </a:spcAft>
                      </a:pPr>
                      <a:r>
                        <a:rPr lang="en-GB" sz="2000" b="1" dirty="0">
                          <a:solidFill>
                            <a:schemeClr val="bg1"/>
                          </a:solidFill>
                        </a:rPr>
                        <a:t>Logistics</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53393411"/>
                  </a:ext>
                </a:extLst>
              </a:tr>
              <a:tr h="386864">
                <a:tc>
                  <a:txBody>
                    <a:bodyPr/>
                    <a:lstStyle/>
                    <a:p>
                      <a:pPr>
                        <a:lnSpc>
                          <a:spcPct val="150000"/>
                        </a:lnSpc>
                        <a:spcBef>
                          <a:spcPts val="600"/>
                        </a:spcBef>
                        <a:spcAft>
                          <a:spcPts val="600"/>
                        </a:spcAft>
                      </a:pPr>
                      <a:r>
                        <a:rPr lang="en-GB" sz="2000" b="1" dirty="0">
                          <a:solidFill>
                            <a:schemeClr val="bg1"/>
                          </a:solidFill>
                        </a:rPr>
                        <a:t>Advice/Counsel</a:t>
                      </a:r>
                    </a:p>
                  </a:txBody>
                  <a:tcPr>
                    <a:lnL w="19050" cap="flat" cmpd="sng" algn="ctr">
                      <a:no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23529028"/>
                  </a:ext>
                </a:extLst>
              </a:tr>
            </a:tbl>
          </a:graphicData>
        </a:graphic>
      </p:graphicFrame>
    </p:spTree>
    <p:extLst>
      <p:ext uri="{BB962C8B-B14F-4D97-AF65-F5344CB8AC3E}">
        <p14:creationId xmlns:p14="http://schemas.microsoft.com/office/powerpoint/2010/main" val="324765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60F05A-C954-8593-0F0C-5EA649AD0CF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CA134F5-3FF8-4243-59CC-005001CF9D83}"/>
              </a:ext>
            </a:extLst>
          </p:cNvPr>
          <p:cNvSpPr>
            <a:spLocks noGrp="1"/>
          </p:cNvSpPr>
          <p:nvPr>
            <p:ph type="title"/>
          </p:nvPr>
        </p:nvSpPr>
        <p:spPr/>
        <p:txBody>
          <a:bodyPr>
            <a:normAutofit/>
          </a:bodyPr>
          <a:lstStyle/>
          <a:p>
            <a:r>
              <a:rPr lang="en-GB" sz="4000" dirty="0">
                <a:solidFill>
                  <a:srgbClr val="FEEE9F"/>
                </a:solidFill>
              </a:rPr>
              <a:t>Leadership versus Management</a:t>
            </a:r>
          </a:p>
        </p:txBody>
      </p:sp>
      <p:sp>
        <p:nvSpPr>
          <p:cNvPr id="8" name="Title 5">
            <a:extLst>
              <a:ext uri="{FF2B5EF4-FFF2-40B4-BE49-F238E27FC236}">
                <a16:creationId xmlns:a16="http://schemas.microsoft.com/office/drawing/2014/main" id="{F2807CE9-8A09-C50D-BFE0-C09C4040780B}"/>
              </a:ext>
            </a:extLst>
          </p:cNvPr>
          <p:cNvSpPr txBox="1">
            <a:spLocks/>
          </p:cNvSpPr>
          <p:nvPr/>
        </p:nvSpPr>
        <p:spPr>
          <a:xfrm>
            <a:off x="471054" y="2602449"/>
            <a:ext cx="5731625" cy="747501"/>
          </a:xfrm>
          <a:prstGeom prst="rect">
            <a:avLst/>
          </a:prstGeom>
        </p:spPr>
        <p:txBody>
          <a:bodyPr vert="horz" lIns="91440" tIns="45720" rIns="91440" bIns="45720" rtlCol="0" anchor="t">
            <a:normAutofit fontScale="97500"/>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chemeClr val="tx1"/>
                </a:solidFill>
                <a:latin typeface="+mj-lt"/>
                <a:ea typeface="+mj-ea"/>
                <a:cs typeface="+mj-cs"/>
              </a:defRPr>
            </a:lvl1pPr>
          </a:lstStyle>
          <a:p>
            <a:r>
              <a:rPr lang="en-US" dirty="0">
                <a:solidFill>
                  <a:schemeClr val="bg1"/>
                </a:solidFill>
              </a:rPr>
              <a:t>What's the difference?</a:t>
            </a:r>
            <a:endParaRPr lang="en-GB" dirty="0">
              <a:solidFill>
                <a:schemeClr val="bg1"/>
              </a:solidFill>
            </a:endParaRPr>
          </a:p>
        </p:txBody>
      </p:sp>
      <p:sp>
        <p:nvSpPr>
          <p:cNvPr id="3" name="Freeform: Shape 2">
            <a:extLst>
              <a:ext uri="{FF2B5EF4-FFF2-40B4-BE49-F238E27FC236}">
                <a16:creationId xmlns:a16="http://schemas.microsoft.com/office/drawing/2014/main" id="{9BF5ED40-4671-A364-DED2-3DE056AD06D6}"/>
              </a:ext>
            </a:extLst>
          </p:cNvPr>
          <p:cNvSpPr/>
          <p:nvPr/>
        </p:nvSpPr>
        <p:spPr>
          <a:xfrm>
            <a:off x="0" y="8163833"/>
            <a:ext cx="12192000" cy="4159785"/>
          </a:xfrm>
          <a:custGeom>
            <a:avLst/>
            <a:gdLst>
              <a:gd name="connsiteX0" fmla="*/ 685538 w 12192000"/>
              <a:gd name="connsiteY0" fmla="*/ 0 h 4977209"/>
              <a:gd name="connsiteX1" fmla="*/ 4128917 w 12192000"/>
              <a:gd name="connsiteY1" fmla="*/ 0 h 4977209"/>
              <a:gd name="connsiteX2" fmla="*/ 4412673 w 12192000"/>
              <a:gd name="connsiteY2" fmla="*/ 283756 h 4977209"/>
              <a:gd name="connsiteX3" fmla="*/ 4412673 w 12192000"/>
              <a:gd name="connsiteY3" fmla="*/ 475791 h 4977209"/>
              <a:gd name="connsiteX4" fmla="*/ 12192000 w 12192000"/>
              <a:gd name="connsiteY4" fmla="*/ 475791 h 4977209"/>
              <a:gd name="connsiteX5" fmla="*/ 12192000 w 12192000"/>
              <a:gd name="connsiteY5" fmla="*/ 4977209 h 4977209"/>
              <a:gd name="connsiteX6" fmla="*/ 0 w 12192000"/>
              <a:gd name="connsiteY6" fmla="*/ 4977209 h 4977209"/>
              <a:gd name="connsiteX7" fmla="*/ 0 w 12192000"/>
              <a:gd name="connsiteY7" fmla="*/ 475791 h 4977209"/>
              <a:gd name="connsiteX8" fmla="*/ 401782 w 12192000"/>
              <a:gd name="connsiteY8" fmla="*/ 475791 h 4977209"/>
              <a:gd name="connsiteX9" fmla="*/ 401782 w 12192000"/>
              <a:gd name="connsiteY9" fmla="*/ 283756 h 4977209"/>
              <a:gd name="connsiteX10" fmla="*/ 685538 w 12192000"/>
              <a:gd name="connsiteY10" fmla="*/ 0 h 497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977209">
                <a:moveTo>
                  <a:pt x="685538" y="0"/>
                </a:moveTo>
                <a:lnTo>
                  <a:pt x="4128917" y="0"/>
                </a:lnTo>
                <a:cubicBezTo>
                  <a:pt x="4285631" y="0"/>
                  <a:pt x="4412673" y="127042"/>
                  <a:pt x="4412673" y="283756"/>
                </a:cubicBezTo>
                <a:lnTo>
                  <a:pt x="4412673" y="475791"/>
                </a:lnTo>
                <a:lnTo>
                  <a:pt x="12192000" y="475791"/>
                </a:lnTo>
                <a:lnTo>
                  <a:pt x="12192000" y="4977209"/>
                </a:lnTo>
                <a:lnTo>
                  <a:pt x="0" y="4977209"/>
                </a:lnTo>
                <a:lnTo>
                  <a:pt x="0" y="475791"/>
                </a:lnTo>
                <a:lnTo>
                  <a:pt x="401782" y="475791"/>
                </a:lnTo>
                <a:lnTo>
                  <a:pt x="401782" y="283756"/>
                </a:lnTo>
                <a:cubicBezTo>
                  <a:pt x="401782" y="127042"/>
                  <a:pt x="528824" y="0"/>
                  <a:pt x="685538" y="0"/>
                </a:cubicBezTo>
                <a:close/>
              </a:path>
            </a:pathLst>
          </a:custGeom>
          <a:solidFill>
            <a:srgbClr val="772432"/>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Content Placeholder 4">
            <a:extLst>
              <a:ext uri="{FF2B5EF4-FFF2-40B4-BE49-F238E27FC236}">
                <a16:creationId xmlns:a16="http://schemas.microsoft.com/office/drawing/2014/main" id="{E9A8063B-09F3-FA51-A295-60068683F98E}"/>
              </a:ext>
            </a:extLst>
          </p:cNvPr>
          <p:cNvSpPr>
            <a:spLocks noGrp="1"/>
          </p:cNvSpPr>
          <p:nvPr>
            <p:ph idx="1"/>
          </p:nvPr>
        </p:nvSpPr>
        <p:spPr>
          <a:xfrm>
            <a:off x="277933" y="8768926"/>
            <a:ext cx="11647367" cy="1056957"/>
          </a:xfrm>
        </p:spPr>
        <p:txBody>
          <a:bodyPr>
            <a:noAutofit/>
          </a:bodyPr>
          <a:lstStyle/>
          <a:p>
            <a:pPr marL="0" indent="0">
              <a:buNone/>
            </a:pPr>
            <a:endParaRPr lang="en-US" sz="2400" i="1" dirty="0">
              <a:solidFill>
                <a:schemeClr val="bg1"/>
              </a:solidFill>
            </a:endParaRPr>
          </a:p>
          <a:p>
            <a:pPr marL="0" indent="0">
              <a:buNone/>
            </a:pPr>
            <a:r>
              <a:rPr lang="en-US" sz="2400" b="0" i="1" dirty="0">
                <a:solidFill>
                  <a:schemeClr val="bg1"/>
                </a:solidFill>
                <a:effectLst/>
              </a:rPr>
              <a:t>"Leadership is inspiring a team towards a common vision."</a:t>
            </a:r>
            <a:endParaRPr lang="en-GB" sz="2400" i="1" dirty="0">
              <a:solidFill>
                <a:schemeClr val="bg1"/>
              </a:solidFill>
            </a:endParaRPr>
          </a:p>
        </p:txBody>
      </p:sp>
      <p:sp>
        <p:nvSpPr>
          <p:cNvPr id="2" name="TextBox 1">
            <a:extLst>
              <a:ext uri="{FF2B5EF4-FFF2-40B4-BE49-F238E27FC236}">
                <a16:creationId xmlns:a16="http://schemas.microsoft.com/office/drawing/2014/main" id="{F1F37540-3B11-7E8D-F945-CFCB01CB0F86}"/>
              </a:ext>
            </a:extLst>
          </p:cNvPr>
          <p:cNvSpPr txBox="1"/>
          <p:nvPr/>
        </p:nvSpPr>
        <p:spPr>
          <a:xfrm>
            <a:off x="581891" y="8136969"/>
            <a:ext cx="340821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Leadership</a:t>
            </a:r>
            <a:endParaRPr kumimoji="0" lang="en-GB" sz="1800" b="0"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017143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64CA7F-4874-90F8-5500-D0E5C11E55D5}"/>
              </a:ext>
            </a:extLst>
          </p:cNvPr>
          <p:cNvSpPr>
            <a:spLocks noGrp="1"/>
          </p:cNvSpPr>
          <p:nvPr>
            <p:ph type="title"/>
          </p:nvPr>
        </p:nvSpPr>
        <p:spPr/>
        <p:txBody>
          <a:bodyPr>
            <a:normAutofit/>
          </a:bodyPr>
          <a:lstStyle/>
          <a:p>
            <a:r>
              <a:rPr lang="en-GB" sz="4000" dirty="0">
                <a:solidFill>
                  <a:srgbClr val="FEEE9F"/>
                </a:solidFill>
              </a:rPr>
              <a:t>Leadership versus Management</a:t>
            </a:r>
          </a:p>
        </p:txBody>
      </p:sp>
      <p:sp>
        <p:nvSpPr>
          <p:cNvPr id="19" name="Freeform: Shape 18">
            <a:extLst>
              <a:ext uri="{FF2B5EF4-FFF2-40B4-BE49-F238E27FC236}">
                <a16:creationId xmlns:a16="http://schemas.microsoft.com/office/drawing/2014/main" id="{8A3D5894-1741-D915-0686-A66F2B10E7C8}"/>
              </a:ext>
            </a:extLst>
          </p:cNvPr>
          <p:cNvSpPr/>
          <p:nvPr/>
        </p:nvSpPr>
        <p:spPr>
          <a:xfrm>
            <a:off x="0" y="2067833"/>
            <a:ext cx="12192000" cy="4159785"/>
          </a:xfrm>
          <a:custGeom>
            <a:avLst/>
            <a:gdLst>
              <a:gd name="connsiteX0" fmla="*/ 685538 w 12192000"/>
              <a:gd name="connsiteY0" fmla="*/ 0 h 4977209"/>
              <a:gd name="connsiteX1" fmla="*/ 4128917 w 12192000"/>
              <a:gd name="connsiteY1" fmla="*/ 0 h 4977209"/>
              <a:gd name="connsiteX2" fmla="*/ 4412673 w 12192000"/>
              <a:gd name="connsiteY2" fmla="*/ 283756 h 4977209"/>
              <a:gd name="connsiteX3" fmla="*/ 4412673 w 12192000"/>
              <a:gd name="connsiteY3" fmla="*/ 475791 h 4977209"/>
              <a:gd name="connsiteX4" fmla="*/ 12192000 w 12192000"/>
              <a:gd name="connsiteY4" fmla="*/ 475791 h 4977209"/>
              <a:gd name="connsiteX5" fmla="*/ 12192000 w 12192000"/>
              <a:gd name="connsiteY5" fmla="*/ 4977209 h 4977209"/>
              <a:gd name="connsiteX6" fmla="*/ 0 w 12192000"/>
              <a:gd name="connsiteY6" fmla="*/ 4977209 h 4977209"/>
              <a:gd name="connsiteX7" fmla="*/ 0 w 12192000"/>
              <a:gd name="connsiteY7" fmla="*/ 475791 h 4977209"/>
              <a:gd name="connsiteX8" fmla="*/ 401782 w 12192000"/>
              <a:gd name="connsiteY8" fmla="*/ 475791 h 4977209"/>
              <a:gd name="connsiteX9" fmla="*/ 401782 w 12192000"/>
              <a:gd name="connsiteY9" fmla="*/ 283756 h 4977209"/>
              <a:gd name="connsiteX10" fmla="*/ 685538 w 12192000"/>
              <a:gd name="connsiteY10" fmla="*/ 0 h 497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977209">
                <a:moveTo>
                  <a:pt x="685538" y="0"/>
                </a:moveTo>
                <a:lnTo>
                  <a:pt x="4128917" y="0"/>
                </a:lnTo>
                <a:cubicBezTo>
                  <a:pt x="4285631" y="0"/>
                  <a:pt x="4412673" y="127042"/>
                  <a:pt x="4412673" y="283756"/>
                </a:cubicBezTo>
                <a:lnTo>
                  <a:pt x="4412673" y="475791"/>
                </a:lnTo>
                <a:lnTo>
                  <a:pt x="12192000" y="475791"/>
                </a:lnTo>
                <a:lnTo>
                  <a:pt x="12192000" y="4977209"/>
                </a:lnTo>
                <a:lnTo>
                  <a:pt x="0" y="4977209"/>
                </a:lnTo>
                <a:lnTo>
                  <a:pt x="0" y="475791"/>
                </a:lnTo>
                <a:lnTo>
                  <a:pt x="401782" y="475791"/>
                </a:lnTo>
                <a:lnTo>
                  <a:pt x="401782" y="283756"/>
                </a:lnTo>
                <a:cubicBezTo>
                  <a:pt x="401782" y="127042"/>
                  <a:pt x="528824" y="0"/>
                  <a:pt x="685538" y="0"/>
                </a:cubicBezTo>
                <a:close/>
              </a:path>
            </a:pathLst>
          </a:custGeom>
          <a:solidFill>
            <a:srgbClr val="772432"/>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0" name="Content Placeholder 4">
            <a:extLst>
              <a:ext uri="{FF2B5EF4-FFF2-40B4-BE49-F238E27FC236}">
                <a16:creationId xmlns:a16="http://schemas.microsoft.com/office/drawing/2014/main" id="{FFBBBF40-D09F-592E-845C-B6ED1BA76EDC}"/>
              </a:ext>
            </a:extLst>
          </p:cNvPr>
          <p:cNvSpPr>
            <a:spLocks noGrp="1"/>
          </p:cNvSpPr>
          <p:nvPr>
            <p:ph idx="1"/>
          </p:nvPr>
        </p:nvSpPr>
        <p:spPr>
          <a:xfrm>
            <a:off x="277933" y="2672926"/>
            <a:ext cx="11647367" cy="1056957"/>
          </a:xfrm>
        </p:spPr>
        <p:txBody>
          <a:bodyPr>
            <a:noAutofit/>
          </a:bodyPr>
          <a:lstStyle/>
          <a:p>
            <a:pPr marL="0" indent="0">
              <a:buNone/>
            </a:pPr>
            <a:endParaRPr lang="en-US" sz="2400" i="1" dirty="0">
              <a:solidFill>
                <a:schemeClr val="bg1"/>
              </a:solidFill>
            </a:endParaRPr>
          </a:p>
          <a:p>
            <a:pPr marL="0" indent="0">
              <a:buNone/>
            </a:pPr>
            <a:r>
              <a:rPr lang="en-US" sz="2400" b="0" i="1" dirty="0">
                <a:solidFill>
                  <a:schemeClr val="bg1"/>
                </a:solidFill>
                <a:effectLst/>
              </a:rPr>
              <a:t>"Leadership is inspiring a team towards a common vision."</a:t>
            </a:r>
            <a:endParaRPr lang="en-GB" sz="2400" i="1" dirty="0">
              <a:solidFill>
                <a:schemeClr val="bg1"/>
              </a:solidFill>
            </a:endParaRPr>
          </a:p>
        </p:txBody>
      </p:sp>
      <p:sp>
        <p:nvSpPr>
          <p:cNvPr id="21" name="TextBox 20">
            <a:extLst>
              <a:ext uri="{FF2B5EF4-FFF2-40B4-BE49-F238E27FC236}">
                <a16:creationId xmlns:a16="http://schemas.microsoft.com/office/drawing/2014/main" id="{1FE3298C-3757-85A5-5448-9E88C7625922}"/>
              </a:ext>
            </a:extLst>
          </p:cNvPr>
          <p:cNvSpPr txBox="1"/>
          <p:nvPr/>
        </p:nvSpPr>
        <p:spPr>
          <a:xfrm>
            <a:off x="581891" y="2065799"/>
            <a:ext cx="340821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Leadership</a:t>
            </a:r>
            <a:endParaRPr kumimoji="0" lang="en-GB" sz="1800" b="0" i="0" u="none" strike="noStrike" kern="1200" cap="none" spc="0" normalizeH="0" baseline="0" noProof="0" dirty="0">
              <a:ln>
                <a:noFill/>
              </a:ln>
              <a:solidFill>
                <a:srgbClr val="333333"/>
              </a:solidFill>
              <a:effectLst/>
              <a:uLnTx/>
              <a:uFillTx/>
              <a:latin typeface="Arial" panose="020B0604020202020204"/>
              <a:ea typeface="+mn-ea"/>
              <a:cs typeface="+mn-cs"/>
            </a:endParaRPr>
          </a:p>
        </p:txBody>
      </p:sp>
      <p:grpSp>
        <p:nvGrpSpPr>
          <p:cNvPr id="26" name="Group 25">
            <a:extLst>
              <a:ext uri="{FF2B5EF4-FFF2-40B4-BE49-F238E27FC236}">
                <a16:creationId xmlns:a16="http://schemas.microsoft.com/office/drawing/2014/main" id="{00F20405-3AE0-ECED-44C6-5B143CB98BD4}"/>
              </a:ext>
            </a:extLst>
          </p:cNvPr>
          <p:cNvGrpSpPr/>
          <p:nvPr/>
        </p:nvGrpSpPr>
        <p:grpSpPr>
          <a:xfrm>
            <a:off x="0" y="8259330"/>
            <a:ext cx="12192000" cy="2366117"/>
            <a:chOff x="6095999" y="3861501"/>
            <a:chExt cx="12192000" cy="2366117"/>
          </a:xfrm>
          <a:solidFill>
            <a:srgbClr val="004165"/>
          </a:solidFill>
        </p:grpSpPr>
        <p:sp>
          <p:nvSpPr>
            <p:cNvPr id="27" name="Freeform: Shape 26">
              <a:extLst>
                <a:ext uri="{FF2B5EF4-FFF2-40B4-BE49-F238E27FC236}">
                  <a16:creationId xmlns:a16="http://schemas.microsoft.com/office/drawing/2014/main" id="{9AABA9B7-FFFA-7F3D-5481-DD997A1985CE}"/>
                </a:ext>
              </a:extLst>
            </p:cNvPr>
            <p:cNvSpPr/>
            <p:nvPr/>
          </p:nvSpPr>
          <p:spPr>
            <a:xfrm>
              <a:off x="6095999" y="3861501"/>
              <a:ext cx="12192000" cy="2366117"/>
            </a:xfrm>
            <a:custGeom>
              <a:avLst/>
              <a:gdLst>
                <a:gd name="connsiteX0" fmla="*/ 4696429 w 12192000"/>
                <a:gd name="connsiteY0" fmla="*/ 0 h 2635791"/>
                <a:gd name="connsiteX1" fmla="*/ 8139808 w 12192000"/>
                <a:gd name="connsiteY1" fmla="*/ 0 h 2635791"/>
                <a:gd name="connsiteX2" fmla="*/ 8423564 w 12192000"/>
                <a:gd name="connsiteY2" fmla="*/ 283756 h 2635791"/>
                <a:gd name="connsiteX3" fmla="*/ 8423564 w 12192000"/>
                <a:gd name="connsiteY3" fmla="*/ 475791 h 2635791"/>
                <a:gd name="connsiteX4" fmla="*/ 12192000 w 12192000"/>
                <a:gd name="connsiteY4" fmla="*/ 475791 h 2635791"/>
                <a:gd name="connsiteX5" fmla="*/ 12192000 w 12192000"/>
                <a:gd name="connsiteY5" fmla="*/ 2635791 h 2635791"/>
                <a:gd name="connsiteX6" fmla="*/ 0 w 12192000"/>
                <a:gd name="connsiteY6" fmla="*/ 2635791 h 2635791"/>
                <a:gd name="connsiteX7" fmla="*/ 0 w 12192000"/>
                <a:gd name="connsiteY7" fmla="*/ 475791 h 2635791"/>
                <a:gd name="connsiteX8" fmla="*/ 4412673 w 12192000"/>
                <a:gd name="connsiteY8" fmla="*/ 475791 h 2635791"/>
                <a:gd name="connsiteX9" fmla="*/ 4412673 w 12192000"/>
                <a:gd name="connsiteY9" fmla="*/ 283756 h 2635791"/>
                <a:gd name="connsiteX10" fmla="*/ 4696429 w 12192000"/>
                <a:gd name="connsiteY10" fmla="*/ 0 h 26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635791">
                  <a:moveTo>
                    <a:pt x="4696429" y="0"/>
                  </a:moveTo>
                  <a:lnTo>
                    <a:pt x="8139808" y="0"/>
                  </a:lnTo>
                  <a:cubicBezTo>
                    <a:pt x="8296522" y="0"/>
                    <a:pt x="8423564" y="127042"/>
                    <a:pt x="8423564" y="283756"/>
                  </a:cubicBezTo>
                  <a:lnTo>
                    <a:pt x="8423564" y="475791"/>
                  </a:lnTo>
                  <a:lnTo>
                    <a:pt x="12192000" y="475791"/>
                  </a:lnTo>
                  <a:lnTo>
                    <a:pt x="12192000" y="2635791"/>
                  </a:lnTo>
                  <a:lnTo>
                    <a:pt x="0" y="2635791"/>
                  </a:lnTo>
                  <a:lnTo>
                    <a:pt x="0" y="475791"/>
                  </a:lnTo>
                  <a:lnTo>
                    <a:pt x="4412673" y="475791"/>
                  </a:lnTo>
                  <a:lnTo>
                    <a:pt x="4412673" y="283756"/>
                  </a:lnTo>
                  <a:cubicBezTo>
                    <a:pt x="4412673" y="127042"/>
                    <a:pt x="4539716" y="0"/>
                    <a:pt x="4696429" y="0"/>
                  </a:cubicBezTo>
                  <a:close/>
                </a:path>
              </a:pathLst>
            </a:custGeom>
            <a:grpFill/>
            <a:ln>
              <a:noFill/>
            </a:ln>
            <a:effectLst>
              <a:outerShdw blurRad="482600" dist="152400"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8" name="TextBox 27">
              <a:extLst>
                <a:ext uri="{FF2B5EF4-FFF2-40B4-BE49-F238E27FC236}">
                  <a16:creationId xmlns:a16="http://schemas.microsoft.com/office/drawing/2014/main" id="{8D7B6A34-3B04-1931-EFE4-5872C3A440FA}"/>
                </a:ext>
              </a:extLst>
            </p:cNvPr>
            <p:cNvSpPr txBox="1"/>
            <p:nvPr/>
          </p:nvSpPr>
          <p:spPr>
            <a:xfrm>
              <a:off x="10744200" y="3887546"/>
              <a:ext cx="3408218" cy="523220"/>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Management</a:t>
              </a:r>
              <a:endParaRPr kumimoji="0" lang="en-GB" sz="1800" b="0"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29" name="TextBox 28">
              <a:extLst>
                <a:ext uri="{FF2B5EF4-FFF2-40B4-BE49-F238E27FC236}">
                  <a16:creationId xmlns:a16="http://schemas.microsoft.com/office/drawing/2014/main" id="{3A74EBC9-3400-7917-8138-725B5F1FC78C}"/>
                </a:ext>
              </a:extLst>
            </p:cNvPr>
            <p:cNvSpPr txBox="1"/>
            <p:nvPr/>
          </p:nvSpPr>
          <p:spPr>
            <a:xfrm>
              <a:off x="6453011" y="4745567"/>
              <a:ext cx="10694811" cy="830997"/>
            </a:xfrm>
            <a:prstGeom prst="rect">
              <a:avLst/>
            </a:prstGeom>
            <a:grp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i="1" dirty="0">
                  <a:solidFill>
                    <a:srgbClr val="FFFFFF"/>
                  </a:solidFill>
                  <a:latin typeface="Segoe UI"/>
                  <a:cs typeface="Segoe UI"/>
                </a:rPr>
                <a:t>”Management is the allocation, coordination, and administration of tasks and resources to achieve goals."</a:t>
              </a:r>
              <a:endParaRPr lang="en-GB" dirty="0"/>
            </a:p>
          </p:txBody>
        </p:sp>
      </p:grpSp>
    </p:spTree>
    <p:extLst>
      <p:ext uri="{BB962C8B-B14F-4D97-AF65-F5344CB8AC3E}">
        <p14:creationId xmlns:p14="http://schemas.microsoft.com/office/powerpoint/2010/main" val="6339573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3D59FB5-654D-5814-18A7-7967550C1EC3}"/>
            </a:ext>
          </a:extLst>
        </p:cNvPr>
        <p:cNvGrpSpPr/>
        <p:nvPr/>
      </p:nvGrpSpPr>
      <p:grpSpPr>
        <a:xfrm>
          <a:off x="0" y="0"/>
          <a:ext cx="0" cy="0"/>
          <a:chOff x="0" y="0"/>
          <a:chExt cx="0" cy="0"/>
        </a:xfrm>
      </p:grpSpPr>
      <p:sp>
        <p:nvSpPr>
          <p:cNvPr id="14" name="Freeform: Shape 13">
            <a:extLst>
              <a:ext uri="{FF2B5EF4-FFF2-40B4-BE49-F238E27FC236}">
                <a16:creationId xmlns:a16="http://schemas.microsoft.com/office/drawing/2014/main" id="{2C51A6B3-2EA4-20A7-65B5-413A719E5229}"/>
              </a:ext>
            </a:extLst>
          </p:cNvPr>
          <p:cNvSpPr/>
          <p:nvPr/>
        </p:nvSpPr>
        <p:spPr>
          <a:xfrm>
            <a:off x="0" y="2067833"/>
            <a:ext cx="12192000" cy="4159785"/>
          </a:xfrm>
          <a:custGeom>
            <a:avLst/>
            <a:gdLst>
              <a:gd name="connsiteX0" fmla="*/ 685538 w 12192000"/>
              <a:gd name="connsiteY0" fmla="*/ 0 h 4977209"/>
              <a:gd name="connsiteX1" fmla="*/ 4128917 w 12192000"/>
              <a:gd name="connsiteY1" fmla="*/ 0 h 4977209"/>
              <a:gd name="connsiteX2" fmla="*/ 4412673 w 12192000"/>
              <a:gd name="connsiteY2" fmla="*/ 283756 h 4977209"/>
              <a:gd name="connsiteX3" fmla="*/ 4412673 w 12192000"/>
              <a:gd name="connsiteY3" fmla="*/ 475791 h 4977209"/>
              <a:gd name="connsiteX4" fmla="*/ 12192000 w 12192000"/>
              <a:gd name="connsiteY4" fmla="*/ 475791 h 4977209"/>
              <a:gd name="connsiteX5" fmla="*/ 12192000 w 12192000"/>
              <a:gd name="connsiteY5" fmla="*/ 4977209 h 4977209"/>
              <a:gd name="connsiteX6" fmla="*/ 0 w 12192000"/>
              <a:gd name="connsiteY6" fmla="*/ 4977209 h 4977209"/>
              <a:gd name="connsiteX7" fmla="*/ 0 w 12192000"/>
              <a:gd name="connsiteY7" fmla="*/ 475791 h 4977209"/>
              <a:gd name="connsiteX8" fmla="*/ 401782 w 12192000"/>
              <a:gd name="connsiteY8" fmla="*/ 475791 h 4977209"/>
              <a:gd name="connsiteX9" fmla="*/ 401782 w 12192000"/>
              <a:gd name="connsiteY9" fmla="*/ 283756 h 4977209"/>
              <a:gd name="connsiteX10" fmla="*/ 685538 w 12192000"/>
              <a:gd name="connsiteY10" fmla="*/ 0 h 497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977209">
                <a:moveTo>
                  <a:pt x="685538" y="0"/>
                </a:moveTo>
                <a:lnTo>
                  <a:pt x="4128917" y="0"/>
                </a:lnTo>
                <a:cubicBezTo>
                  <a:pt x="4285631" y="0"/>
                  <a:pt x="4412673" y="127042"/>
                  <a:pt x="4412673" y="283756"/>
                </a:cubicBezTo>
                <a:lnTo>
                  <a:pt x="4412673" y="475791"/>
                </a:lnTo>
                <a:lnTo>
                  <a:pt x="12192000" y="475791"/>
                </a:lnTo>
                <a:lnTo>
                  <a:pt x="12192000" y="4977209"/>
                </a:lnTo>
                <a:lnTo>
                  <a:pt x="0" y="4977209"/>
                </a:lnTo>
                <a:lnTo>
                  <a:pt x="0" y="475791"/>
                </a:lnTo>
                <a:lnTo>
                  <a:pt x="401782" y="475791"/>
                </a:lnTo>
                <a:lnTo>
                  <a:pt x="401782" y="283756"/>
                </a:lnTo>
                <a:cubicBezTo>
                  <a:pt x="401782" y="127042"/>
                  <a:pt x="528824" y="0"/>
                  <a:pt x="685538" y="0"/>
                </a:cubicBezTo>
                <a:close/>
              </a:path>
            </a:pathLst>
          </a:custGeom>
          <a:solidFill>
            <a:srgbClr val="772432"/>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Title 3">
            <a:extLst>
              <a:ext uri="{FF2B5EF4-FFF2-40B4-BE49-F238E27FC236}">
                <a16:creationId xmlns:a16="http://schemas.microsoft.com/office/drawing/2014/main" id="{5BC88F20-B1A7-7783-96CF-A0703AC86B2D}"/>
              </a:ext>
            </a:extLst>
          </p:cNvPr>
          <p:cNvSpPr>
            <a:spLocks noGrp="1"/>
          </p:cNvSpPr>
          <p:nvPr>
            <p:ph type="title"/>
          </p:nvPr>
        </p:nvSpPr>
        <p:spPr/>
        <p:txBody>
          <a:bodyPr>
            <a:normAutofit/>
          </a:bodyPr>
          <a:lstStyle/>
          <a:p>
            <a:r>
              <a:rPr lang="en-GB" sz="4000" dirty="0">
                <a:solidFill>
                  <a:srgbClr val="FEEE9F"/>
                </a:solidFill>
              </a:rPr>
              <a:t>Leadership versus Management</a:t>
            </a:r>
          </a:p>
        </p:txBody>
      </p:sp>
      <p:sp>
        <p:nvSpPr>
          <p:cNvPr id="5" name="Content Placeholder 4">
            <a:extLst>
              <a:ext uri="{FF2B5EF4-FFF2-40B4-BE49-F238E27FC236}">
                <a16:creationId xmlns:a16="http://schemas.microsoft.com/office/drawing/2014/main" id="{1B2398C6-1D4F-48F1-52B2-EEEC3930CE4C}"/>
              </a:ext>
            </a:extLst>
          </p:cNvPr>
          <p:cNvSpPr>
            <a:spLocks noGrp="1"/>
          </p:cNvSpPr>
          <p:nvPr>
            <p:ph idx="1"/>
          </p:nvPr>
        </p:nvSpPr>
        <p:spPr>
          <a:xfrm>
            <a:off x="277933" y="2672926"/>
            <a:ext cx="11647367" cy="1056957"/>
          </a:xfrm>
        </p:spPr>
        <p:txBody>
          <a:bodyPr>
            <a:noAutofit/>
          </a:bodyPr>
          <a:lstStyle/>
          <a:p>
            <a:pPr marL="0" indent="0">
              <a:buNone/>
            </a:pPr>
            <a:endParaRPr lang="en-US" sz="2400" i="1" dirty="0">
              <a:solidFill>
                <a:schemeClr val="bg1"/>
              </a:solidFill>
            </a:endParaRPr>
          </a:p>
          <a:p>
            <a:pPr marL="0" indent="0">
              <a:buNone/>
            </a:pPr>
            <a:r>
              <a:rPr lang="en-US" sz="2400" b="0" i="1" dirty="0">
                <a:solidFill>
                  <a:schemeClr val="bg1"/>
                </a:solidFill>
                <a:effectLst/>
              </a:rPr>
              <a:t>"Leadership is inspiring a team towards a common vision."</a:t>
            </a:r>
            <a:endParaRPr lang="en-GB" sz="2400" i="1" dirty="0">
              <a:solidFill>
                <a:schemeClr val="bg1"/>
              </a:solidFill>
            </a:endParaRPr>
          </a:p>
        </p:txBody>
      </p:sp>
      <p:sp>
        <p:nvSpPr>
          <p:cNvPr id="17" name="TextBox 16">
            <a:extLst>
              <a:ext uri="{FF2B5EF4-FFF2-40B4-BE49-F238E27FC236}">
                <a16:creationId xmlns:a16="http://schemas.microsoft.com/office/drawing/2014/main" id="{73F3A3DE-1552-8A8A-B110-8C6996ABA12C}"/>
              </a:ext>
            </a:extLst>
          </p:cNvPr>
          <p:cNvSpPr txBox="1"/>
          <p:nvPr/>
        </p:nvSpPr>
        <p:spPr>
          <a:xfrm>
            <a:off x="581891" y="2065799"/>
            <a:ext cx="340821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Leadership</a:t>
            </a:r>
            <a:endParaRPr kumimoji="0" lang="en-GB" sz="1800" b="0" i="0" u="none" strike="noStrike" kern="1200" cap="none" spc="0" normalizeH="0" baseline="0" noProof="0" dirty="0">
              <a:ln>
                <a:noFill/>
              </a:ln>
              <a:solidFill>
                <a:srgbClr val="333333"/>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EBD077B5-ED26-2302-00CE-05723256FDFB}"/>
              </a:ext>
            </a:extLst>
          </p:cNvPr>
          <p:cNvGrpSpPr/>
          <p:nvPr/>
        </p:nvGrpSpPr>
        <p:grpSpPr>
          <a:xfrm>
            <a:off x="0" y="3861501"/>
            <a:ext cx="12192000" cy="2366117"/>
            <a:chOff x="-1" y="3861501"/>
            <a:chExt cx="12192000" cy="2366117"/>
          </a:xfrm>
        </p:grpSpPr>
        <p:sp>
          <p:nvSpPr>
            <p:cNvPr id="16" name="Freeform: Shape 15">
              <a:extLst>
                <a:ext uri="{FF2B5EF4-FFF2-40B4-BE49-F238E27FC236}">
                  <a16:creationId xmlns:a16="http://schemas.microsoft.com/office/drawing/2014/main" id="{B224CB3F-AB56-1403-5318-A5BC5B8A4EBF}"/>
                </a:ext>
              </a:extLst>
            </p:cNvPr>
            <p:cNvSpPr/>
            <p:nvPr/>
          </p:nvSpPr>
          <p:spPr>
            <a:xfrm>
              <a:off x="-1" y="3861501"/>
              <a:ext cx="12192000" cy="2366117"/>
            </a:xfrm>
            <a:custGeom>
              <a:avLst/>
              <a:gdLst>
                <a:gd name="connsiteX0" fmla="*/ 4696429 w 12192000"/>
                <a:gd name="connsiteY0" fmla="*/ 0 h 2635791"/>
                <a:gd name="connsiteX1" fmla="*/ 8139808 w 12192000"/>
                <a:gd name="connsiteY1" fmla="*/ 0 h 2635791"/>
                <a:gd name="connsiteX2" fmla="*/ 8423564 w 12192000"/>
                <a:gd name="connsiteY2" fmla="*/ 283756 h 2635791"/>
                <a:gd name="connsiteX3" fmla="*/ 8423564 w 12192000"/>
                <a:gd name="connsiteY3" fmla="*/ 475791 h 2635791"/>
                <a:gd name="connsiteX4" fmla="*/ 12192000 w 12192000"/>
                <a:gd name="connsiteY4" fmla="*/ 475791 h 2635791"/>
                <a:gd name="connsiteX5" fmla="*/ 12192000 w 12192000"/>
                <a:gd name="connsiteY5" fmla="*/ 2635791 h 2635791"/>
                <a:gd name="connsiteX6" fmla="*/ 0 w 12192000"/>
                <a:gd name="connsiteY6" fmla="*/ 2635791 h 2635791"/>
                <a:gd name="connsiteX7" fmla="*/ 0 w 12192000"/>
                <a:gd name="connsiteY7" fmla="*/ 475791 h 2635791"/>
                <a:gd name="connsiteX8" fmla="*/ 4412673 w 12192000"/>
                <a:gd name="connsiteY8" fmla="*/ 475791 h 2635791"/>
                <a:gd name="connsiteX9" fmla="*/ 4412673 w 12192000"/>
                <a:gd name="connsiteY9" fmla="*/ 283756 h 2635791"/>
                <a:gd name="connsiteX10" fmla="*/ 4696429 w 12192000"/>
                <a:gd name="connsiteY10" fmla="*/ 0 h 26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635791">
                  <a:moveTo>
                    <a:pt x="4696429" y="0"/>
                  </a:moveTo>
                  <a:lnTo>
                    <a:pt x="8139808" y="0"/>
                  </a:lnTo>
                  <a:cubicBezTo>
                    <a:pt x="8296522" y="0"/>
                    <a:pt x="8423564" y="127042"/>
                    <a:pt x="8423564" y="283756"/>
                  </a:cubicBezTo>
                  <a:lnTo>
                    <a:pt x="8423564" y="475791"/>
                  </a:lnTo>
                  <a:lnTo>
                    <a:pt x="12192000" y="475791"/>
                  </a:lnTo>
                  <a:lnTo>
                    <a:pt x="12192000" y="2635791"/>
                  </a:lnTo>
                  <a:lnTo>
                    <a:pt x="0" y="2635791"/>
                  </a:lnTo>
                  <a:lnTo>
                    <a:pt x="0" y="475791"/>
                  </a:lnTo>
                  <a:lnTo>
                    <a:pt x="4412673" y="475791"/>
                  </a:lnTo>
                  <a:lnTo>
                    <a:pt x="4412673" y="283756"/>
                  </a:lnTo>
                  <a:cubicBezTo>
                    <a:pt x="4412673" y="127042"/>
                    <a:pt x="4539716" y="0"/>
                    <a:pt x="4696429" y="0"/>
                  </a:cubicBezTo>
                  <a:close/>
                </a:path>
              </a:pathLst>
            </a:custGeom>
            <a:solidFill>
              <a:srgbClr val="004165"/>
            </a:solidFill>
            <a:ln>
              <a:noFill/>
            </a:ln>
            <a:effectLst>
              <a:outerShdw blurRad="482600" dist="152400"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B792773D-6CFF-D2B8-8AC2-5F8944307A24}"/>
                </a:ext>
              </a:extLst>
            </p:cNvPr>
            <p:cNvSpPr txBox="1"/>
            <p:nvPr/>
          </p:nvSpPr>
          <p:spPr>
            <a:xfrm>
              <a:off x="4648200" y="3887546"/>
              <a:ext cx="340821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rPr>
                <a:t>Management</a:t>
              </a:r>
              <a:endParaRPr kumimoji="0" lang="en-GB" sz="1800" b="0"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2" name="TextBox 1">
              <a:extLst>
                <a:ext uri="{FF2B5EF4-FFF2-40B4-BE49-F238E27FC236}">
                  <a16:creationId xmlns:a16="http://schemas.microsoft.com/office/drawing/2014/main" id="{044BB66A-A14F-B845-63E5-963AA9A48F76}"/>
                </a:ext>
              </a:extLst>
            </p:cNvPr>
            <p:cNvSpPr txBox="1"/>
            <p:nvPr/>
          </p:nvSpPr>
          <p:spPr>
            <a:xfrm>
              <a:off x="357011" y="4745567"/>
              <a:ext cx="1069481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i="1" dirty="0">
                  <a:solidFill>
                    <a:srgbClr val="FFFFFF"/>
                  </a:solidFill>
                  <a:latin typeface="Segoe UI"/>
                  <a:cs typeface="Segoe UI"/>
                </a:rPr>
                <a:t>”Management is the allocation, coordination, and administration of tasks and resources to achieve goals."</a:t>
              </a:r>
              <a:endParaRPr lang="en-GB" dirty="0"/>
            </a:p>
          </p:txBody>
        </p:sp>
      </p:grpSp>
    </p:spTree>
    <p:extLst>
      <p:ext uri="{BB962C8B-B14F-4D97-AF65-F5344CB8AC3E}">
        <p14:creationId xmlns:p14="http://schemas.microsoft.com/office/powerpoint/2010/main" val="17143707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E543E-5E29-F859-7CF8-91D44A2E55C3}"/>
              </a:ext>
            </a:extLst>
          </p:cNvPr>
          <p:cNvSpPr>
            <a:spLocks noGrp="1"/>
          </p:cNvSpPr>
          <p:nvPr>
            <p:ph type="ctrTitle"/>
          </p:nvPr>
        </p:nvSpPr>
        <p:spPr>
          <a:xfrm>
            <a:off x="7683224" y="573741"/>
            <a:ext cx="3058886" cy="1589167"/>
          </a:xfrm>
        </p:spPr>
        <p:txBody>
          <a:bodyPr>
            <a:normAutofit/>
          </a:bodyPr>
          <a:lstStyle/>
          <a:p>
            <a:pPr algn="r"/>
            <a:r>
              <a:rPr lang="en-GB" sz="4800" dirty="0"/>
              <a:t>Team Building</a:t>
            </a:r>
          </a:p>
        </p:txBody>
      </p:sp>
    </p:spTree>
    <p:extLst>
      <p:ext uri="{BB962C8B-B14F-4D97-AF65-F5344CB8AC3E}">
        <p14:creationId xmlns:p14="http://schemas.microsoft.com/office/powerpoint/2010/main" val="2704103261"/>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2.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4.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6.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C8599E-E137-430F-A4F8-E897BB5C588C}">
  <ds:schemaRefs>
    <ds:schemaRef ds:uri="8c6a0a72-e6e7-4f8b-a353-b7c727c5dcd0"/>
    <ds:schemaRef ds:uri="e10df609-bac7-454a-91f6-876e95fb37e2"/>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19684333-9805-479E-BA2D-4E0F4CAB4A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AD2D26-E092-4BAC-A451-DBF253178079}">
  <ds:schemaRefs>
    <ds:schemaRef ds:uri="http://schemas.microsoft.com/sharepoint/v3/contenttype/forms"/>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
  <TotalTime>411</TotalTime>
  <Words>6675</Words>
  <Application>Microsoft Office PowerPoint</Application>
  <PresentationFormat>Widescreen</PresentationFormat>
  <Paragraphs>563</Paragraphs>
  <Slides>34</Slides>
  <Notes>34</Notes>
  <HiddenSlides>2</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34</vt:i4>
      </vt:variant>
    </vt:vector>
  </HeadingPairs>
  <TitlesOfParts>
    <vt:vector size="50" baseType="lpstr">
      <vt:lpstr>Calibri</vt:lpstr>
      <vt:lpstr>Arial Black</vt:lpstr>
      <vt:lpstr>Cambria</vt:lpstr>
      <vt:lpstr>Myriad Pro Light</vt:lpstr>
      <vt:lpstr>Arial</vt:lpstr>
      <vt:lpstr>Wingdings</vt:lpstr>
      <vt:lpstr>ArialUnicodeMS</vt:lpstr>
      <vt:lpstr>Myriad Pro</vt:lpstr>
      <vt:lpstr>Segoe UI</vt:lpstr>
      <vt:lpstr>Courier New</vt:lpstr>
      <vt:lpstr>Toastmasters Theme Light Mode</vt:lpstr>
      <vt:lpstr>2_Toastmasters Theme Light Mode</vt:lpstr>
      <vt:lpstr>Toastmasters Theme Dark Mode</vt:lpstr>
      <vt:lpstr>TI Corporate: 4x3 – Title &amp; Content</vt:lpstr>
      <vt:lpstr>1_Toastmasters Theme Light Mode</vt:lpstr>
      <vt:lpstr>2_Toastmasters Theme Dark Mode</vt:lpstr>
      <vt:lpstr>Facilitator Instructions (not for presentation)</vt:lpstr>
      <vt:lpstr>General Session Part 2 Club Officer Training (COT)</vt:lpstr>
      <vt:lpstr>Club Officer Training (COT) Agenda</vt:lpstr>
      <vt:lpstr>Leadership and Team Development</vt:lpstr>
      <vt:lpstr>Club Officer Roles – Club Executive Committee</vt:lpstr>
      <vt:lpstr>Leadership versus Management</vt:lpstr>
      <vt:lpstr>Leadership versus Management</vt:lpstr>
      <vt:lpstr>Leadership versus Management</vt:lpstr>
      <vt:lpstr>Team Building</vt:lpstr>
      <vt:lpstr>How will you build an effective team?</vt:lpstr>
      <vt:lpstr>Team Building Priorities</vt:lpstr>
      <vt:lpstr>Open Communication</vt:lpstr>
      <vt:lpstr>PowerPoint Presentation</vt:lpstr>
      <vt:lpstr>Club Administration</vt:lpstr>
      <vt:lpstr>Club Central</vt:lpstr>
      <vt:lpstr>Club Central:  Membership List</vt:lpstr>
      <vt:lpstr>PowerPoint Presentation</vt:lpstr>
      <vt:lpstr>Base Camp: Submit Pathways Education Awards</vt:lpstr>
      <vt:lpstr>Base Camp:   Celebrate Pathways Level Achievements</vt:lpstr>
      <vt:lpstr>Club Constitution</vt:lpstr>
      <vt:lpstr>Club Central: Financial Management</vt:lpstr>
      <vt:lpstr>Local Regulations</vt:lpstr>
      <vt:lpstr>Branding</vt:lpstr>
      <vt:lpstr>What is a Brand?</vt:lpstr>
      <vt:lpstr>How the Toastmasters Brand Supports Clubs</vt:lpstr>
      <vt:lpstr>How the Toastmasters Brand Supports Clubs</vt:lpstr>
      <vt:lpstr>How Clubs Help Build the Toastmasters Brand</vt:lpstr>
      <vt:lpstr>How Clubs Help Build the Toastmasters Brand</vt:lpstr>
      <vt:lpstr>Next Steps</vt:lpstr>
      <vt:lpstr>Build a Club Calendar</vt:lpstr>
      <vt:lpstr>Club Timeline: July to December</vt:lpstr>
      <vt:lpstr>Club Timeline: January to June</vt:lpstr>
      <vt:lpstr>PowerPoint Presentation</vt:lpstr>
      <vt:lpstr>Thank you for participating in  Club Officer Training!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Sierra Gonzales</cp:lastModifiedBy>
  <cp:revision>621</cp:revision>
  <dcterms:created xsi:type="dcterms:W3CDTF">2020-03-20T21:36:38Z</dcterms:created>
  <dcterms:modified xsi:type="dcterms:W3CDTF">2026-06-26T16:15:24Z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y fmtid="{D5CDD505-2E9C-101B-9397-08002B2CF9AE}" pid="3" name="MediaServiceImageTags">
    <vt:lpwstr/>
  </property>
</Properties>
</file>