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16"/>
  </p:notesMasterIdLst>
  <p:sldIdLst>
    <p:sldId id="388" r:id="rId6"/>
    <p:sldId id="350" r:id="rId7"/>
    <p:sldId id="420" r:id="rId8"/>
    <p:sldId id="408" r:id="rId9"/>
    <p:sldId id="413" r:id="rId10"/>
    <p:sldId id="414" r:id="rId11"/>
    <p:sldId id="392" r:id="rId12"/>
    <p:sldId id="421" r:id="rId13"/>
    <p:sldId id="411" r:id="rId14"/>
    <p:sldId id="4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432"/>
    <a:srgbClr val="F2DF74"/>
    <a:srgbClr val="0B5879"/>
    <a:srgbClr val="497593"/>
    <a:srgbClr val="7B98B2"/>
    <a:srgbClr val="B3C3D3"/>
    <a:srgbClr val="004165"/>
    <a:srgbClr val="FEEE9F"/>
    <a:srgbClr val="E5E5E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9"/>
    <p:restoredTop sz="87754"/>
  </p:normalViewPr>
  <p:slideViewPr>
    <p:cSldViewPr snapToGrid="0" snapToObjects="1">
      <p:cViewPr varScale="1">
        <p:scale>
          <a:sx n="168" d="100"/>
          <a:sy n="168" d="100"/>
        </p:scale>
        <p:origin x="528" y="192"/>
      </p:cViewPr>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45" d="100"/>
          <a:sy n="145" d="100"/>
        </p:scale>
        <p:origin x="44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Bodfield" userId="ecf84045-6c48-490a-ad77-cc5b3c4645be" providerId="ADAL" clId="{FEC8FEE0-4C96-4EB4-AA87-0649723DAB1A}"/>
    <pc:docChg chg="modSld">
      <pc:chgData name="Amy Bodfield" userId="ecf84045-6c48-490a-ad77-cc5b3c4645be" providerId="ADAL" clId="{FEC8FEE0-4C96-4EB4-AA87-0649723DAB1A}" dt="2023-01-10T21:40:22.171" v="12" actId="20577"/>
      <pc:docMkLst>
        <pc:docMk/>
      </pc:docMkLst>
      <pc:sldChg chg="modSp mod modNotesTx">
        <pc:chgData name="Amy Bodfield" userId="ecf84045-6c48-490a-ad77-cc5b3c4645be" providerId="ADAL" clId="{FEC8FEE0-4C96-4EB4-AA87-0649723DAB1A}" dt="2023-01-10T21:40:22.171" v="12" actId="20577"/>
        <pc:sldMkLst>
          <pc:docMk/>
          <pc:sldMk cId="1943635443" sldId="350"/>
        </pc:sldMkLst>
        <pc:spChg chg="mod">
          <ac:chgData name="Amy Bodfield" userId="ecf84045-6c48-490a-ad77-cc5b3c4645be" providerId="ADAL" clId="{FEC8FEE0-4C96-4EB4-AA87-0649723DAB1A}" dt="2023-01-10T21:39:55.618" v="7" actId="20577"/>
          <ac:spMkLst>
            <pc:docMk/>
            <pc:sldMk cId="1943635443" sldId="350"/>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I’d like to talk to you about how, with a little help from Toastmasters International, you can transform your public speaking and communications confidence and develop your leadership skills.</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what you need to do to start your club today. First, you need to identify 20 or more individuals to join your club. Next, secure a designated place to hold your club meetings – this can be a company's conference room, library, church, or whatever space you have available. Then, fill out and submit the Application to Organize, along with the charter fee. I will be here to guide you through the final steps. Again, if you have any questions along the way, feel free to call World Headquarters and ask for the New Clubs team or send them an email. Are you ready to get started?</a:t>
            </a: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350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explaining what Toastmasters is. Toastmasters is a worldwide nonprofit educational organization that empowers people to become more effective communicators and leaders. We are a network of over </a:t>
            </a:r>
            <a:r>
              <a:rPr lang="en-US" sz="1200" kern="1200" dirty="0">
                <a:solidFill>
                  <a:schemeClr val="tx1"/>
                </a:solidFill>
                <a:effectLst/>
                <a:latin typeface="+mn-lt"/>
                <a:ea typeface="+mn-ea"/>
                <a:cs typeface="+mn-cs"/>
              </a:rPr>
              <a:t>270,000 members</a:t>
            </a:r>
            <a:r>
              <a:rPr lang="en-US" dirty="0"/>
              <a:t> in more than </a:t>
            </a:r>
            <a:r>
              <a:rPr lang="en-US" sz="1200" kern="1200" dirty="0">
                <a:solidFill>
                  <a:schemeClr val="tx1"/>
                </a:solidFill>
                <a:effectLst/>
                <a:latin typeface="+mn-lt"/>
                <a:ea typeface="+mn-ea"/>
                <a:cs typeface="+mn-cs"/>
              </a:rPr>
              <a:t>14,000</a:t>
            </a:r>
            <a:r>
              <a:rPr lang="en-US" dirty="0"/>
              <a:t> clubs in 150 countries. The organization has been around for nearly 100 years and has built a strong reputation for training individuals in public speaking, communication and leadership. Over the years, the organization has evolved to meet the needs of today’s professionals. Toastmasters International is the most effective provider </a:t>
            </a:r>
            <a:r>
              <a:rPr lang="en-US" sz="1200" dirty="0"/>
              <a:t>of dynamic, high-value, experiential communication and leadership skills development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Clubs meet as often as you would like them to, with most meeting once a week. The club is a hands-on learning environment that provides members with opportunities to give both prepared and impromptu speeches. After their speeches, they will receive honest, encouraging and structured evaluations from their peers and will have the ability to implement the feedback in a later speech. Each meeting has volunteer leadership roles for members to fill, including the Toastmaster, Evaluator, Ah-Counter and Grammarian. This allows members to serve in a variety of leadership roles and pick up essential skills along the way. Plus, new members will have access to a mentor, who can advise them on an array of topics.</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Pathways learning experience is Toastmasters’ education program. Pathways focuses on five core competencies and six specialized learning paths. Each member receives one free path to start, and they are able to attempt multiple paths at the same time. Members are free to choose any path they want! All resources and projects are available online. Best of all, they can work at their own pace and learn valuable skills that will translate to their personal and professional lives. The combination of the Pathways learning experience with the supportive environment found in our clubs is what makes Toastmasters such a powerful tool.</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any of these alternative languages apply to their club, mention their availability. Pathways is available in Arabic, English, French, German, Japanese, Portuguese, Simplified Chinese, Spanish, and Traditional Chinese, with select paths available in Korean and Tamil.*</a:t>
            </a:r>
          </a:p>
        </p:txBody>
      </p:sp>
      <p:sp>
        <p:nvSpPr>
          <p:cNvPr id="4" name="Slide Number Placeholder 3"/>
          <p:cNvSpPr>
            <a:spLocks noGrp="1"/>
          </p:cNvSpPr>
          <p:nvPr>
            <p:ph type="sldNum" sz="quarter" idx="10"/>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70784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Pathways includes over 300 competencies that members can learn across all paths. Here, we see some of the core competencies included in each path. Every path includes the opportunity to build confidence, which is one of Toastmasters core competencies. It's unique because it can be taught, but is a skill all members have the opportunity to build. Confidence is unique because it cannot be taught, but is gained in every path. In each path, members learn multiple competencies. For example, if they wanted to work on their Public Speaking, Interpersonal Communication, and Strategic Leadership, the Dynamic Leadership path is right for them. Or, if they wanted to learn about Persuasive Influence, the core competencies they would learn are Public Speaking, Strategic Leadership, and Interpersonal Communication. In all of these paths, there are over 300 competencies members can learn. </a:t>
            </a: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Toastmasters clubs are inexpensive to set up, and unlike other programs, the learning never stops. It offers the most cost-effective way to learn. And you can hold your club meetings at a local location, virtually, or both. It costs $125 USD to charter a new club. A new club requires 20 members to start and there is a $20 USD per person fee for all new members. After that, six months of a Toastmasters membership only costs $60 USD per member. </a:t>
            </a:r>
          </a:p>
        </p:txBody>
      </p:sp>
      <p:sp>
        <p:nvSpPr>
          <p:cNvPr id="4" name="Slide Number Placeholder 3"/>
          <p:cNvSpPr>
            <a:spLocks noGrp="1"/>
          </p:cNvSpPr>
          <p:nvPr>
            <p:ph type="sldNum" sz="quarter" idx="10"/>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256615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never be at it alone. Each new club is also assigned a club mentor to help out in any way possible for the first six months. They will lead the first few meetings and help ensure your new club gets off to a great start. You’ll receive the step-by-step guide titled How to Build A Toastmasters Club. When you form your new club, you will receive a charter kit, filled with essential materials, including guides and handbooks, marketing material to recruit more members and materials you’ll need to smoothly run your club’s meetings. District conferences are held annually, so your members can meet fellow Toastmasters in your area. There’s also a dedicated Member Services support staff that will always be there to answer your questions. And don’t forget to visit the Toastmasters website for more tools and resources.</a:t>
            </a:r>
          </a:p>
        </p:txBody>
      </p:sp>
      <p:sp>
        <p:nvSpPr>
          <p:cNvPr id="4" name="Slide Number Placeholder 3"/>
          <p:cNvSpPr>
            <a:spLocks noGrp="1"/>
          </p:cNvSpPr>
          <p:nvPr>
            <p:ph type="sldNum" sz="quarter" idx="10"/>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638213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2767917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58720" y="611505"/>
            <a:ext cx="11480800" cy="645075"/>
          </a:xfrm>
          <a:prstGeom prst="rect">
            <a:avLst/>
          </a:prstGeom>
        </p:spPr>
        <p:txBody>
          <a:bodyPr/>
          <a:lstStyle>
            <a:lvl1pPr>
              <a:defRPr sz="3000"/>
            </a:lvl1pPr>
          </a:lstStyle>
          <a:p>
            <a:r>
              <a:rPr lang="en-US" dirty="0"/>
              <a:t>Click to edit Master title style</a:t>
            </a:r>
          </a:p>
        </p:txBody>
      </p:sp>
      <p:sp>
        <p:nvSpPr>
          <p:cNvPr id="11" name="Text Placeholder 23"/>
          <p:cNvSpPr>
            <a:spLocks noGrp="1"/>
          </p:cNvSpPr>
          <p:nvPr>
            <p:ph idx="1"/>
          </p:nvPr>
        </p:nvSpPr>
        <p:spPr>
          <a:xfrm>
            <a:off x="266700" y="1600200"/>
            <a:ext cx="10972800" cy="5101445"/>
          </a:xfrm>
          <a:prstGeom prst="rect">
            <a:avLst/>
          </a:prstGeom>
        </p:spPr>
        <p:txBody>
          <a:bodyPr vert="horz" lIns="91440" tIns="45720" rIns="91440" bIns="45720" rtlCol="0">
            <a:normAutofit/>
          </a:bodyPr>
          <a:lstStyle>
            <a:lvl1pPr marL="287338" indent="-287338">
              <a:buSzPct val="100000"/>
              <a:defRPr sz="2400">
                <a:solidFill>
                  <a:schemeClr val="tx1"/>
                </a:solidFill>
              </a:defRPr>
            </a:lvl1pPr>
            <a:lvl2pPr marL="685800" indent="-228600">
              <a:defRPr sz="2000">
                <a:solidFill>
                  <a:schemeClr val="tx1"/>
                </a:solidFill>
              </a:defRPr>
            </a:lvl2pPr>
            <a:lvl3pPr marL="1084263" indent="-169863">
              <a:defRPr>
                <a:solidFill>
                  <a:schemeClr val="tx1"/>
                </a:solidFill>
              </a:defRPr>
            </a:lvl3pPr>
            <a:lvl4pPr>
              <a:defRPr>
                <a:solidFill>
                  <a:schemeClr val="tx1"/>
                </a:solidFill>
              </a:defRPr>
            </a:lvl4pPr>
            <a:lvl5pPr marL="2060575" indent="-290513">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13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endParaRPr lang="en-US"/>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422785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2DF74"/>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solidFill>
                  <a:srgbClr val="F2DF74"/>
                </a:solidFill>
              </a:defRPr>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lvl1pPr>
              <a:defRPr>
                <a:solidFill>
                  <a:srgbClr val="F2DF74"/>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2DF74"/>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rgbClr val="F2DF74"/>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2DF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fontScale="90000"/>
          </a:bodyPr>
          <a:lstStyle/>
          <a:p>
            <a:r>
              <a:rPr lang="en-US" dirty="0"/>
              <a:t>Toastmasters In Your Community</a:t>
            </a:r>
          </a:p>
        </p:txBody>
      </p:sp>
      <p:sp>
        <p:nvSpPr>
          <p:cNvPr id="21" name="Content Placeholder 20"/>
          <p:cNvSpPr>
            <a:spLocks noGrp="1"/>
          </p:cNvSpPr>
          <p:nvPr>
            <p:ph type="subTitle" idx="1"/>
          </p:nvPr>
        </p:nvSpPr>
        <p:spPr/>
        <p:txBody>
          <a:bodyPr/>
          <a:lstStyle/>
          <a:p>
            <a:r>
              <a:rPr lang="en-US" dirty="0"/>
              <a:t>Transform your skills with Toastmasters</a:t>
            </a:r>
          </a:p>
        </p:txBody>
      </p:sp>
    </p:spTree>
    <p:extLst>
      <p:ext uri="{BB962C8B-B14F-4D97-AF65-F5344CB8AC3E}">
        <p14:creationId xmlns:p14="http://schemas.microsoft.com/office/powerpoint/2010/main" val="146846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your club today!</a:t>
            </a:r>
          </a:p>
        </p:txBody>
      </p:sp>
      <p:sp>
        <p:nvSpPr>
          <p:cNvPr id="3" name="Content Placeholder 2"/>
          <p:cNvSpPr>
            <a:spLocks noGrp="1"/>
          </p:cNvSpPr>
          <p:nvPr>
            <p:ph type="body" sz="half" idx="2"/>
          </p:nvPr>
        </p:nvSpPr>
        <p:spPr/>
        <p:txBody>
          <a:bodyPr>
            <a:noAutofit/>
          </a:bodyPr>
          <a:lstStyle/>
          <a:p>
            <a:pPr marL="342900" indent="-342900">
              <a:buFont typeface="Arial" panose="020B0604020202020204" pitchFamily="34" charset="0"/>
              <a:buChar char="•"/>
            </a:pPr>
            <a:r>
              <a:rPr lang="en-US" sz="2200" dirty="0"/>
              <a:t>Identify 20 or more individuals to join your club </a:t>
            </a:r>
          </a:p>
          <a:p>
            <a:pPr marL="342900" indent="-342900">
              <a:buFont typeface="Arial" panose="020B0604020202020204" pitchFamily="34" charset="0"/>
              <a:buChar char="•"/>
            </a:pPr>
            <a:r>
              <a:rPr lang="en-US" sz="2200" dirty="0"/>
              <a:t>Secure a designated place to hold </a:t>
            </a:r>
            <a:br>
              <a:rPr lang="en-US" sz="2200" dirty="0"/>
            </a:br>
            <a:r>
              <a:rPr lang="en-US" sz="2200" dirty="0"/>
              <a:t>club meetings </a:t>
            </a:r>
          </a:p>
          <a:p>
            <a:pPr marL="342900" indent="-342900">
              <a:buFont typeface="Arial" panose="020B0604020202020204" pitchFamily="34" charset="0"/>
              <a:buChar char="•"/>
            </a:pPr>
            <a:r>
              <a:rPr lang="en-US" sz="2200" dirty="0"/>
              <a:t>Fill out and submit the Application to Organize and the charter fee</a:t>
            </a:r>
          </a:p>
          <a:p>
            <a:pPr marL="342900" indent="-342900">
              <a:buFont typeface="Arial" panose="020B0604020202020204" pitchFamily="34" charset="0"/>
              <a:buChar char="•"/>
            </a:pPr>
            <a:r>
              <a:rPr lang="en-US" sz="2200" dirty="0"/>
              <a:t>Club Growth Director will guide you through the final steps </a:t>
            </a:r>
          </a:p>
          <a:p>
            <a:pPr marL="342900" indent="-342900">
              <a:buFont typeface="Arial" panose="020B0604020202020204" pitchFamily="34" charset="0"/>
              <a:buChar char="•"/>
            </a:pPr>
            <a:r>
              <a:rPr lang="en-US" sz="2200" dirty="0"/>
              <a:t>For more information or if you have any questions, please call +1 720-439-5050 and ask for the New Clubs team or email </a:t>
            </a:r>
            <a:r>
              <a:rPr lang="en-US" sz="2200" b="1" dirty="0"/>
              <a:t>newclubs@toastmasters.org</a:t>
            </a:r>
          </a:p>
        </p:txBody>
      </p:sp>
      <p:sp>
        <p:nvSpPr>
          <p:cNvPr id="9" name="Picture Placeholder 8">
            <a:extLst>
              <a:ext uri="{FF2B5EF4-FFF2-40B4-BE49-F238E27FC236}">
                <a16:creationId xmlns:a16="http://schemas.microsoft.com/office/drawing/2014/main" id="{AD5C12FC-1BE2-004E-9C32-5E133F8E61A0}"/>
              </a:ext>
            </a:extLst>
          </p:cNvPr>
          <p:cNvSpPr>
            <a:spLocks noGrp="1"/>
          </p:cNvSpPr>
          <p:nvPr>
            <p:ph type="pic" sz="quarter" idx="11"/>
          </p:nvPr>
        </p:nvSpPr>
        <p:spPr/>
        <p:txBody>
          <a:bodyPr/>
          <a:lstStyle/>
          <a:p>
            <a:endParaRPr lang="en-US"/>
          </a:p>
        </p:txBody>
      </p:sp>
      <p:pic>
        <p:nvPicPr>
          <p:cNvPr id="4" name="Picture 3"/>
          <p:cNvPicPr>
            <a:picLocks noChangeAspect="1"/>
          </p:cNvPicPr>
          <p:nvPr/>
        </p:nvPicPr>
        <p:blipFill>
          <a:blip r:embed="rId3"/>
          <a:srcRect l="980" r="980"/>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130273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t>What is Toastmasters?</a:t>
            </a:r>
          </a:p>
        </p:txBody>
      </p:sp>
      <p:sp>
        <p:nvSpPr>
          <p:cNvPr id="6" name="Content Placeholder 5"/>
          <p:cNvSpPr>
            <a:spLocks noGrp="1"/>
          </p:cNvSpPr>
          <p:nvPr>
            <p:ph type="body" sz="half" idx="2"/>
          </p:nvPr>
        </p:nvSpPr>
        <p:spPr>
          <a:xfrm>
            <a:off x="277934" y="1535080"/>
            <a:ext cx="5498275" cy="4311928"/>
          </a:xfrm>
        </p:spPr>
        <p:txBody>
          <a:bodyPr>
            <a:normAutofit/>
          </a:bodyPr>
          <a:lstStyle/>
          <a:p>
            <a:pPr marL="342900" indent="-342900">
              <a:buFont typeface="Arial" panose="020B0604020202020204" pitchFamily="34" charset="0"/>
              <a:buChar char="•"/>
            </a:pPr>
            <a:r>
              <a:rPr lang="en-US" sz="2400" dirty="0"/>
              <a:t>A worldwide nonprofit educational organization that empowers people to become more effective communicators and leaders</a:t>
            </a:r>
          </a:p>
          <a:p>
            <a:pPr marL="342900" indent="-342900">
              <a:buFont typeface="Arial" panose="020B0604020202020204" pitchFamily="34" charset="0"/>
              <a:buChar char="•"/>
            </a:pPr>
            <a:r>
              <a:rPr lang="en-US" sz="2400" dirty="0"/>
              <a:t>A network of over </a:t>
            </a:r>
            <a:r>
              <a:rPr lang="en-US" sz="2400" b="1" dirty="0"/>
              <a:t>270,000 </a:t>
            </a:r>
            <a:r>
              <a:rPr lang="en-US" sz="2400" dirty="0"/>
              <a:t>members in more than </a:t>
            </a:r>
            <a:r>
              <a:rPr lang="en-US" sz="2400" b="1" dirty="0"/>
              <a:t>14,000</a:t>
            </a:r>
            <a:r>
              <a:rPr lang="en-US" sz="2400" dirty="0"/>
              <a:t> clubs in </a:t>
            </a:r>
            <a:r>
              <a:rPr lang="en-US" sz="2400" b="1" dirty="0"/>
              <a:t>150</a:t>
            </a:r>
            <a:r>
              <a:rPr lang="en-US" sz="2400" dirty="0"/>
              <a:t> countries</a:t>
            </a:r>
          </a:p>
          <a:p>
            <a:pPr marL="342900" indent="-342900">
              <a:buFont typeface="Arial" panose="020B0604020202020204" pitchFamily="34" charset="0"/>
              <a:buChar char="•"/>
            </a:pPr>
            <a:r>
              <a:rPr lang="en-US" sz="2400" dirty="0"/>
              <a:t>An effective provider of dynamic, high-value, experiential communication and leadership </a:t>
            </a:r>
            <a:br>
              <a:rPr lang="en-US" sz="2400" dirty="0"/>
            </a:br>
            <a:r>
              <a:rPr lang="en-US" sz="2400" dirty="0"/>
              <a:t>skills development</a:t>
            </a:r>
          </a:p>
        </p:txBody>
      </p:sp>
      <p:pic>
        <p:nvPicPr>
          <p:cNvPr id="7" name="Picture 6" descr="061A1438.jpg"/>
          <p:cNvPicPr>
            <a:picLocks noChangeAspect="1"/>
          </p:cNvPicPr>
          <p:nvPr/>
        </p:nvPicPr>
        <p:blipFill rotWithShape="1">
          <a:blip r:embed="rId3" cstate="email">
            <a:extLst>
              <a:ext uri="{28A0092B-C50C-407E-A947-70E740481C1C}">
                <a14:useLocalDpi xmlns:a14="http://schemas.microsoft.com/office/drawing/2010/main" val="0"/>
              </a:ext>
            </a:extLst>
          </a:blip>
          <a:srcRect l="14674" r="19852"/>
          <a:stretch/>
        </p:blipFill>
        <p:spPr>
          <a:xfrm>
            <a:off x="6096000" y="10"/>
            <a:ext cx="6099048" cy="6217910"/>
          </a:xfrm>
          <a:prstGeom prst="rect">
            <a:avLst/>
          </a:prstGeom>
          <a:noFill/>
        </p:spPr>
      </p:pic>
    </p:spTree>
    <p:extLst>
      <p:ext uri="{BB962C8B-B14F-4D97-AF65-F5344CB8AC3E}">
        <p14:creationId xmlns:p14="http://schemas.microsoft.com/office/powerpoint/2010/main" val="194363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sp>
        <p:nvSpPr>
          <p:cNvPr id="5" name="Picture Placeholder 4">
            <a:extLst>
              <a:ext uri="{FF2B5EF4-FFF2-40B4-BE49-F238E27FC236}">
                <a16:creationId xmlns:a16="http://schemas.microsoft.com/office/drawing/2014/main" id="{8E2FB7DF-ED14-1047-9EF4-6A05470B5D4F}"/>
              </a:ext>
            </a:extLst>
          </p:cNvPr>
          <p:cNvSpPr>
            <a:spLocks noGrp="1"/>
          </p:cNvSpPr>
          <p:nvPr>
            <p:ph type="pic" sz="quarter" idx="11"/>
          </p:nvPr>
        </p:nvSpPr>
        <p:spPr/>
        <p:txBody>
          <a:bodyPr/>
          <a:lstStyle/>
          <a:p>
            <a:endParaRPr lang="en-US"/>
          </a:p>
        </p:txBody>
      </p:sp>
      <p:pic>
        <p:nvPicPr>
          <p:cNvPr id="12" name="Picture 11"/>
          <p:cNvPicPr>
            <a:picLocks noChangeAspect="1"/>
          </p:cNvPicPr>
          <p:nvPr/>
        </p:nvPicPr>
        <p:blipFill rotWithShape="1">
          <a:blip r:embed="rId3"/>
          <a:srcRect l="16585" r="37032" b="28975"/>
          <a:stretch/>
        </p:blipFill>
        <p:spPr>
          <a:xfrm>
            <a:off x="6096000" y="0"/>
            <a:ext cx="6096000" cy="6217920"/>
          </a:xfrm>
          <a:prstGeom prst="roundRect">
            <a:avLst>
              <a:gd name="adj" fmla="val 0"/>
            </a:avLst>
          </a:prstGeo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Pathways learning experience?</a:t>
            </a:r>
          </a:p>
        </p:txBody>
      </p:sp>
      <p:sp>
        <p:nvSpPr>
          <p:cNvPr id="8" name="Content Placeholder 2"/>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Pathways is Toastmasters’ education program</a:t>
            </a:r>
          </a:p>
          <a:p>
            <a:pPr marL="342900" indent="-342900">
              <a:buFont typeface="Arial" panose="020B0604020202020204" pitchFamily="34" charset="0"/>
              <a:buChar char="•"/>
            </a:pPr>
            <a:r>
              <a:rPr lang="en-US" sz="2400" dirty="0"/>
              <a:t>Each member receives one free path to start</a:t>
            </a:r>
          </a:p>
          <a:p>
            <a:pPr marL="342900" indent="-342900">
              <a:buFont typeface="Arial" panose="020B0604020202020204" pitchFamily="34" charset="0"/>
              <a:buChar char="•"/>
            </a:pPr>
            <a:r>
              <a:rPr lang="en-US" sz="2400" dirty="0"/>
              <a:t>Choose from 6 paths based on individual goals</a:t>
            </a:r>
          </a:p>
          <a:p>
            <a:pPr marL="342900" indent="-342900">
              <a:buFont typeface="Arial" panose="020B0604020202020204" pitchFamily="34" charset="0"/>
              <a:buChar char="•"/>
            </a:pPr>
            <a:r>
              <a:rPr lang="en-US" sz="2400" dirty="0"/>
              <a:t>Use Pathways online </a:t>
            </a:r>
          </a:p>
          <a:p>
            <a:pPr marL="342900" indent="-342900">
              <a:buFont typeface="Arial" panose="020B0604020202020204" pitchFamily="34" charset="0"/>
              <a:buChar char="•"/>
            </a:pPr>
            <a:r>
              <a:rPr lang="en-US" sz="2400" dirty="0"/>
              <a:t>Work at your own pace</a:t>
            </a:r>
          </a:p>
          <a:p>
            <a:pPr marL="342900" indent="-342900">
              <a:buFont typeface="Arial" panose="020B0604020202020204" pitchFamily="34" charset="0"/>
              <a:buChar char="•"/>
            </a:pPr>
            <a:r>
              <a:rPr lang="en-US" sz="2400" dirty="0"/>
              <a:t>Build professional skills</a:t>
            </a:r>
          </a:p>
        </p:txBody>
      </p:sp>
      <p:sp>
        <p:nvSpPr>
          <p:cNvPr id="4" name="Picture Placeholder 3">
            <a:extLst>
              <a:ext uri="{FF2B5EF4-FFF2-40B4-BE49-F238E27FC236}">
                <a16:creationId xmlns:a16="http://schemas.microsoft.com/office/drawing/2014/main" id="{6EAAA048-758A-4747-8382-FF670A69EE24}"/>
              </a:ext>
            </a:extLst>
          </p:cNvPr>
          <p:cNvSpPr>
            <a:spLocks noGrp="1"/>
          </p:cNvSpPr>
          <p:nvPr>
            <p:ph type="pic" sz="quarter" idx="11"/>
          </p:nvPr>
        </p:nvSpPr>
        <p:spPr/>
        <p:txBody>
          <a:bodyPr/>
          <a:lstStyle/>
          <a:p>
            <a:endParaRPr lang="en-US"/>
          </a:p>
        </p:txBody>
      </p:sp>
      <p:pic>
        <p:nvPicPr>
          <p:cNvPr id="7" name="Picture 6"/>
          <p:cNvPicPr>
            <a:picLocks noChangeAspect="1"/>
          </p:cNvPicPr>
          <p:nvPr/>
        </p:nvPicPr>
        <p:blipFill rotWithShape="1">
          <a:blip r:embed="rId3"/>
          <a:srcRect l="3523" r="12734"/>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246996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a:extLst>
              <a:ext uri="{FF2B5EF4-FFF2-40B4-BE49-F238E27FC236}">
                <a16:creationId xmlns:a16="http://schemas.microsoft.com/office/drawing/2014/main" id="{51482CA6-5544-B64E-91E1-CB970EDCE4D1}"/>
              </a:ext>
            </a:extLst>
          </p:cNvPr>
          <p:cNvPicPr>
            <a:picLocks noChangeAspect="1"/>
          </p:cNvPicPr>
          <p:nvPr/>
        </p:nvPicPr>
        <p:blipFill>
          <a:blip r:embed="rId3"/>
          <a:srcRect/>
          <a:stretch/>
        </p:blipFill>
        <p:spPr>
          <a:xfrm>
            <a:off x="520543" y="1287208"/>
            <a:ext cx="11150913" cy="5130217"/>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B91DB8AE-DD79-224F-8E2D-8B0ED98A13DB}"/>
              </a:ext>
            </a:extLst>
          </p:cNvPr>
          <p:cNvSpPr>
            <a:spLocks noGrp="1"/>
          </p:cNvSpPr>
          <p:nvPr>
            <p:ph idx="1"/>
          </p:nvPr>
        </p:nvSpPr>
        <p:spPr/>
        <p:txBody>
          <a:bodyPr/>
          <a:lstStyle/>
          <a:p>
            <a:r>
              <a:rPr lang="en-US" dirty="0"/>
              <a:t>Toastmasters is ongoing and affordable</a:t>
            </a:r>
          </a:p>
          <a:p>
            <a:r>
              <a:rPr lang="en-US" dirty="0"/>
              <a:t>Most cost-effective way to learn</a:t>
            </a:r>
          </a:p>
          <a:p>
            <a:r>
              <a:rPr lang="en-US" dirty="0"/>
              <a:t>Learning occurs locally, virtually, or both</a:t>
            </a:r>
          </a:p>
          <a:p>
            <a:r>
              <a:rPr lang="en-US" dirty="0"/>
              <a:t>$125 USD charter fee</a:t>
            </a:r>
          </a:p>
          <a:p>
            <a:r>
              <a:rPr lang="en-US" dirty="0"/>
              <a:t>$20 USD new-member fee per person</a:t>
            </a:r>
          </a:p>
          <a:p>
            <a:r>
              <a:rPr lang="en-US" dirty="0"/>
              <a:t>$60 USD six months’ membership dues per person</a:t>
            </a:r>
          </a:p>
          <a:p>
            <a:pPr marL="0" indent="0">
              <a:buNone/>
            </a:pPr>
            <a:endParaRPr lang="en-US" dirty="0"/>
          </a:p>
        </p:txBody>
      </p:sp>
    </p:spTree>
    <p:extLst>
      <p:ext uri="{BB962C8B-B14F-4D97-AF65-F5344CB8AC3E}">
        <p14:creationId xmlns:p14="http://schemas.microsoft.com/office/powerpoint/2010/main" val="41938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Toastmasters is here to help</a:t>
            </a:r>
          </a:p>
        </p:txBody>
      </p:sp>
      <p:sp>
        <p:nvSpPr>
          <p:cNvPr id="3" name="Content Placeholder 2"/>
          <p:cNvSpPr>
            <a:spLocks noGrp="1"/>
          </p:cNvSpPr>
          <p:nvPr>
            <p:ph idx="1"/>
          </p:nvPr>
        </p:nvSpPr>
        <p:spPr/>
        <p:txBody>
          <a:bodyPr>
            <a:normAutofit/>
          </a:bodyPr>
          <a:lstStyle/>
          <a:p>
            <a:r>
              <a:rPr lang="en-US" dirty="0"/>
              <a:t>Club mentors assist new clubs for six months</a:t>
            </a:r>
          </a:p>
          <a:p>
            <a:r>
              <a:rPr lang="en-US" dirty="0"/>
              <a:t>You’ll receive the step-by-step guide </a:t>
            </a:r>
            <a:r>
              <a:rPr lang="en-US" i="1" dirty="0"/>
              <a:t>How to Build A Toastmasters Club</a:t>
            </a:r>
          </a:p>
          <a:p>
            <a:r>
              <a:rPr lang="en-US" dirty="0"/>
              <a:t>Each new club receives a charter kit with essential materials</a:t>
            </a:r>
          </a:p>
          <a:p>
            <a:r>
              <a:rPr lang="en-US" dirty="0"/>
              <a:t>District conferences</a:t>
            </a:r>
          </a:p>
          <a:p>
            <a:pPr lvl="0"/>
            <a:r>
              <a:rPr lang="en-US" dirty="0"/>
              <a:t>Access to Member Services support staff</a:t>
            </a:r>
          </a:p>
          <a:p>
            <a:r>
              <a:rPr lang="en-US" dirty="0"/>
              <a:t>Visit </a:t>
            </a:r>
            <a:r>
              <a:rPr lang="en-US" b="1" dirty="0" err="1"/>
              <a:t>www.toastmasters.org</a:t>
            </a:r>
            <a:r>
              <a:rPr lang="en-US" b="1" dirty="0"/>
              <a:t> </a:t>
            </a:r>
            <a:r>
              <a:rPr lang="en-US" dirty="0"/>
              <a:t>for more tools and resources</a:t>
            </a:r>
          </a:p>
        </p:txBody>
      </p:sp>
    </p:spTree>
    <p:extLst>
      <p:ext uri="{BB962C8B-B14F-4D97-AF65-F5344CB8AC3E}">
        <p14:creationId xmlns:p14="http://schemas.microsoft.com/office/powerpoint/2010/main" val="29854053"/>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EE5DBBF0-4BB4-784D-81B3-31040CDF4335}"/>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60A0540D-10A0-D74A-B1DC-915144F8C7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995FE60004149AC33DA6DFF6C6BB2" ma:contentTypeVersion="16" ma:contentTypeDescription="Create a new document." ma:contentTypeScope="" ma:versionID="8f6a584d48894ecd817324312fb1baf8">
  <xsd:schema xmlns:xsd="http://www.w3.org/2001/XMLSchema" xmlns:xs="http://www.w3.org/2001/XMLSchema" xmlns:p="http://schemas.microsoft.com/office/2006/metadata/properties" xmlns:ns2="5cf76712-a068-4b30-90a4-91868e0ff842" xmlns:ns3="58b4b267-c04b-4b54-95ef-7c2295e60f7b" targetNamespace="http://schemas.microsoft.com/office/2006/metadata/properties" ma:root="true" ma:fieldsID="cd8ca10a37f472537ba03519be9b36cb" ns2:_="" ns3:_="">
    <xsd:import namespace="5cf76712-a068-4b30-90a4-91868e0ff842"/>
    <xsd:import namespace="58b4b267-c04b-4b54-95ef-7c2295e60f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76712-a068-4b30-90a4-91868e0ff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3c1ae6-fb4c-46f0-9f45-decf50a530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b4b267-c04b-4b54-95ef-7c2295e60f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519d2e-07f9-4991-8472-6b52dc2354d7}" ma:internalName="TaxCatchAll" ma:showField="CatchAllData" ma:web="58b4b267-c04b-4b54-95ef-7c2295e60f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f76712-a068-4b30-90a4-91868e0ff842">
      <Terms xmlns="http://schemas.microsoft.com/office/infopath/2007/PartnerControls"/>
    </lcf76f155ced4ddcb4097134ff3c332f>
    <TaxCatchAll xmlns="58b4b267-c04b-4b54-95ef-7c2295e60f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E73AD-A75C-432C-B7A2-F017F2791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76712-a068-4b30-90a4-91868e0ff842"/>
    <ds:schemaRef ds:uri="58b4b267-c04b-4b54-95ef-7c2295e60f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19AF1C-597D-4C53-A745-6803C5B1338D}">
  <ds:schemaRefs>
    <ds:schemaRef ds:uri="http://schemas.microsoft.com/office/2006/metadata/properties"/>
    <ds:schemaRef ds:uri="http://schemas.microsoft.com/office/infopath/2007/PartnerControls"/>
    <ds:schemaRef ds:uri="5cf76712-a068-4b30-90a4-91868e0ff842"/>
    <ds:schemaRef ds:uri="58b4b267-c04b-4b54-95ef-7c2295e60f7b"/>
  </ds:schemaRefs>
</ds:datastoreItem>
</file>

<file path=customXml/itemProps3.xml><?xml version="1.0" encoding="utf-8"?>
<ds:datastoreItem xmlns:ds="http://schemas.openxmlformats.org/officeDocument/2006/customXml" ds:itemID="{C1F79CE7-5996-4384-8FE6-E1FC5C68C6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Toastmasters Theme Light Mode</Template>
  <TotalTime>551</TotalTime>
  <Words>1498</Words>
  <Application>Microsoft Macintosh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Myriad Pro</vt:lpstr>
      <vt:lpstr>Myriad Pro Light</vt:lpstr>
      <vt:lpstr>Toastmasters Theme Light Mode</vt:lpstr>
      <vt:lpstr>Toastmasters Theme Dark Mode</vt:lpstr>
      <vt:lpstr>Toastmasters In Your Community</vt:lpstr>
      <vt:lpstr>What is Toastmasters?</vt:lpstr>
      <vt:lpstr>Members will learn to:</vt:lpstr>
      <vt:lpstr>The Toastmasters club experience</vt:lpstr>
      <vt:lpstr>What is the Pathways learning experience?</vt:lpstr>
      <vt:lpstr>A glimpse into Pathways</vt:lpstr>
      <vt:lpstr>A closer look into Pathways</vt:lpstr>
      <vt:lpstr>Getting started</vt:lpstr>
      <vt:lpstr>Toastmasters is here to help</vt:lpstr>
      <vt:lpstr>Start your club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Toastmasters In Your Community</dc:title>
  <dc:creator>Ciara Bourne</dc:creator>
  <cp:lastModifiedBy>Rob Ingram</cp:lastModifiedBy>
  <cp:revision>18</cp:revision>
  <cp:lastPrinted>2025-01-27T16:37:10Z</cp:lastPrinted>
  <dcterms:created xsi:type="dcterms:W3CDTF">2022-02-08T15:10:30Z</dcterms:created>
  <dcterms:modified xsi:type="dcterms:W3CDTF">2025-01-27T19:29:52Z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0x010100121995FE60004149AC33DA6DFF6C6BB2</vt:lpwstr>
  </property>
  <property fmtid="{D5CDD505-2E9C-101B-9397-08002B2CF9AE}" pid="3" name="MediaServiceImageTags">
    <vt:lpwstr/>
  </property>
</Properties>
</file>